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xlsx" ContentType="application/vnd.openxmlformats-officedocument.spreadsheetml.sheet"/>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theme/themeOverride1.xml" ContentType="application/vnd.openxmlformats-officedocument.themeOverrid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0.xml" ContentType="application/vnd.openxmlformats-officedocument.drawingml.chart+xml"/>
  <Override PartName="/word/charts/chart11.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2.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3.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4.xml" ContentType="application/vnd.openxmlformats-officedocument.drawingml.chart+xml"/>
  <Override PartName="/word/charts/style13.xml" ContentType="application/vnd.ms-office.chartstyle+xml"/>
  <Override PartName="/word/charts/colors13.xml" ContentType="application/vnd.ms-office.chartcolorstyle+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ody>
    <w:p w14:paraId="5898E936" w14:textId="77777777" w:rsidR="00A11B1D" w:rsidRPr="00A11B1D" w:rsidRDefault="00A11B1D" w:rsidP="00A11B1D">
      <w:pPr>
        <w:spacing w:after="0" w:line="240" w:lineRule="auto"/>
        <w:rPr>
          <w:rFonts w:ascii="Times New Roman" w:eastAsia="Times New Roman" w:hAnsi="Times New Roman" w:cs="Times New Roman"/>
          <w:sz w:val="24"/>
          <w:szCs w:val="24"/>
          <w:lang w:eastAsia="hr-HR"/>
        </w:rPr>
      </w:pPr>
      <w:bookmarkStart w:id="0" w:name="_Toc374970935"/>
      <w:bookmarkStart w:id="1" w:name="_Toc375051147"/>
      <w:bookmarkStart w:id="2" w:name="_GoBack"/>
      <w:bookmarkEnd w:id="2"/>
      <w:r w:rsidRPr="00A11B1D">
        <w:rPr>
          <w:rFonts w:ascii="Times New Roman" w:eastAsia="Times New Roman" w:hAnsi="Times New Roman" w:cs="Times New Roman"/>
          <w:sz w:val="24"/>
          <w:szCs w:val="24"/>
          <w:lang w:eastAsia="hr-HR"/>
        </w:rPr>
        <w:t>KLASA: UP/I-344-01/21-03/03</w:t>
      </w:r>
    </w:p>
    <w:p w14:paraId="7D37B014" w14:textId="77777777" w:rsidR="00A11B1D" w:rsidRPr="00A11B1D" w:rsidRDefault="00A11B1D" w:rsidP="00A11B1D">
      <w:pPr>
        <w:spacing w:after="0" w:line="240" w:lineRule="auto"/>
        <w:rPr>
          <w:rFonts w:ascii="Times New Roman" w:eastAsia="Times New Roman" w:hAnsi="Times New Roman" w:cs="Times New Roman"/>
          <w:sz w:val="24"/>
          <w:szCs w:val="24"/>
          <w:lang w:eastAsia="hr-HR"/>
        </w:rPr>
      </w:pPr>
      <w:r w:rsidRPr="00A11B1D">
        <w:rPr>
          <w:rFonts w:ascii="Times New Roman" w:eastAsia="Times New Roman" w:hAnsi="Times New Roman" w:cs="Times New Roman"/>
          <w:sz w:val="24"/>
          <w:szCs w:val="24"/>
          <w:lang w:eastAsia="hr-HR"/>
        </w:rPr>
        <w:t>URBROJ: 376-05-1-21-01</w:t>
      </w:r>
    </w:p>
    <w:p w14:paraId="5C6AEBF2" w14:textId="77777777" w:rsidR="00A11B1D" w:rsidRPr="00A11B1D" w:rsidRDefault="00A11B1D" w:rsidP="00A11B1D">
      <w:pPr>
        <w:spacing w:after="240" w:line="240" w:lineRule="auto"/>
        <w:rPr>
          <w:rFonts w:ascii="Times New Roman" w:eastAsia="Times New Roman" w:hAnsi="Times New Roman" w:cs="Times New Roman"/>
          <w:sz w:val="24"/>
          <w:szCs w:val="24"/>
          <w:lang w:eastAsia="hr-HR"/>
        </w:rPr>
      </w:pPr>
      <w:r w:rsidRPr="00A11B1D">
        <w:rPr>
          <w:rFonts w:ascii="Times New Roman" w:eastAsia="Times New Roman" w:hAnsi="Times New Roman" w:cs="Times New Roman"/>
          <w:sz w:val="24"/>
          <w:szCs w:val="24"/>
          <w:lang w:eastAsia="hr-HR"/>
        </w:rPr>
        <w:t xml:space="preserve">Zagreb, 9. rujna 2021. </w:t>
      </w:r>
    </w:p>
    <w:p w14:paraId="0CEA8659" w14:textId="77777777" w:rsidR="00A11B1D" w:rsidRPr="00A11B1D" w:rsidRDefault="00A11B1D" w:rsidP="00A11B1D">
      <w:pPr>
        <w:autoSpaceDE w:val="0"/>
        <w:autoSpaceDN w:val="0"/>
        <w:adjustRightInd w:val="0"/>
        <w:spacing w:after="0" w:line="240" w:lineRule="auto"/>
        <w:jc w:val="both"/>
        <w:rPr>
          <w:rFonts w:ascii="Times New Roman" w:eastAsia="Times New Roman" w:hAnsi="Times New Roman" w:cs="Times New Roman"/>
          <w:sz w:val="24"/>
          <w:szCs w:val="24"/>
          <w:lang w:eastAsia="hr-HR"/>
        </w:rPr>
      </w:pPr>
    </w:p>
    <w:p w14:paraId="1C30B93C" w14:textId="77777777" w:rsidR="00A11B1D" w:rsidRPr="00A11B1D" w:rsidRDefault="00A11B1D" w:rsidP="00A11B1D">
      <w:pPr>
        <w:spacing w:before="120" w:after="120" w:line="240" w:lineRule="auto"/>
        <w:jc w:val="both"/>
        <w:rPr>
          <w:rFonts w:ascii="Times New Roman" w:eastAsia="Times New Roman" w:hAnsi="Times New Roman" w:cs="Times New Roman"/>
          <w:b/>
          <w:color w:val="000000"/>
          <w:sz w:val="24"/>
          <w:szCs w:val="24"/>
          <w:lang w:eastAsia="hr-HR"/>
        </w:rPr>
      </w:pPr>
      <w:r w:rsidRPr="00A11B1D">
        <w:rPr>
          <w:rFonts w:ascii="Times New Roman" w:eastAsia="Times New Roman" w:hAnsi="Times New Roman" w:cs="Times New Roman"/>
          <w:sz w:val="24"/>
          <w:szCs w:val="24"/>
          <w:lang w:eastAsia="hr-HR"/>
        </w:rPr>
        <w:t>Na temelju članka 12. stavka 1. točke 3. te članaka 52., 53. i 56. stavak 1. Zakona o elektroničkim komunikacijama (NN br. 73/08, 90/11, 133/12, 80/13, 71/14 i 72/17) u postupku analize tržišta pristupa javnoj komunikacijskoj mreži na fiksnoj lokaciji za privatne i poslovne korisnike te utvrđivanja je li isto podložno prethodnoj regulaciji, Vijeće Hrvatske regulatorne agencije za mrežne djelatnosti na sjednici održanoj 9. rujna 2021. donosi</w:t>
      </w:r>
    </w:p>
    <w:p w14:paraId="143EEF6B" w14:textId="77777777" w:rsidR="00A11B1D" w:rsidRPr="00A11B1D" w:rsidRDefault="00A11B1D" w:rsidP="00A11B1D">
      <w:pPr>
        <w:spacing w:before="120" w:after="120" w:line="240" w:lineRule="auto"/>
        <w:jc w:val="center"/>
        <w:rPr>
          <w:rFonts w:ascii="Times New Roman" w:eastAsia="Times New Roman" w:hAnsi="Times New Roman" w:cs="Times New Roman"/>
          <w:b/>
          <w:color w:val="000000"/>
          <w:sz w:val="24"/>
          <w:szCs w:val="24"/>
          <w:lang w:eastAsia="hr-HR"/>
        </w:rPr>
      </w:pPr>
    </w:p>
    <w:p w14:paraId="4D738D53" w14:textId="77777777" w:rsidR="00A11B1D" w:rsidRPr="00A11B1D" w:rsidRDefault="00A11B1D" w:rsidP="00A11B1D">
      <w:pPr>
        <w:spacing w:before="240" w:after="240" w:line="240" w:lineRule="auto"/>
        <w:jc w:val="center"/>
        <w:rPr>
          <w:rFonts w:ascii="Times New Roman" w:eastAsia="Times New Roman" w:hAnsi="Times New Roman" w:cs="Times New Roman"/>
          <w:b/>
          <w:color w:val="000000"/>
          <w:sz w:val="24"/>
          <w:szCs w:val="24"/>
          <w:lang w:eastAsia="hr-HR"/>
        </w:rPr>
      </w:pPr>
      <w:r w:rsidRPr="00A11B1D">
        <w:rPr>
          <w:rFonts w:ascii="Times New Roman" w:eastAsia="Times New Roman" w:hAnsi="Times New Roman" w:cs="Times New Roman"/>
          <w:b/>
          <w:color w:val="000000"/>
          <w:sz w:val="24"/>
          <w:szCs w:val="24"/>
          <w:lang w:eastAsia="hr-HR"/>
        </w:rPr>
        <w:t>ODLUKU</w:t>
      </w:r>
    </w:p>
    <w:p w14:paraId="65017E7E" w14:textId="77777777" w:rsidR="00A11B1D" w:rsidRPr="00A11B1D" w:rsidRDefault="00A11B1D" w:rsidP="00A11B1D">
      <w:pPr>
        <w:numPr>
          <w:ilvl w:val="0"/>
          <w:numId w:val="38"/>
        </w:numPr>
        <w:autoSpaceDE w:val="0"/>
        <w:autoSpaceDN w:val="0"/>
        <w:adjustRightInd w:val="0"/>
        <w:spacing w:after="0" w:line="240" w:lineRule="auto"/>
        <w:jc w:val="both"/>
        <w:rPr>
          <w:rFonts w:ascii="Times New Roman" w:eastAsia="Times New Roman" w:hAnsi="Times New Roman" w:cs="Times New Roman"/>
          <w:sz w:val="24"/>
          <w:szCs w:val="24"/>
          <w:lang w:eastAsia="hr-HR"/>
        </w:rPr>
      </w:pPr>
      <w:r w:rsidRPr="00A11B1D">
        <w:rPr>
          <w:rFonts w:ascii="Times New Roman" w:eastAsia="Times New Roman" w:hAnsi="Times New Roman" w:cs="Times New Roman"/>
          <w:sz w:val="24"/>
          <w:szCs w:val="24"/>
          <w:lang w:eastAsia="hr-HR"/>
        </w:rPr>
        <w:t xml:space="preserve">U skladu s dokumentom </w:t>
      </w:r>
      <w:r w:rsidRPr="00A11B1D">
        <w:rPr>
          <w:rFonts w:ascii="Times New Roman" w:eastAsia="Times New Roman" w:hAnsi="Times New Roman" w:cs="Times New Roman"/>
          <w:i/>
          <w:sz w:val="24"/>
          <w:szCs w:val="24"/>
          <w:lang w:eastAsia="hr-HR"/>
        </w:rPr>
        <w:t xml:space="preserve">„Tržište pristupa javnoj komunikacijskoj mreži na fiksnoj lokaciji za privatne i poslovne korisnike - Test tri mjerila“, </w:t>
      </w:r>
      <w:r w:rsidRPr="00A11B1D">
        <w:rPr>
          <w:rFonts w:ascii="Times New Roman" w:eastAsia="Times New Roman" w:hAnsi="Times New Roman" w:cs="Times New Roman"/>
          <w:sz w:val="24"/>
          <w:szCs w:val="24"/>
          <w:lang w:eastAsia="hr-HR"/>
        </w:rPr>
        <w:t>koji je sastavni dio ove odluke, utvrđuje se da mjerodavno tržište pristupa javnoj komunikacijskoj mreži na fiksnoj lokaciji za privatne i poslovne korisnike nije podložno prethodnoj regulaciji jer nisu istodobno zadovoljena sva tri mjerila iz članka 53. stavka 2. Zakona o elektroničkim komunikacijama.</w:t>
      </w:r>
    </w:p>
    <w:p w14:paraId="055EA3B5" w14:textId="77777777" w:rsidR="00A11B1D" w:rsidRPr="00A11B1D" w:rsidRDefault="00A11B1D" w:rsidP="00A11B1D">
      <w:pPr>
        <w:numPr>
          <w:ilvl w:val="0"/>
          <w:numId w:val="38"/>
        </w:numPr>
        <w:autoSpaceDE w:val="0"/>
        <w:autoSpaceDN w:val="0"/>
        <w:adjustRightInd w:val="0"/>
        <w:spacing w:after="0" w:line="240" w:lineRule="auto"/>
        <w:jc w:val="both"/>
        <w:rPr>
          <w:rFonts w:ascii="Times New Roman" w:eastAsia="Times New Roman" w:hAnsi="Times New Roman" w:cs="Times New Roman"/>
          <w:sz w:val="24"/>
          <w:szCs w:val="24"/>
          <w:lang w:eastAsia="hr-HR"/>
        </w:rPr>
      </w:pPr>
      <w:r w:rsidRPr="00A11B1D">
        <w:rPr>
          <w:rFonts w:ascii="Times New Roman" w:eastAsia="Times New Roman" w:hAnsi="Times New Roman" w:cs="Times New Roman"/>
          <w:sz w:val="24"/>
          <w:szCs w:val="24"/>
          <w:lang w:eastAsia="hr-HR"/>
        </w:rPr>
        <w:t>Trgovačkim društvima Hrvatski Telekom d.d., Radnička cesta 21, Zagreb, ISKON INTERNET d.d., Ulica Florijana Andrašeca 20, Zagreb i OT-OPTIMA TELEKOM d.d., Bani 75a, Zagreb, ukidaju se regulatorne obveze koje su im prethodno bile određene na tržištu iz točke I. izreke.</w:t>
      </w:r>
    </w:p>
    <w:p w14:paraId="1ABB1ADE" w14:textId="77777777" w:rsidR="00A11B1D" w:rsidRPr="00A11B1D" w:rsidRDefault="00A11B1D" w:rsidP="00A11B1D">
      <w:pPr>
        <w:numPr>
          <w:ilvl w:val="0"/>
          <w:numId w:val="38"/>
        </w:numPr>
        <w:spacing w:after="0" w:line="240" w:lineRule="auto"/>
        <w:contextualSpacing/>
        <w:jc w:val="both"/>
        <w:rPr>
          <w:rFonts w:ascii="Times New Roman" w:eastAsia="Times New Roman" w:hAnsi="Times New Roman" w:cs="Times New Roman"/>
          <w:sz w:val="24"/>
          <w:szCs w:val="24"/>
          <w:lang w:eastAsia="hr-HR"/>
        </w:rPr>
      </w:pPr>
      <w:r w:rsidRPr="00A11B1D">
        <w:rPr>
          <w:rFonts w:ascii="Times New Roman" w:eastAsia="Times New Roman" w:hAnsi="Times New Roman" w:cs="Times New Roman"/>
          <w:sz w:val="24"/>
          <w:szCs w:val="24"/>
          <w:lang w:eastAsia="hr-HR"/>
        </w:rPr>
        <w:t xml:space="preserve">Iznimno od točke II. izreke, obvezuje se Hrvatski Telekom d.d. u razdoblju od 18 mjeseci od dana donošenja ove odluke nastaviti pružati uslugu najma korisničke usluge (WLR) po trenutno važećim cijenama onim korisnicima navedene usluge s kojima je ugovor sklopljen do stupanja na snagu ove odluke.  </w:t>
      </w:r>
    </w:p>
    <w:p w14:paraId="17026E66" w14:textId="77777777" w:rsidR="00A11B1D" w:rsidRPr="00A11B1D" w:rsidRDefault="00A11B1D" w:rsidP="00A11B1D">
      <w:pPr>
        <w:numPr>
          <w:ilvl w:val="0"/>
          <w:numId w:val="38"/>
        </w:numPr>
        <w:spacing w:after="0" w:line="240" w:lineRule="auto"/>
        <w:contextualSpacing/>
        <w:jc w:val="both"/>
        <w:rPr>
          <w:rFonts w:ascii="Times New Roman" w:eastAsia="Times New Roman" w:hAnsi="Times New Roman" w:cs="Times New Roman"/>
          <w:sz w:val="24"/>
          <w:szCs w:val="24"/>
          <w:lang w:eastAsia="hr-HR"/>
        </w:rPr>
      </w:pPr>
      <w:r w:rsidRPr="00A11B1D">
        <w:rPr>
          <w:rFonts w:ascii="Times New Roman" w:eastAsia="Times New Roman" w:hAnsi="Times New Roman" w:cs="Times New Roman"/>
          <w:sz w:val="24"/>
          <w:szCs w:val="24"/>
          <w:lang w:eastAsia="hr-HR"/>
        </w:rPr>
        <w:t xml:space="preserve">Ukida se privremeno rješenje KLASA: 344-01/21-03/04, URBROJ: 376-05-1-21-04 od 12. srpnja 2021. </w:t>
      </w:r>
    </w:p>
    <w:p w14:paraId="5351F7ED" w14:textId="77777777" w:rsidR="00A11B1D" w:rsidRPr="00A11B1D" w:rsidRDefault="00A11B1D" w:rsidP="00A11B1D">
      <w:pPr>
        <w:numPr>
          <w:ilvl w:val="0"/>
          <w:numId w:val="38"/>
        </w:numPr>
        <w:spacing w:after="0" w:line="240" w:lineRule="auto"/>
        <w:contextualSpacing/>
        <w:jc w:val="both"/>
        <w:rPr>
          <w:rFonts w:ascii="Times New Roman" w:eastAsia="Times New Roman" w:hAnsi="Times New Roman" w:cs="Times New Roman"/>
          <w:sz w:val="24"/>
          <w:szCs w:val="24"/>
          <w:lang w:eastAsia="hr-HR"/>
        </w:rPr>
      </w:pPr>
      <w:r w:rsidRPr="00A11B1D">
        <w:rPr>
          <w:rFonts w:ascii="Times New Roman" w:eastAsia="Times New Roman" w:hAnsi="Times New Roman" w:cs="Times New Roman"/>
          <w:sz w:val="24"/>
          <w:szCs w:val="24"/>
          <w:lang w:eastAsia="hr-HR"/>
        </w:rPr>
        <w:t>Ova odluka objavit će se na internetskim stranicama Hrvatske regulatorne agencije za mrežne djelatnosti.</w:t>
      </w:r>
    </w:p>
    <w:p w14:paraId="0AA113C5" w14:textId="77777777" w:rsidR="00A11B1D" w:rsidRPr="00A11B1D" w:rsidRDefault="00A11B1D" w:rsidP="00A11B1D">
      <w:pPr>
        <w:spacing w:after="0" w:line="240" w:lineRule="auto"/>
        <w:jc w:val="both"/>
        <w:rPr>
          <w:rFonts w:ascii="Times New Roman" w:eastAsia="Times New Roman" w:hAnsi="Times New Roman" w:cs="Times New Roman"/>
          <w:sz w:val="24"/>
          <w:szCs w:val="24"/>
          <w:lang w:eastAsia="hr-HR"/>
        </w:rPr>
      </w:pPr>
    </w:p>
    <w:p w14:paraId="608029C8" w14:textId="77777777" w:rsidR="00A11B1D" w:rsidRPr="00A11B1D" w:rsidRDefault="00A11B1D" w:rsidP="00A11B1D">
      <w:pPr>
        <w:spacing w:after="0" w:line="240" w:lineRule="auto"/>
        <w:jc w:val="both"/>
        <w:rPr>
          <w:rFonts w:ascii="Times New Roman" w:eastAsia="Times New Roman" w:hAnsi="Times New Roman" w:cs="Times New Roman"/>
          <w:sz w:val="24"/>
          <w:szCs w:val="24"/>
          <w:lang w:eastAsia="hr-HR"/>
        </w:rPr>
      </w:pPr>
    </w:p>
    <w:p w14:paraId="2FCFC6DB" w14:textId="77777777" w:rsidR="00A11B1D" w:rsidRPr="00A11B1D" w:rsidRDefault="00A11B1D" w:rsidP="00A11B1D">
      <w:pPr>
        <w:spacing w:after="0" w:line="240" w:lineRule="auto"/>
        <w:jc w:val="center"/>
        <w:rPr>
          <w:rFonts w:ascii="Times New Roman" w:eastAsia="Times New Roman" w:hAnsi="Times New Roman" w:cs="Times New Roman"/>
          <w:b/>
          <w:sz w:val="24"/>
          <w:szCs w:val="24"/>
          <w:lang w:eastAsia="hr-HR"/>
        </w:rPr>
      </w:pPr>
      <w:r w:rsidRPr="00A11B1D">
        <w:rPr>
          <w:rFonts w:ascii="Times New Roman" w:eastAsia="Times New Roman" w:hAnsi="Times New Roman" w:cs="Times New Roman"/>
          <w:b/>
          <w:sz w:val="24"/>
          <w:szCs w:val="24"/>
          <w:lang w:eastAsia="hr-HR"/>
        </w:rPr>
        <w:t>Obrazloženje</w:t>
      </w:r>
    </w:p>
    <w:p w14:paraId="510C9A4C" w14:textId="77777777" w:rsidR="00A11B1D" w:rsidRPr="00A11B1D" w:rsidRDefault="00A11B1D" w:rsidP="00A11B1D">
      <w:pPr>
        <w:spacing w:after="0" w:line="240" w:lineRule="auto"/>
        <w:jc w:val="center"/>
        <w:rPr>
          <w:rFonts w:ascii="Times New Roman" w:eastAsia="Times New Roman" w:hAnsi="Times New Roman" w:cs="Times New Roman"/>
          <w:b/>
          <w:sz w:val="24"/>
          <w:szCs w:val="24"/>
          <w:lang w:eastAsia="hr-HR"/>
        </w:rPr>
      </w:pPr>
    </w:p>
    <w:p w14:paraId="6B882E2C" w14:textId="77777777" w:rsidR="00A11B1D" w:rsidRPr="00A11B1D" w:rsidRDefault="00A11B1D" w:rsidP="00A11B1D">
      <w:pPr>
        <w:spacing w:after="0" w:line="240" w:lineRule="auto"/>
        <w:jc w:val="both"/>
        <w:rPr>
          <w:rFonts w:ascii="Times New Roman" w:eastAsia="Times New Roman" w:hAnsi="Times New Roman" w:cs="Times New Roman"/>
          <w:sz w:val="24"/>
          <w:szCs w:val="24"/>
          <w:lang w:eastAsia="hr-HR"/>
        </w:rPr>
      </w:pPr>
      <w:r w:rsidRPr="00A11B1D">
        <w:rPr>
          <w:rFonts w:ascii="Times New Roman" w:eastAsia="Times New Roman" w:hAnsi="Times New Roman" w:cs="Times New Roman"/>
          <w:sz w:val="24"/>
          <w:szCs w:val="24"/>
          <w:lang w:eastAsia="hr-HR"/>
        </w:rPr>
        <w:t xml:space="preserve">U skladu s člankom 52. i 53. Zakona o elektroničkim komunikacijama (NN br. 73/08, 90/11, 133/12, 80/13, 71/14, 72/17; dalje: ZEK) Hrvatska regulatorna agencija za mrežne djelatnosti (dalje: HAKOM) provela je po službenoj dužnosti postupak analize tržišta pristupa javnoj komunikacijskoj mreži na fiksnoj lokaciji za privatne i poslovne korisnike, budući da je od prethodne analize ovog tržišta prošlo tri godine. Za potrebe provođenja postupka, HAKOM je od operatora zatražio sve podatke potrebne za utvrđivanje tržišta pristupa javnoj komunikacijskoj mreži na fiksnoj lokaciji za privatne i poslovne korisnike, kako bi se utvrdilo je li isto podložno prethodnoj regulaciji obzirom da nije sastavni dio Preporuke Europske komisije o mjerodavnim tržištima. Naime, temeljem članka 53. stavka 2. ZEK-a, HAKOM može odlukom utvrditi da su i druga mjerodavna tržišta, koja nisu sastavni dio Preporuke Europske komisije o mjerodavnim tržištima, podložna prethodnoj regulaciji ukoliko su na tim tržištima istodobno zadovoljena sljedeća tri mjerila: prisutnost visokih i trajnih zapreka za ulazak na tržište, strukturne, pravne ili regulatorne prirode; struktura tržišta koja ne teži razvoju djelotvornog tržišnog natjecanja unutar odgovarajućeg vremenskog okvira; i primjena </w:t>
      </w:r>
      <w:r w:rsidRPr="00A11B1D">
        <w:rPr>
          <w:rFonts w:ascii="Times New Roman" w:eastAsia="Times New Roman" w:hAnsi="Times New Roman" w:cs="Times New Roman"/>
          <w:sz w:val="24"/>
          <w:szCs w:val="24"/>
          <w:lang w:eastAsia="hr-HR"/>
        </w:rPr>
        <w:lastRenderedPageBreak/>
        <w:t>mjerodavnih propisa o zaštiti tržišnog natjecanja sama po sebi ne omogućuje na odgovarajući način uklanjanje nedostataka na tržištu.</w:t>
      </w:r>
    </w:p>
    <w:p w14:paraId="626042A5" w14:textId="77777777" w:rsidR="00A11B1D" w:rsidRPr="00A11B1D" w:rsidRDefault="00A11B1D" w:rsidP="00A11B1D">
      <w:pPr>
        <w:spacing w:after="0" w:line="240" w:lineRule="auto"/>
        <w:rPr>
          <w:rFonts w:ascii="Times New Roman" w:eastAsia="Times New Roman" w:hAnsi="Times New Roman" w:cs="Times New Roman"/>
          <w:sz w:val="24"/>
          <w:szCs w:val="24"/>
          <w:lang w:eastAsia="hr-HR"/>
        </w:rPr>
      </w:pPr>
    </w:p>
    <w:p w14:paraId="21E9AD1A" w14:textId="77777777" w:rsidR="00A11B1D" w:rsidRPr="00A11B1D" w:rsidRDefault="00A11B1D" w:rsidP="00A11B1D">
      <w:pPr>
        <w:spacing w:after="0" w:line="240" w:lineRule="auto"/>
        <w:jc w:val="both"/>
        <w:rPr>
          <w:rFonts w:ascii="Times New Roman" w:eastAsia="Times New Roman" w:hAnsi="Times New Roman" w:cs="Times New Roman"/>
          <w:sz w:val="24"/>
          <w:szCs w:val="24"/>
          <w:lang w:eastAsia="hr-HR"/>
        </w:rPr>
      </w:pPr>
      <w:r w:rsidRPr="00A11B1D">
        <w:rPr>
          <w:rFonts w:ascii="Times New Roman" w:eastAsia="Times New Roman" w:hAnsi="Times New Roman" w:cs="Times New Roman"/>
          <w:sz w:val="24"/>
          <w:szCs w:val="24"/>
          <w:lang w:eastAsia="hr-HR"/>
        </w:rPr>
        <w:t>HAKOM je u ovom postupku najprije objavio javni poziv u razdoblju od 9. ožujka do 19. travnja 2021. za dostavu komentara i primjedbi na primijenjenu regulaciju, uvjete i okolnosti na ovom tržištu. Svoje su komentare dostavili Hrvatski Telekom d.d. (dalje: HT), Optima Telekom d.d. (dalje: Optima) i A1 Hrvatska d.o.o.</w:t>
      </w:r>
    </w:p>
    <w:p w14:paraId="1CA28D46" w14:textId="77777777" w:rsidR="00A11B1D" w:rsidRPr="00A11B1D" w:rsidRDefault="00A11B1D" w:rsidP="00A11B1D">
      <w:pPr>
        <w:spacing w:after="0" w:line="240" w:lineRule="auto"/>
        <w:jc w:val="both"/>
        <w:rPr>
          <w:rFonts w:ascii="Times New Roman" w:eastAsia="Times New Roman" w:hAnsi="Times New Roman" w:cs="Times New Roman"/>
          <w:sz w:val="24"/>
          <w:szCs w:val="24"/>
          <w:lang w:eastAsia="hr-HR"/>
        </w:rPr>
      </w:pPr>
    </w:p>
    <w:p w14:paraId="23126D34" w14:textId="77777777" w:rsidR="00A11B1D" w:rsidRPr="00A11B1D" w:rsidRDefault="00A11B1D" w:rsidP="00A11B1D">
      <w:pPr>
        <w:spacing w:after="0" w:line="240" w:lineRule="auto"/>
        <w:jc w:val="both"/>
        <w:rPr>
          <w:rFonts w:ascii="Times New Roman" w:eastAsia="Times New Roman" w:hAnsi="Times New Roman" w:cs="Times New Roman"/>
          <w:sz w:val="24"/>
          <w:szCs w:val="24"/>
          <w:lang w:eastAsia="hr-HR"/>
        </w:rPr>
      </w:pPr>
      <w:r w:rsidRPr="00A11B1D">
        <w:rPr>
          <w:rFonts w:ascii="Times New Roman" w:eastAsia="Times New Roman" w:hAnsi="Times New Roman" w:cs="Times New Roman"/>
          <w:sz w:val="24"/>
          <w:szCs w:val="24"/>
          <w:lang w:eastAsia="hr-HR"/>
        </w:rPr>
        <w:t>Nadalje, HAKOM je sukladno članku 54. stavku 5. ZEK-a zatražio mišljenje Agencije za zaštitu tržišnog natjecanja (dalje: AZTN).</w:t>
      </w:r>
    </w:p>
    <w:p w14:paraId="14F43544" w14:textId="77777777" w:rsidR="00A11B1D" w:rsidRPr="00A11B1D" w:rsidRDefault="00A11B1D" w:rsidP="00A11B1D">
      <w:pPr>
        <w:spacing w:after="0" w:line="240" w:lineRule="auto"/>
        <w:rPr>
          <w:rFonts w:ascii="Times New Roman" w:eastAsia="Times New Roman" w:hAnsi="Times New Roman" w:cs="Times New Roman"/>
          <w:sz w:val="24"/>
          <w:szCs w:val="24"/>
          <w:lang w:eastAsia="hr-HR"/>
        </w:rPr>
      </w:pPr>
    </w:p>
    <w:p w14:paraId="77AC2F37" w14:textId="77777777" w:rsidR="00A11B1D" w:rsidRPr="00A11B1D" w:rsidRDefault="00A11B1D" w:rsidP="00A11B1D">
      <w:pPr>
        <w:spacing w:after="0" w:line="240" w:lineRule="auto"/>
        <w:jc w:val="both"/>
        <w:rPr>
          <w:rFonts w:ascii="Times New Roman" w:eastAsia="Times New Roman" w:hAnsi="Times New Roman" w:cs="Times New Roman"/>
          <w:sz w:val="24"/>
          <w:szCs w:val="24"/>
          <w:lang w:eastAsia="hr-HR"/>
        </w:rPr>
      </w:pPr>
      <w:r w:rsidRPr="00A11B1D">
        <w:rPr>
          <w:rFonts w:ascii="Times New Roman" w:eastAsia="Times New Roman" w:hAnsi="Times New Roman" w:cs="Times New Roman"/>
          <w:sz w:val="24"/>
          <w:szCs w:val="24"/>
          <w:lang w:eastAsia="hr-HR"/>
        </w:rPr>
        <w:t>U procesu određivanja mjerodavnog tržišta odnosno granica samog tržišta za potrebe provođenja Testa tri mjerila, HAKOM je odredio dimenziju usluga i zemljopisnu dimenziju te na temelju rezultata provedene analize odredio da se mjerodavno tržište pristupa javnoj komunikacijskoj mreži na fiksnoj lokaciji za privatne i poslovne korisnike sastoji od sljedećih usluga:</w:t>
      </w:r>
    </w:p>
    <w:p w14:paraId="239C560E" w14:textId="77777777" w:rsidR="00A11B1D" w:rsidRPr="00A11B1D" w:rsidRDefault="00A11B1D" w:rsidP="00A11B1D">
      <w:pPr>
        <w:numPr>
          <w:ilvl w:val="0"/>
          <w:numId w:val="1"/>
        </w:numPr>
        <w:spacing w:before="120" w:after="120" w:line="240" w:lineRule="auto"/>
        <w:ind w:left="714" w:hanging="357"/>
        <w:contextualSpacing/>
        <w:jc w:val="both"/>
        <w:rPr>
          <w:rFonts w:ascii="Times New Roman" w:eastAsia="Times New Roman" w:hAnsi="Times New Roman" w:cs="Calibri"/>
          <w:sz w:val="24"/>
          <w:szCs w:val="24"/>
          <w:lang w:eastAsia="hr-HR"/>
        </w:rPr>
      </w:pPr>
      <w:r w:rsidRPr="00A11B1D">
        <w:rPr>
          <w:rFonts w:ascii="Times New Roman" w:eastAsia="Times New Roman" w:hAnsi="Times New Roman" w:cs="Calibri"/>
          <w:sz w:val="24"/>
          <w:szCs w:val="24"/>
          <w:lang w:eastAsia="hr-HR"/>
        </w:rPr>
        <w:t>usluge pristupa javnoj komunikacijskoj mreži na fiksnoj lokaciji za privatne i poslovne korisnike koja se pruža putem širokopojasnog priključka koji se temelji na internetskom protokolu (IP priključak), neovisno o tome nudi li se navedeni pristup samostalno ili kao sastavni dio paketa vezanih usluga;</w:t>
      </w:r>
    </w:p>
    <w:p w14:paraId="3F9E2157" w14:textId="77777777" w:rsidR="00A11B1D" w:rsidRPr="00A11B1D" w:rsidRDefault="00A11B1D" w:rsidP="00A11B1D">
      <w:pPr>
        <w:numPr>
          <w:ilvl w:val="0"/>
          <w:numId w:val="1"/>
        </w:numPr>
        <w:spacing w:before="120" w:after="120" w:line="240" w:lineRule="auto"/>
        <w:ind w:left="714" w:hanging="357"/>
        <w:contextualSpacing/>
        <w:jc w:val="both"/>
        <w:rPr>
          <w:rFonts w:ascii="Times New Roman" w:eastAsia="Times New Roman" w:hAnsi="Times New Roman" w:cs="Calibri"/>
          <w:sz w:val="24"/>
          <w:szCs w:val="24"/>
          <w:lang w:eastAsia="hr-HR"/>
        </w:rPr>
      </w:pPr>
      <w:r w:rsidRPr="00A11B1D">
        <w:rPr>
          <w:rFonts w:ascii="Times New Roman" w:eastAsia="Times New Roman" w:hAnsi="Times New Roman" w:cs="Calibri"/>
          <w:sz w:val="24"/>
          <w:szCs w:val="24"/>
          <w:lang w:eastAsia="hr-HR"/>
        </w:rPr>
        <w:t>usluge pristupa javnoj komunikacijskoj mreži na fiksnoj lokaciji za privatne i poslovne korisnike koja se pruža putem POTS priključka, neovisno o tome nudi li se navedeni pristup samostalno ili kao sastavni dio paketa usluga;</w:t>
      </w:r>
    </w:p>
    <w:p w14:paraId="3071E0AC" w14:textId="77777777" w:rsidR="00A11B1D" w:rsidRPr="00A11B1D" w:rsidRDefault="00A11B1D" w:rsidP="00A11B1D">
      <w:pPr>
        <w:numPr>
          <w:ilvl w:val="0"/>
          <w:numId w:val="1"/>
        </w:numPr>
        <w:spacing w:before="120" w:after="120" w:line="240" w:lineRule="auto"/>
        <w:ind w:left="714" w:hanging="357"/>
        <w:contextualSpacing/>
        <w:jc w:val="both"/>
        <w:rPr>
          <w:rFonts w:ascii="Times New Roman" w:eastAsia="Times New Roman" w:hAnsi="Times New Roman" w:cs="Calibri"/>
          <w:sz w:val="24"/>
          <w:szCs w:val="24"/>
          <w:lang w:eastAsia="hr-HR"/>
        </w:rPr>
      </w:pPr>
      <w:r w:rsidRPr="00A11B1D">
        <w:rPr>
          <w:rFonts w:ascii="Times New Roman" w:eastAsia="Times New Roman" w:hAnsi="Times New Roman" w:cs="Calibri"/>
          <w:sz w:val="24"/>
          <w:szCs w:val="24"/>
          <w:lang w:eastAsia="hr-HR"/>
        </w:rPr>
        <w:t>usluge pristupa javnoj komunikacijskoj mreži na fiksnoj lokaciji za privatne i poslovne korisnike koja se pruža putem mreža pokretnih komunikacija, neovisno o tome nudi li se navedeni pristup samostalno ili kao sastavni dio paketa usluga;</w:t>
      </w:r>
    </w:p>
    <w:p w14:paraId="1BC4E6B3" w14:textId="77777777" w:rsidR="00A11B1D" w:rsidRPr="00A11B1D" w:rsidRDefault="00A11B1D" w:rsidP="00A11B1D">
      <w:pPr>
        <w:numPr>
          <w:ilvl w:val="0"/>
          <w:numId w:val="1"/>
        </w:numPr>
        <w:spacing w:before="120" w:after="120" w:line="240" w:lineRule="auto"/>
        <w:ind w:left="714" w:hanging="357"/>
        <w:contextualSpacing/>
        <w:jc w:val="both"/>
        <w:rPr>
          <w:rFonts w:ascii="Times New Roman" w:eastAsia="Times New Roman" w:hAnsi="Times New Roman" w:cs="Calibri"/>
          <w:sz w:val="24"/>
          <w:szCs w:val="24"/>
          <w:lang w:eastAsia="hr-HR"/>
        </w:rPr>
      </w:pPr>
      <w:r w:rsidRPr="00A11B1D">
        <w:rPr>
          <w:rFonts w:ascii="Times New Roman" w:eastAsia="Times New Roman" w:hAnsi="Times New Roman" w:cs="Calibri"/>
          <w:sz w:val="24"/>
          <w:szCs w:val="24"/>
          <w:lang w:eastAsia="hr-HR"/>
        </w:rPr>
        <w:t>usluge pristupa javnoj komunikacijskoj mreži na fiksnoj lokaciji za privatne i poslovne korisnike koja se pruža putem ISDN priključka, neovisno o tome nudi li se navedeni pristup samostalno ili kao sastavni dio paketa usluga.</w:t>
      </w:r>
    </w:p>
    <w:p w14:paraId="6BD32E0D" w14:textId="77777777" w:rsidR="00A11B1D" w:rsidRPr="00A11B1D" w:rsidRDefault="00A11B1D" w:rsidP="00A11B1D">
      <w:pPr>
        <w:spacing w:after="0" w:line="240" w:lineRule="auto"/>
        <w:jc w:val="both"/>
        <w:rPr>
          <w:rFonts w:ascii="Times New Roman" w:eastAsia="Times New Roman" w:hAnsi="Times New Roman" w:cs="Calibri"/>
          <w:sz w:val="24"/>
          <w:szCs w:val="24"/>
          <w:lang w:eastAsia="hr-HR"/>
        </w:rPr>
      </w:pPr>
    </w:p>
    <w:p w14:paraId="1F9A9E70" w14:textId="77777777" w:rsidR="00A11B1D" w:rsidRPr="00A11B1D" w:rsidRDefault="00A11B1D" w:rsidP="00A11B1D">
      <w:pPr>
        <w:spacing w:after="0" w:line="240" w:lineRule="auto"/>
        <w:jc w:val="both"/>
        <w:rPr>
          <w:rFonts w:ascii="Times New Roman" w:eastAsia="Times New Roman" w:hAnsi="Times New Roman" w:cs="Calibri"/>
          <w:sz w:val="24"/>
          <w:szCs w:val="24"/>
          <w:lang w:eastAsia="hr-HR"/>
        </w:rPr>
      </w:pPr>
      <w:r w:rsidRPr="00A11B1D">
        <w:rPr>
          <w:rFonts w:ascii="Times New Roman" w:eastAsia="Times New Roman" w:hAnsi="Times New Roman" w:cs="Calibri"/>
          <w:sz w:val="24"/>
          <w:szCs w:val="24"/>
          <w:lang w:eastAsia="hr-HR"/>
        </w:rPr>
        <w:t>Nadalje, HAKOM je odredio da je mjerodavno tržište u zemljopisnoj dimenziji nacionalni teritorij Republike Hrvatske.</w:t>
      </w:r>
    </w:p>
    <w:p w14:paraId="09BCEFF4" w14:textId="77777777" w:rsidR="00A11B1D" w:rsidRPr="00A11B1D" w:rsidRDefault="00A11B1D" w:rsidP="00A11B1D">
      <w:pPr>
        <w:spacing w:after="0" w:line="240" w:lineRule="auto"/>
        <w:jc w:val="both"/>
        <w:rPr>
          <w:rFonts w:ascii="Times New Roman" w:eastAsia="Times New Roman" w:hAnsi="Times New Roman" w:cs="Calibri"/>
          <w:sz w:val="24"/>
          <w:szCs w:val="24"/>
          <w:lang w:eastAsia="hr-HR"/>
        </w:rPr>
      </w:pPr>
    </w:p>
    <w:p w14:paraId="304E1F23" w14:textId="77777777" w:rsidR="00A11B1D" w:rsidRPr="00A11B1D" w:rsidRDefault="00A11B1D" w:rsidP="00A11B1D">
      <w:pPr>
        <w:spacing w:after="0" w:line="240" w:lineRule="auto"/>
        <w:jc w:val="both"/>
        <w:rPr>
          <w:rFonts w:ascii="Times New Roman" w:eastAsia="Times New Roman" w:hAnsi="Times New Roman" w:cs="Times New Roman"/>
          <w:sz w:val="24"/>
          <w:szCs w:val="24"/>
          <w:lang w:eastAsia="hr-HR"/>
        </w:rPr>
      </w:pPr>
      <w:r w:rsidRPr="00A11B1D">
        <w:rPr>
          <w:rFonts w:ascii="Times New Roman" w:eastAsia="Times New Roman" w:hAnsi="Times New Roman" w:cs="Times New Roman"/>
          <w:sz w:val="24"/>
          <w:szCs w:val="24"/>
          <w:lang w:eastAsia="hr-HR"/>
        </w:rPr>
        <w:t xml:space="preserve">Nakon određivanja mjerodavnog tržišta, HAKOM je pristupio provođenju Testa tri mjerila. Detaljno obrazloženje Testa tri mjerila sadržano je u dokumentu </w:t>
      </w:r>
      <w:r w:rsidRPr="00A11B1D">
        <w:rPr>
          <w:rFonts w:ascii="Times New Roman" w:eastAsia="Times New Roman" w:hAnsi="Times New Roman" w:cs="Times New Roman"/>
          <w:i/>
          <w:sz w:val="24"/>
          <w:szCs w:val="24"/>
          <w:lang w:eastAsia="hr-HR"/>
        </w:rPr>
        <w:t xml:space="preserve">„Tržište pristupa javnoj komunikacijskoj mreži na fiksnoj lokaciji za privatne i poslovne korisnike - Test tri mjerila“ </w:t>
      </w:r>
      <w:r w:rsidRPr="00A11B1D">
        <w:rPr>
          <w:rFonts w:ascii="Times New Roman" w:eastAsia="Times New Roman" w:hAnsi="Times New Roman" w:cs="Times New Roman"/>
          <w:sz w:val="24"/>
          <w:szCs w:val="24"/>
          <w:lang w:eastAsia="hr-HR"/>
        </w:rPr>
        <w:t xml:space="preserve">(dalje: dokument Test tri mjerila), koji je sastavni dio ove odluke. Prilikom analize mjerila iz članka 53. st. 2. ZEK-a HAKOM je uzeo u obzir novonastale okolnosti na tržištu koje, između ostalog, imaju utjecaj i na tržište pristupa javnoj komunikacijskoj mreži na fiksnoj lokaciji za privatne i poslovne korisnike, a koje su opisane u poglavlju 3.5. dokumenta Test tri mjerila. </w:t>
      </w:r>
    </w:p>
    <w:p w14:paraId="400D3DBC" w14:textId="77777777" w:rsidR="00A11B1D" w:rsidRPr="00A11B1D" w:rsidRDefault="00A11B1D" w:rsidP="00A11B1D">
      <w:pPr>
        <w:spacing w:after="0" w:line="240" w:lineRule="auto"/>
        <w:jc w:val="both"/>
        <w:rPr>
          <w:rFonts w:ascii="Times New Roman" w:eastAsia="Times New Roman" w:hAnsi="Times New Roman" w:cs="Times New Roman"/>
          <w:sz w:val="24"/>
          <w:szCs w:val="24"/>
          <w:lang w:eastAsia="hr-HR"/>
        </w:rPr>
      </w:pPr>
    </w:p>
    <w:p w14:paraId="57061BBA" w14:textId="77777777" w:rsidR="00A11B1D" w:rsidRPr="00A11B1D" w:rsidRDefault="00A11B1D" w:rsidP="00A11B1D">
      <w:pPr>
        <w:spacing w:after="0" w:line="240" w:lineRule="auto"/>
        <w:rPr>
          <w:rFonts w:ascii="Times New Roman" w:eastAsia="Times New Roman" w:hAnsi="Times New Roman" w:cs="Times New Roman"/>
          <w:sz w:val="24"/>
          <w:szCs w:val="24"/>
          <w:lang w:eastAsia="hr-HR"/>
        </w:rPr>
      </w:pPr>
    </w:p>
    <w:p w14:paraId="2062A4E2" w14:textId="77777777" w:rsidR="00A11B1D" w:rsidRPr="00A11B1D" w:rsidRDefault="00A11B1D" w:rsidP="00A11B1D">
      <w:pPr>
        <w:spacing w:after="0" w:line="240" w:lineRule="auto"/>
        <w:jc w:val="both"/>
        <w:rPr>
          <w:rFonts w:ascii="Times New Roman" w:eastAsia="Times New Roman" w:hAnsi="Times New Roman" w:cs="Times New Roman"/>
          <w:sz w:val="24"/>
          <w:szCs w:val="24"/>
          <w:lang w:eastAsia="hr-HR"/>
        </w:rPr>
      </w:pPr>
      <w:r w:rsidRPr="00A11B1D">
        <w:rPr>
          <w:rFonts w:ascii="Times New Roman" w:eastAsia="Times New Roman" w:hAnsi="Times New Roman" w:cs="Times New Roman"/>
          <w:sz w:val="24"/>
          <w:szCs w:val="24"/>
          <w:lang w:eastAsia="hr-HR"/>
        </w:rPr>
        <w:t xml:space="preserve">Na temelju provedene analize tri mjerila iz članka 53. stavka 2. ZEK-a, HAKOM je zaključio kako tržište pristupa javnoj komunikacijskoj mreži na fiksnoj lokaciji za privatne i poslovne korisnike nije podložno prethodnoj regulaciji jer nisu istovremeno zadovoljena sva tri mjerila iz članka 53. stavka 2. ZEK-a. Naime, HAKOM je zaključio da prvo i drugo mjerilo nisu zadovoljeni te s obzirom na tu okolnost nije ispitivao je li zadovoljeno treće mjerilo. </w:t>
      </w:r>
      <w:r w:rsidRPr="00A11B1D">
        <w:rPr>
          <w:rFonts w:ascii="Times New Roman" w:eastAsia="Times New Roman" w:hAnsi="Times New Roman" w:cs="Times New Roman"/>
          <w:sz w:val="24"/>
          <w:szCs w:val="24"/>
          <w:lang w:eastAsia="hr-HR"/>
        </w:rPr>
        <w:cr/>
      </w:r>
    </w:p>
    <w:p w14:paraId="035C44AD" w14:textId="77777777" w:rsidR="00A11B1D" w:rsidRPr="00A11B1D" w:rsidRDefault="00A11B1D" w:rsidP="00A11B1D">
      <w:pPr>
        <w:spacing w:after="0" w:line="240" w:lineRule="auto"/>
        <w:jc w:val="both"/>
        <w:rPr>
          <w:rFonts w:ascii="Times New Roman" w:eastAsia="Times New Roman" w:hAnsi="Times New Roman" w:cs="Times New Roman"/>
          <w:sz w:val="24"/>
          <w:szCs w:val="24"/>
          <w:lang w:eastAsia="hr-HR"/>
        </w:rPr>
      </w:pPr>
      <w:r w:rsidRPr="00A11B1D">
        <w:rPr>
          <w:rFonts w:ascii="Times New Roman" w:eastAsia="Times New Roman" w:hAnsi="Times New Roman" w:cs="Times New Roman"/>
          <w:sz w:val="24"/>
          <w:szCs w:val="24"/>
          <w:lang w:eastAsia="hr-HR"/>
        </w:rPr>
        <w:t xml:space="preserve">Nastavno na prethodni zaključak, bilo je nužno sukladno članku 56. ZEK-a, trgovačkim društvima HT-u, Iskon Internet d.d. (dalje: Iskon) i Optimi ukinuti regulatorne obveze koje su </w:t>
      </w:r>
      <w:r w:rsidRPr="00A11B1D">
        <w:rPr>
          <w:rFonts w:ascii="Times New Roman" w:eastAsia="Times New Roman" w:hAnsi="Times New Roman" w:cs="Times New Roman"/>
          <w:sz w:val="24"/>
          <w:szCs w:val="24"/>
          <w:lang w:eastAsia="hr-HR"/>
        </w:rPr>
        <w:lastRenderedPageBreak/>
        <w:t xml:space="preserve">im prethodno bile određene na ovom tržištu odlukom HAKOM-a KLASA: UP/I-344-01/17-03/02 URBROJ: 376-11-18-6 od 9. svibnja 2018., odnosno izmjenom navedene odluke (URBROJ: 376-05-1-19-14) od 26. rujna 2019. Iznimno, uzimajući u obzir činjenicu da operatori korisnici i dalje koriste uslugu najma korisničke usluge (dalje: WLR usluga) te da im je potrebno određeno vrijeme za prilagodbu novonastalim okolnostima, HAKOM je ocijenio nužnim odrediti prijelazno razdoblje od 18 mjeseci unutar kojeg se HT obvezuje nastaviti pružati WLR uslugu po trenutno važećim cijenama. Ova obveza odnosi se samo na postojeće korisnike WLR usluge tj. one za koje je WLR usluga ugovorena do dana stupanja na snagu ove odluke. Rok od 18 mjeseci HAKOM smatra primjerenim, kako s aspekta operatora korisnika, tako i samih krajnjih korisnika kojima će se predmetna usluga eventualno ukinuti jer je dovoljan za njihovo prebacivanje na nove odgovarajuće usluge. </w:t>
      </w:r>
    </w:p>
    <w:p w14:paraId="05C35AC5" w14:textId="77777777" w:rsidR="00A11B1D" w:rsidRPr="00A11B1D" w:rsidRDefault="00A11B1D" w:rsidP="00A11B1D">
      <w:pPr>
        <w:spacing w:after="0" w:line="240" w:lineRule="auto"/>
        <w:rPr>
          <w:rFonts w:ascii="Times New Roman" w:eastAsia="Times New Roman" w:hAnsi="Times New Roman" w:cs="Times New Roman"/>
          <w:sz w:val="24"/>
          <w:szCs w:val="24"/>
          <w:lang w:eastAsia="hr-HR"/>
        </w:rPr>
      </w:pPr>
    </w:p>
    <w:p w14:paraId="327DFAB4" w14:textId="77777777" w:rsidR="00A11B1D" w:rsidRPr="00A11B1D" w:rsidRDefault="00A11B1D" w:rsidP="00A11B1D">
      <w:pPr>
        <w:spacing w:after="0" w:line="240" w:lineRule="auto"/>
        <w:jc w:val="both"/>
        <w:rPr>
          <w:rFonts w:ascii="Times New Roman" w:eastAsia="Times New Roman" w:hAnsi="Times New Roman" w:cs="Times New Roman"/>
          <w:sz w:val="24"/>
          <w:szCs w:val="24"/>
          <w:lang w:eastAsia="hr-HR"/>
        </w:rPr>
      </w:pPr>
      <w:r w:rsidRPr="00A11B1D">
        <w:rPr>
          <w:rFonts w:ascii="Times New Roman" w:eastAsia="Times New Roman" w:hAnsi="Times New Roman" w:cs="Times New Roman"/>
          <w:sz w:val="24"/>
          <w:szCs w:val="24"/>
          <w:lang w:eastAsia="hr-HR"/>
        </w:rPr>
        <w:t xml:space="preserve">Također, s obzirom da je ovom odlukom okončan postupak analize tržišta pristupa javnoj komunikacijskoj mreži na fiksnoj lokaciji za privatne i poslovne korisnike, bilo je potrebno sukladno članku 100. stavku 3. Zakona o općem upravnom postupku (NN br. 47/09) ukinuti privremeno rješenje HAKOM-a od 12. srpnja 2021. </w:t>
      </w:r>
    </w:p>
    <w:p w14:paraId="26079BA4" w14:textId="77777777" w:rsidR="00A11B1D" w:rsidRPr="00A11B1D" w:rsidRDefault="00A11B1D" w:rsidP="00A11B1D">
      <w:pPr>
        <w:spacing w:after="0" w:line="240" w:lineRule="auto"/>
        <w:jc w:val="both"/>
        <w:rPr>
          <w:rFonts w:ascii="Times New Roman" w:eastAsia="Times New Roman" w:hAnsi="Times New Roman" w:cs="Times New Roman"/>
          <w:sz w:val="24"/>
          <w:szCs w:val="24"/>
          <w:lang w:eastAsia="hr-HR"/>
        </w:rPr>
      </w:pPr>
    </w:p>
    <w:p w14:paraId="0CEAAAAA" w14:textId="77777777" w:rsidR="00A11B1D" w:rsidRPr="00A11B1D" w:rsidRDefault="00A11B1D" w:rsidP="00A11B1D">
      <w:pPr>
        <w:spacing w:after="0" w:line="240" w:lineRule="auto"/>
        <w:jc w:val="both"/>
        <w:rPr>
          <w:rFonts w:ascii="Times New Roman" w:eastAsia="Times New Roman" w:hAnsi="Times New Roman" w:cs="Times New Roman"/>
          <w:sz w:val="24"/>
          <w:szCs w:val="24"/>
          <w:lang w:eastAsia="hr-HR"/>
        </w:rPr>
      </w:pPr>
      <w:r w:rsidRPr="00A11B1D">
        <w:rPr>
          <w:rFonts w:ascii="Times New Roman" w:eastAsia="Times New Roman" w:hAnsi="Times New Roman" w:cs="Times New Roman"/>
          <w:sz w:val="24"/>
          <w:szCs w:val="24"/>
          <w:lang w:eastAsia="hr-HR"/>
        </w:rPr>
        <w:t>Slijedom svega navedenog, odlučeno je kao u izreci.</w:t>
      </w:r>
    </w:p>
    <w:p w14:paraId="21A1E532" w14:textId="77777777" w:rsidR="00A11B1D" w:rsidRPr="00A11B1D" w:rsidRDefault="00A11B1D" w:rsidP="00A11B1D">
      <w:pPr>
        <w:spacing w:after="0" w:line="240" w:lineRule="auto"/>
        <w:jc w:val="both"/>
        <w:rPr>
          <w:rFonts w:ascii="Times New Roman" w:eastAsia="Times New Roman" w:hAnsi="Times New Roman" w:cs="Times New Roman"/>
          <w:sz w:val="24"/>
          <w:szCs w:val="24"/>
          <w:lang w:eastAsia="hr-HR"/>
        </w:rPr>
      </w:pPr>
    </w:p>
    <w:p w14:paraId="5AE273CC" w14:textId="77777777" w:rsidR="00A11B1D" w:rsidRPr="00A11B1D" w:rsidRDefault="00A11B1D" w:rsidP="00A11B1D">
      <w:pPr>
        <w:spacing w:after="0" w:line="240" w:lineRule="auto"/>
        <w:jc w:val="both"/>
        <w:rPr>
          <w:rFonts w:ascii="Times New Roman" w:eastAsia="Times New Roman" w:hAnsi="Times New Roman" w:cs="Times New Roman"/>
          <w:sz w:val="24"/>
          <w:szCs w:val="24"/>
          <w:lang w:eastAsia="hr-HR"/>
        </w:rPr>
      </w:pPr>
      <w:r w:rsidRPr="00A11B1D">
        <w:rPr>
          <w:rFonts w:ascii="Times New Roman" w:eastAsia="Times New Roman" w:hAnsi="Times New Roman" w:cs="Times New Roman"/>
          <w:sz w:val="24"/>
          <w:szCs w:val="24"/>
          <w:lang w:eastAsia="hr-HR"/>
        </w:rPr>
        <w:t>Sukladno članku 22. ZEK-a o ovom prijedlogu provest će se javna rasprava i postupak usklađivanja u donošenju odluka iz članka 23. ZEK-a te će ista biti objavljena na internetskim stranicama HAKOM-a u skladu s člankom 14. stavkom 4. ZEK-a.</w:t>
      </w:r>
    </w:p>
    <w:p w14:paraId="3C8141A3" w14:textId="77777777" w:rsidR="00A11B1D" w:rsidRPr="00A11B1D" w:rsidRDefault="00A11B1D" w:rsidP="00A11B1D">
      <w:pPr>
        <w:spacing w:after="0" w:line="240" w:lineRule="auto"/>
        <w:rPr>
          <w:rFonts w:ascii="Times New Roman" w:eastAsia="Times New Roman" w:hAnsi="Times New Roman" w:cs="Times New Roman"/>
          <w:sz w:val="24"/>
          <w:szCs w:val="24"/>
          <w:lang w:eastAsia="hr-HR"/>
        </w:rPr>
      </w:pPr>
    </w:p>
    <w:p w14:paraId="45BFCC9A" w14:textId="77777777" w:rsidR="00A11B1D" w:rsidRPr="00A11B1D" w:rsidRDefault="00A11B1D" w:rsidP="00A11B1D">
      <w:pPr>
        <w:autoSpaceDE w:val="0"/>
        <w:autoSpaceDN w:val="0"/>
        <w:adjustRightInd w:val="0"/>
        <w:spacing w:after="0" w:line="240" w:lineRule="auto"/>
        <w:jc w:val="both"/>
        <w:rPr>
          <w:rFonts w:ascii="Times New Roman" w:eastAsia="Times New Roman" w:hAnsi="Times New Roman" w:cs="Times New Roman"/>
          <w:sz w:val="24"/>
          <w:szCs w:val="24"/>
          <w:highlight w:val="yellow"/>
          <w:lang w:eastAsia="hr-HR"/>
        </w:rPr>
      </w:pPr>
    </w:p>
    <w:p w14:paraId="6A19073C" w14:textId="77777777" w:rsidR="00A11B1D" w:rsidRPr="00A11B1D" w:rsidRDefault="00A11B1D" w:rsidP="00A11B1D">
      <w:pPr>
        <w:spacing w:after="0" w:line="240" w:lineRule="auto"/>
        <w:jc w:val="both"/>
        <w:rPr>
          <w:rFonts w:ascii="Times New Roman" w:eastAsia="Times New Roman" w:hAnsi="Times New Roman" w:cs="Times New Roman"/>
          <w:sz w:val="24"/>
          <w:szCs w:val="24"/>
          <w:lang w:eastAsia="hr-HR"/>
        </w:rPr>
      </w:pPr>
    </w:p>
    <w:p w14:paraId="5D377A16" w14:textId="77777777" w:rsidR="00A11B1D" w:rsidRPr="00A11B1D" w:rsidRDefault="00A11B1D" w:rsidP="00A11B1D">
      <w:pPr>
        <w:spacing w:after="0" w:line="240" w:lineRule="auto"/>
        <w:jc w:val="both"/>
        <w:rPr>
          <w:rFonts w:ascii="Times New Roman" w:eastAsia="Times New Roman" w:hAnsi="Times New Roman" w:cs="Times New Roman"/>
          <w:sz w:val="24"/>
          <w:szCs w:val="24"/>
          <w:lang w:eastAsia="hr-HR"/>
        </w:rPr>
      </w:pPr>
    </w:p>
    <w:tbl>
      <w:tblPr>
        <w:tblW w:w="0" w:type="auto"/>
        <w:tblLook w:val="01E0" w:firstRow="1" w:lastRow="1" w:firstColumn="1" w:lastColumn="1" w:noHBand="0" w:noVBand="0"/>
      </w:tblPr>
      <w:tblGrid>
        <w:gridCol w:w="4469"/>
        <w:gridCol w:w="4603"/>
      </w:tblGrid>
      <w:tr w:rsidR="00A11B1D" w:rsidRPr="00A11B1D" w14:paraId="65F8903F" w14:textId="77777777" w:rsidTr="00142D25">
        <w:tc>
          <w:tcPr>
            <w:tcW w:w="4927" w:type="dxa"/>
            <w:shd w:val="clear" w:color="auto" w:fill="auto"/>
          </w:tcPr>
          <w:p w14:paraId="34539069" w14:textId="77777777" w:rsidR="00A11B1D" w:rsidRPr="00A11B1D" w:rsidRDefault="00A11B1D" w:rsidP="00A11B1D">
            <w:pPr>
              <w:spacing w:after="0" w:line="240" w:lineRule="auto"/>
              <w:rPr>
                <w:rFonts w:ascii="Times New Roman" w:eastAsia="Times New Roman" w:hAnsi="Times New Roman" w:cs="Times New Roman"/>
                <w:sz w:val="24"/>
                <w:szCs w:val="24"/>
                <w:lang w:eastAsia="hr-HR"/>
              </w:rPr>
            </w:pPr>
          </w:p>
        </w:tc>
        <w:tc>
          <w:tcPr>
            <w:tcW w:w="4927" w:type="dxa"/>
            <w:shd w:val="clear" w:color="auto" w:fill="auto"/>
          </w:tcPr>
          <w:p w14:paraId="04D7CDA3" w14:textId="77777777" w:rsidR="00A11B1D" w:rsidRPr="00A11B1D" w:rsidRDefault="00A11B1D" w:rsidP="00A11B1D">
            <w:pPr>
              <w:tabs>
                <w:tab w:val="center" w:pos="7655"/>
              </w:tabs>
              <w:spacing w:before="240" w:after="600" w:line="240" w:lineRule="auto"/>
              <w:jc w:val="center"/>
              <w:rPr>
                <w:rFonts w:ascii="Times New Roman" w:eastAsia="Times New Roman" w:hAnsi="Times New Roman" w:cs="Times New Roman"/>
                <w:b/>
                <w:i/>
                <w:caps/>
                <w:sz w:val="20"/>
                <w:szCs w:val="24"/>
                <w:lang w:eastAsia="hr-HR"/>
              </w:rPr>
            </w:pPr>
            <w:r w:rsidRPr="00A11B1D">
              <w:rPr>
                <w:rFonts w:ascii="Times New Roman" w:eastAsia="Times New Roman" w:hAnsi="Times New Roman" w:cs="Times New Roman"/>
                <w:b/>
                <w:i/>
                <w:caps/>
                <w:sz w:val="20"/>
                <w:szCs w:val="24"/>
                <w:lang w:eastAsia="hr-HR"/>
              </w:rPr>
              <w:t>Predsjednik Vijeća</w:t>
            </w:r>
          </w:p>
        </w:tc>
      </w:tr>
      <w:tr w:rsidR="00A11B1D" w:rsidRPr="00A11B1D" w14:paraId="656E0A82" w14:textId="77777777" w:rsidTr="00142D25">
        <w:tc>
          <w:tcPr>
            <w:tcW w:w="4927" w:type="dxa"/>
            <w:shd w:val="clear" w:color="auto" w:fill="auto"/>
          </w:tcPr>
          <w:p w14:paraId="0BC2BD45" w14:textId="77777777" w:rsidR="00A11B1D" w:rsidRPr="00A11B1D" w:rsidRDefault="00A11B1D" w:rsidP="00A11B1D">
            <w:pPr>
              <w:spacing w:after="0" w:line="240" w:lineRule="auto"/>
              <w:rPr>
                <w:rFonts w:ascii="Times New Roman" w:eastAsia="Times New Roman" w:hAnsi="Times New Roman" w:cs="Times New Roman"/>
                <w:sz w:val="24"/>
                <w:szCs w:val="24"/>
                <w:lang w:eastAsia="hr-HR"/>
              </w:rPr>
            </w:pPr>
          </w:p>
        </w:tc>
        <w:tc>
          <w:tcPr>
            <w:tcW w:w="4927" w:type="dxa"/>
            <w:shd w:val="clear" w:color="auto" w:fill="auto"/>
          </w:tcPr>
          <w:p w14:paraId="48E3C79F" w14:textId="77777777" w:rsidR="00A11B1D" w:rsidRPr="00A11B1D" w:rsidRDefault="00A11B1D" w:rsidP="00A11B1D">
            <w:pPr>
              <w:tabs>
                <w:tab w:val="center" w:pos="7655"/>
              </w:tabs>
              <w:spacing w:after="600" w:line="240" w:lineRule="auto"/>
              <w:jc w:val="center"/>
              <w:rPr>
                <w:rFonts w:ascii="Times New Roman" w:eastAsia="Times New Roman" w:hAnsi="Times New Roman" w:cs="Times New Roman"/>
                <w:b/>
                <w:i/>
                <w:szCs w:val="24"/>
                <w:lang w:eastAsia="hr-HR"/>
              </w:rPr>
            </w:pPr>
            <w:r w:rsidRPr="00A11B1D">
              <w:rPr>
                <w:rFonts w:ascii="Times New Roman" w:eastAsia="Times New Roman" w:hAnsi="Times New Roman" w:cs="Times New Roman"/>
                <w:b/>
                <w:i/>
                <w:szCs w:val="24"/>
                <w:lang w:eastAsia="hr-HR"/>
              </w:rPr>
              <w:t>Tonko Obuljen</w:t>
            </w:r>
          </w:p>
        </w:tc>
      </w:tr>
    </w:tbl>
    <w:p w14:paraId="4995FEB5" w14:textId="77777777" w:rsidR="00A11B1D" w:rsidRPr="00A11B1D" w:rsidRDefault="00A11B1D" w:rsidP="00A11B1D">
      <w:pPr>
        <w:autoSpaceDE w:val="0"/>
        <w:autoSpaceDN w:val="0"/>
        <w:adjustRightInd w:val="0"/>
        <w:spacing w:after="0" w:line="240" w:lineRule="auto"/>
        <w:jc w:val="both"/>
        <w:rPr>
          <w:rFonts w:ascii="Times New Roman" w:eastAsia="Times New Roman" w:hAnsi="Times New Roman" w:cs="Times New Roman"/>
          <w:sz w:val="20"/>
          <w:szCs w:val="20"/>
          <w:lang w:eastAsia="hr-HR"/>
        </w:rPr>
      </w:pPr>
    </w:p>
    <w:p w14:paraId="1A594BA9" w14:textId="77777777" w:rsidR="00A11B1D" w:rsidRPr="00A11B1D" w:rsidRDefault="00A11B1D" w:rsidP="00A11B1D">
      <w:pPr>
        <w:spacing w:after="0" w:line="240" w:lineRule="auto"/>
        <w:rPr>
          <w:rFonts w:ascii="Times New Roman" w:eastAsia="Times New Roman" w:hAnsi="Times New Roman" w:cs="Times New Roman"/>
          <w:sz w:val="24"/>
          <w:szCs w:val="24"/>
          <w:lang w:eastAsia="hr-HR"/>
        </w:rPr>
      </w:pPr>
    </w:p>
    <w:p w14:paraId="43B7AFD3" w14:textId="1882FFFA" w:rsidR="004233A1" w:rsidRDefault="004233A1" w:rsidP="008C6562">
      <w:pPr>
        <w:spacing w:after="0" w:line="240" w:lineRule="auto"/>
        <w:jc w:val="both"/>
        <w:rPr>
          <w:rFonts w:eastAsia="Times New Roman" w:cs="Times New Roman"/>
          <w:b/>
          <w:sz w:val="28"/>
          <w:szCs w:val="28"/>
          <w:lang w:eastAsia="hr-HR"/>
        </w:rPr>
      </w:pPr>
    </w:p>
    <w:p w14:paraId="74A2DCA7" w14:textId="5EF7852E" w:rsidR="00A11B1D" w:rsidRDefault="00A11B1D" w:rsidP="008C6562">
      <w:pPr>
        <w:spacing w:after="0" w:line="240" w:lineRule="auto"/>
        <w:jc w:val="both"/>
        <w:rPr>
          <w:rFonts w:eastAsia="Times New Roman" w:cs="Times New Roman"/>
          <w:b/>
          <w:sz w:val="28"/>
          <w:szCs w:val="28"/>
          <w:lang w:eastAsia="hr-HR"/>
        </w:rPr>
      </w:pPr>
    </w:p>
    <w:tbl>
      <w:tblPr>
        <w:tblStyle w:val="MediumList2-Accent1"/>
        <w:tblpPr w:leftFromText="187" w:rightFromText="187" w:vertAnchor="page" w:horzAnchor="page" w:tblpXSpec="center" w:tblpYSpec="center"/>
        <w:tblW w:w="5044" w:type="pct"/>
        <w:tblLook w:val="06A0" w:firstRow="1" w:lastRow="0" w:firstColumn="1" w:lastColumn="0" w:noHBand="1" w:noVBand="1"/>
      </w:tblPr>
      <w:tblGrid>
        <w:gridCol w:w="6204"/>
        <w:gridCol w:w="974"/>
        <w:gridCol w:w="1954"/>
      </w:tblGrid>
      <w:tr w:rsidR="00A11B1D" w:rsidRPr="00794DB1" w14:paraId="6460BF79" w14:textId="77777777" w:rsidTr="00142D25">
        <w:trPr>
          <w:cnfStyle w:val="100000000000" w:firstRow="1" w:lastRow="0" w:firstColumn="0" w:lastColumn="0" w:oddVBand="0" w:evenVBand="0" w:oddHBand="0" w:evenHBand="0" w:firstRowFirstColumn="0" w:firstRowLastColumn="0" w:lastRowFirstColumn="0" w:lastRowLastColumn="0"/>
          <w:trHeight w:val="2020"/>
        </w:trPr>
        <w:tc>
          <w:tcPr>
            <w:cnfStyle w:val="001000000100" w:firstRow="0" w:lastRow="0" w:firstColumn="1" w:lastColumn="0" w:oddVBand="0" w:evenVBand="0" w:oddHBand="0" w:evenHBand="0" w:firstRowFirstColumn="1" w:firstRowLastColumn="0" w:lastRowFirstColumn="0" w:lastRowLastColumn="0"/>
            <w:tcW w:w="6218" w:type="dxa"/>
            <w:shd w:val="clear" w:color="auto" w:fill="auto"/>
          </w:tcPr>
          <w:p w14:paraId="68330AD9" w14:textId="77777777" w:rsidR="00A11B1D" w:rsidRPr="008A7580" w:rsidRDefault="00A11B1D" w:rsidP="00142D25">
            <w:pPr>
              <w:spacing w:after="200" w:line="276" w:lineRule="auto"/>
              <w:jc w:val="both"/>
              <w:rPr>
                <w:rFonts w:asciiTheme="minorHAnsi" w:eastAsiaTheme="minorHAnsi" w:hAnsiTheme="minorHAnsi" w:cs="Times New Roman"/>
                <w:color w:val="auto"/>
                <w:sz w:val="36"/>
                <w:szCs w:val="36"/>
              </w:rPr>
            </w:pPr>
            <w:r w:rsidRPr="008A7580">
              <w:rPr>
                <w:rFonts w:asciiTheme="minorHAnsi" w:eastAsiaTheme="minorHAnsi" w:hAnsiTheme="minorHAnsi" w:cs="Times New Roman"/>
                <w:color w:val="auto"/>
                <w:sz w:val="36"/>
                <w:szCs w:val="36"/>
              </w:rPr>
              <w:lastRenderedPageBreak/>
              <w:t>Tržište pristupa javnoj komunikacijskoj mreži na fiksnoj lokaciji za privatne i poslovne korisnike</w:t>
            </w:r>
          </w:p>
          <w:p w14:paraId="09342457" w14:textId="77777777" w:rsidR="00A11B1D" w:rsidRPr="00794DB1" w:rsidRDefault="00A11B1D" w:rsidP="00142D25">
            <w:pPr>
              <w:spacing w:after="200" w:line="276" w:lineRule="auto"/>
              <w:jc w:val="both"/>
              <w:rPr>
                <w:rFonts w:ascii="Times New Roman" w:eastAsiaTheme="minorHAnsi" w:hAnsi="Times New Roman" w:cs="Times New Roman"/>
                <w:i/>
                <w:color w:val="auto"/>
                <w:sz w:val="26"/>
                <w:szCs w:val="26"/>
              </w:rPr>
            </w:pPr>
            <w:r>
              <w:rPr>
                <w:rFonts w:ascii="Times New Roman" w:eastAsiaTheme="minorHAnsi" w:hAnsi="Times New Roman" w:cs="Times New Roman"/>
                <w:i/>
                <w:color w:val="auto"/>
                <w:sz w:val="26"/>
                <w:szCs w:val="26"/>
              </w:rPr>
              <w:t>Test tri mjerila – prijedlog za javnu raspravu</w:t>
            </w:r>
          </w:p>
        </w:tc>
        <w:tc>
          <w:tcPr>
            <w:tcW w:w="2934" w:type="dxa"/>
            <w:gridSpan w:val="2"/>
            <w:shd w:val="clear" w:color="auto" w:fill="auto"/>
          </w:tcPr>
          <w:p w14:paraId="3062DA99" w14:textId="77777777" w:rsidR="00A11B1D" w:rsidRPr="00794DB1" w:rsidRDefault="00A11B1D" w:rsidP="00142D25">
            <w:pPr>
              <w:spacing w:after="200" w:line="276" w:lineRule="auto"/>
              <w:jc w:val="both"/>
              <w:cnfStyle w:val="100000000000" w:firstRow="1" w:lastRow="0" w:firstColumn="0" w:lastColumn="0" w:oddVBand="0" w:evenVBand="0" w:oddHBand="0" w:evenHBand="0" w:firstRowFirstColumn="0" w:firstRowLastColumn="0" w:lastRowFirstColumn="0" w:lastRowLastColumn="0"/>
              <w:rPr>
                <w:rFonts w:asciiTheme="minorHAnsi" w:eastAsiaTheme="minorHAnsi" w:hAnsiTheme="minorHAnsi" w:cs="Times New Roman"/>
                <w:color w:val="auto"/>
                <w:sz w:val="40"/>
                <w:szCs w:val="40"/>
                <w:lang w:eastAsia="hr-HR"/>
              </w:rPr>
            </w:pPr>
          </w:p>
          <w:p w14:paraId="5B68F3E0" w14:textId="77777777" w:rsidR="00A11B1D" w:rsidRPr="00794DB1" w:rsidRDefault="00A11B1D" w:rsidP="00142D25">
            <w:pPr>
              <w:spacing w:after="200" w:line="276" w:lineRule="auto"/>
              <w:jc w:val="both"/>
              <w:cnfStyle w:val="100000000000" w:firstRow="1" w:lastRow="0" w:firstColumn="0" w:lastColumn="0" w:oddVBand="0" w:evenVBand="0" w:oddHBand="0" w:evenHBand="0" w:firstRowFirstColumn="0" w:firstRowLastColumn="0" w:lastRowFirstColumn="0" w:lastRowLastColumn="0"/>
              <w:rPr>
                <w:rFonts w:asciiTheme="minorHAnsi" w:eastAsiaTheme="minorEastAsia" w:hAnsiTheme="minorHAnsi" w:cs="Times New Roman"/>
                <w:color w:val="auto"/>
                <w:sz w:val="44"/>
                <w:szCs w:val="44"/>
                <w:lang w:eastAsia="hr-HR"/>
              </w:rPr>
            </w:pPr>
            <w:r w:rsidRPr="00794DB1">
              <w:rPr>
                <w:rFonts w:asciiTheme="minorHAnsi" w:eastAsiaTheme="minorEastAsia" w:hAnsiTheme="minorHAnsi" w:cs="Times New Roman"/>
                <w:color w:val="365F91" w:themeColor="accent1" w:themeShade="BF"/>
                <w:sz w:val="44"/>
                <w:szCs w:val="44"/>
                <w:lang w:eastAsia="hr-HR"/>
              </w:rPr>
              <w:t>202</w:t>
            </w:r>
            <w:r>
              <w:rPr>
                <w:rFonts w:asciiTheme="minorHAnsi" w:eastAsiaTheme="minorEastAsia" w:hAnsiTheme="minorHAnsi" w:cs="Times New Roman"/>
                <w:color w:val="365F91" w:themeColor="accent1" w:themeShade="BF"/>
                <w:sz w:val="44"/>
                <w:szCs w:val="44"/>
                <w:lang w:eastAsia="hr-HR"/>
              </w:rPr>
              <w:t>1</w:t>
            </w:r>
          </w:p>
        </w:tc>
      </w:tr>
      <w:tr w:rsidR="00A11B1D" w:rsidRPr="00794DB1" w14:paraId="166422B7" w14:textId="77777777" w:rsidTr="00142D25">
        <w:trPr>
          <w:trHeight w:val="956"/>
        </w:trPr>
        <w:tc>
          <w:tcPr>
            <w:cnfStyle w:val="001000000000" w:firstRow="0" w:lastRow="0" w:firstColumn="1" w:lastColumn="0" w:oddVBand="0" w:evenVBand="0" w:oddHBand="0" w:evenHBand="0" w:firstRowFirstColumn="0" w:firstRowLastColumn="0" w:lastRowFirstColumn="0" w:lastRowLastColumn="0"/>
            <w:tcW w:w="7196" w:type="dxa"/>
            <w:gridSpan w:val="2"/>
          </w:tcPr>
          <w:p w14:paraId="6E9E82C2" w14:textId="77777777" w:rsidR="00A11B1D" w:rsidRPr="00794DB1" w:rsidRDefault="00A11B1D" w:rsidP="00142D25">
            <w:pPr>
              <w:numPr>
                <w:ilvl w:val="1"/>
                <w:numId w:val="0"/>
              </w:numPr>
              <w:spacing w:after="200" w:line="276" w:lineRule="auto"/>
              <w:jc w:val="both"/>
              <w:rPr>
                <w:rFonts w:eastAsiaTheme="minorEastAsia"/>
                <w:i/>
                <w:iCs/>
                <w:color w:val="4F81BD" w:themeColor="accent1"/>
                <w:spacing w:val="15"/>
                <w:sz w:val="28"/>
                <w:szCs w:val="28"/>
                <w:lang w:eastAsia="hr-HR"/>
              </w:rPr>
            </w:pPr>
            <w:r w:rsidRPr="00794DB1">
              <w:rPr>
                <w:rFonts w:eastAsiaTheme="minorEastAsia"/>
                <w:i/>
                <w:iCs/>
                <w:color w:val="4F81BD" w:themeColor="accent1"/>
                <w:spacing w:val="15"/>
                <w:sz w:val="28"/>
                <w:szCs w:val="28"/>
                <w:lang w:eastAsia="hr-HR"/>
              </w:rPr>
              <w:t>Hrvatska regulatorna agencija za mrežne djelatnosti</w:t>
            </w:r>
          </w:p>
        </w:tc>
        <w:tc>
          <w:tcPr>
            <w:tcW w:w="1956" w:type="dxa"/>
            <w:vAlign w:val="center"/>
          </w:tcPr>
          <w:p w14:paraId="520B4BB4" w14:textId="77777777" w:rsidR="00A11B1D" w:rsidRPr="00794DB1" w:rsidRDefault="00A11B1D" w:rsidP="00142D25">
            <w:pPr>
              <w:spacing w:after="200" w:line="276" w:lineRule="auto"/>
              <w:jc w:val="both"/>
              <w:cnfStyle w:val="000000000000" w:firstRow="0" w:lastRow="0" w:firstColumn="0" w:lastColumn="0" w:oddVBand="0" w:evenVBand="0" w:oddHBand="0" w:evenHBand="0" w:firstRowFirstColumn="0" w:firstRowLastColumn="0" w:lastRowFirstColumn="0" w:lastRowLastColumn="0"/>
              <w:rPr>
                <w:rFonts w:asciiTheme="minorHAnsi" w:eastAsiaTheme="minorHAnsi" w:hAnsiTheme="minorHAnsi" w:cs="Times New Roman"/>
                <w:color w:val="auto"/>
                <w:sz w:val="40"/>
                <w:szCs w:val="40"/>
                <w:highlight w:val="yellow"/>
                <w:lang w:eastAsia="hr-HR"/>
              </w:rPr>
            </w:pPr>
            <w:r w:rsidRPr="00794DB1">
              <w:rPr>
                <w:rFonts w:ascii="Segoe UI" w:eastAsiaTheme="minorHAnsi" w:hAnsi="Segoe UI" w:cs="Segoe UI"/>
                <w:noProof/>
                <w:color w:val="0000FF"/>
                <w:sz w:val="20"/>
                <w:szCs w:val="20"/>
                <w:lang w:eastAsia="hr-HR"/>
              </w:rPr>
              <w:drawing>
                <wp:inline distT="0" distB="0" distL="0" distR="0" wp14:anchorId="1A9496A8" wp14:editId="51646C25">
                  <wp:extent cx="857250" cy="783771"/>
                  <wp:effectExtent l="0" t="0" r="0" b="0"/>
                  <wp:docPr id="9" name="ctl00_onetidHeadbnnr2" descr="Aplikacije">
                    <a:hlinkClick xmlns:a="http://schemas.openxmlformats.org/drawingml/2006/main" r:id="rId11" tooltip="&quot;Aplikacije&quo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ctl00_onetidHeadbnnr2" descr="Aplikacije">
                            <a:hlinkClick r:id="rId11" tooltip="&quot;Aplikacije&quot;"/>
                          </pic:cNvPr>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858638" cy="785040"/>
                          </a:xfrm>
                          <a:prstGeom prst="rect">
                            <a:avLst/>
                          </a:prstGeom>
                          <a:noFill/>
                          <a:ln>
                            <a:noFill/>
                          </a:ln>
                        </pic:spPr>
                      </pic:pic>
                    </a:graphicData>
                  </a:graphic>
                </wp:inline>
              </w:drawing>
            </w:r>
          </w:p>
        </w:tc>
      </w:tr>
    </w:tbl>
    <w:p w14:paraId="58BD18EA" w14:textId="77777777" w:rsidR="00A11B1D" w:rsidRDefault="00A11B1D" w:rsidP="008C6562">
      <w:pPr>
        <w:spacing w:after="0" w:line="240" w:lineRule="auto"/>
        <w:jc w:val="both"/>
        <w:rPr>
          <w:rFonts w:eastAsia="Times New Roman" w:cs="Times New Roman"/>
          <w:b/>
          <w:sz w:val="28"/>
          <w:szCs w:val="28"/>
          <w:lang w:eastAsia="hr-HR"/>
        </w:rPr>
        <w:sectPr w:rsidR="00A11B1D" w:rsidSect="00F87C66">
          <w:footerReference w:type="first" r:id="rId13"/>
          <w:pgSz w:w="11906" w:h="16838"/>
          <w:pgMar w:top="1417" w:right="1417" w:bottom="1417" w:left="1417" w:header="708" w:footer="708" w:gutter="0"/>
          <w:pgNumType w:start="0"/>
          <w:cols w:space="708"/>
          <w:titlePg/>
          <w:docGrid w:linePitch="360"/>
        </w:sectPr>
      </w:pPr>
    </w:p>
    <w:bookmarkStart w:id="3" w:name="_Toc374971098" w:displacedByCustomXml="next"/>
    <w:bookmarkEnd w:id="3" w:displacedByCustomXml="next"/>
    <w:bookmarkStart w:id="4" w:name="_Toc374971139" w:displacedByCustomXml="next"/>
    <w:bookmarkEnd w:id="4" w:displacedByCustomXml="next"/>
    <w:bookmarkStart w:id="5" w:name="_Toc374971187" w:displacedByCustomXml="next"/>
    <w:bookmarkEnd w:id="5" w:displacedByCustomXml="next"/>
    <w:bookmarkStart w:id="6" w:name="_Toc374971099" w:displacedByCustomXml="next"/>
    <w:bookmarkEnd w:id="6" w:displacedByCustomXml="next"/>
    <w:bookmarkStart w:id="7" w:name="_Toc374971140" w:displacedByCustomXml="next"/>
    <w:bookmarkEnd w:id="7" w:displacedByCustomXml="next"/>
    <w:bookmarkStart w:id="8" w:name="_Toc374971188" w:displacedByCustomXml="next"/>
    <w:bookmarkEnd w:id="8" w:displacedByCustomXml="next"/>
    <w:bookmarkStart w:id="9" w:name="_Toc335820820" w:displacedByCustomXml="next"/>
    <w:bookmarkStart w:id="10" w:name="_Toc374970917" w:displacedByCustomXml="next"/>
    <w:bookmarkStart w:id="11" w:name="_Toc393987035" w:displacedByCustomXml="next"/>
    <w:bookmarkStart w:id="12" w:name="_Toc393991061" w:displacedByCustomXml="next"/>
    <w:bookmarkStart w:id="13" w:name="_Toc335820825" w:displacedByCustomXml="next"/>
    <w:sdt>
      <w:sdtPr>
        <w:rPr>
          <w:rFonts w:asciiTheme="minorHAnsi" w:eastAsiaTheme="minorHAnsi" w:hAnsiTheme="minorHAnsi" w:cstheme="minorBidi"/>
          <w:b w:val="0"/>
          <w:bCs w:val="0"/>
          <w:color w:val="auto"/>
          <w:sz w:val="22"/>
          <w:szCs w:val="22"/>
        </w:rPr>
        <w:id w:val="913514932"/>
        <w:docPartObj>
          <w:docPartGallery w:val="Table of Contents"/>
          <w:docPartUnique/>
        </w:docPartObj>
      </w:sdtPr>
      <w:sdtEndPr>
        <w:rPr>
          <w:rFonts w:eastAsiaTheme="minorEastAsia"/>
        </w:rPr>
      </w:sdtEndPr>
      <w:sdtContent>
        <w:p w14:paraId="2FD1DD25" w14:textId="77777777" w:rsidR="00903DC2" w:rsidRPr="00BC715B" w:rsidRDefault="00903DC2" w:rsidP="008C6562">
          <w:pPr>
            <w:pStyle w:val="TOCHeading"/>
            <w:spacing w:before="0"/>
            <w:ind w:left="720" w:firstLine="0"/>
            <w:jc w:val="both"/>
            <w:rPr>
              <w:rStyle w:val="Heading5Char"/>
            </w:rPr>
          </w:pPr>
          <w:r w:rsidRPr="00BC715B">
            <w:rPr>
              <w:rStyle w:val="Heading5Char"/>
            </w:rPr>
            <w:t>Sadržaj</w:t>
          </w:r>
        </w:p>
        <w:p w14:paraId="211D9927" w14:textId="77777777" w:rsidR="00903DC2" w:rsidRPr="00903DC2" w:rsidRDefault="00903DC2" w:rsidP="008C6562">
          <w:pPr>
            <w:spacing w:after="0"/>
            <w:jc w:val="both"/>
            <w:rPr>
              <w:lang w:eastAsia="hr-HR"/>
            </w:rPr>
          </w:pPr>
        </w:p>
        <w:p w14:paraId="3D75DAE5" w14:textId="5905C48C" w:rsidR="00BC12B7" w:rsidRDefault="00903DC2">
          <w:pPr>
            <w:pStyle w:val="TOC1"/>
            <w:rPr>
              <w:noProof/>
              <w:lang w:eastAsia="hr-HR"/>
            </w:rPr>
          </w:pPr>
          <w:r>
            <w:fldChar w:fldCharType="begin"/>
          </w:r>
          <w:r>
            <w:instrText xml:space="preserve"> TOC \o "1-3" \h \z \u </w:instrText>
          </w:r>
          <w:r>
            <w:fldChar w:fldCharType="separate"/>
          </w:r>
          <w:hyperlink w:anchor="_Toc82087598" w:history="1">
            <w:r w:rsidR="00BC12B7" w:rsidRPr="00F9310B">
              <w:rPr>
                <w:rStyle w:val="Hyperlink"/>
                <w:noProof/>
              </w:rPr>
              <w:t>2</w:t>
            </w:r>
            <w:r w:rsidR="00BC12B7">
              <w:rPr>
                <w:noProof/>
                <w:lang w:eastAsia="hr-HR"/>
              </w:rPr>
              <w:tab/>
            </w:r>
            <w:r w:rsidR="00BC12B7" w:rsidRPr="00F9310B">
              <w:rPr>
                <w:rStyle w:val="Hyperlink"/>
                <w:noProof/>
              </w:rPr>
              <w:t>Sažeti pregled dokumenta</w:t>
            </w:r>
            <w:r w:rsidR="00BC12B7">
              <w:rPr>
                <w:noProof/>
                <w:webHidden/>
              </w:rPr>
              <w:tab/>
            </w:r>
            <w:r w:rsidR="00BC12B7">
              <w:rPr>
                <w:noProof/>
                <w:webHidden/>
              </w:rPr>
              <w:fldChar w:fldCharType="begin"/>
            </w:r>
            <w:r w:rsidR="00BC12B7">
              <w:rPr>
                <w:noProof/>
                <w:webHidden/>
              </w:rPr>
              <w:instrText xml:space="preserve"> PAGEREF _Toc82087598 \h </w:instrText>
            </w:r>
            <w:r w:rsidR="00BC12B7">
              <w:rPr>
                <w:noProof/>
                <w:webHidden/>
              </w:rPr>
            </w:r>
            <w:r w:rsidR="00BC12B7">
              <w:rPr>
                <w:noProof/>
                <w:webHidden/>
              </w:rPr>
              <w:fldChar w:fldCharType="separate"/>
            </w:r>
            <w:r w:rsidR="00BC12B7">
              <w:rPr>
                <w:noProof/>
                <w:webHidden/>
              </w:rPr>
              <w:t>3</w:t>
            </w:r>
            <w:r w:rsidR="00BC12B7">
              <w:rPr>
                <w:noProof/>
                <w:webHidden/>
              </w:rPr>
              <w:fldChar w:fldCharType="end"/>
            </w:r>
          </w:hyperlink>
        </w:p>
        <w:p w14:paraId="6D5B627F" w14:textId="79AD6DD5" w:rsidR="00BC12B7" w:rsidRDefault="0065424C">
          <w:pPr>
            <w:pStyle w:val="TOC1"/>
            <w:rPr>
              <w:noProof/>
              <w:lang w:eastAsia="hr-HR"/>
            </w:rPr>
          </w:pPr>
          <w:hyperlink w:anchor="_Toc82087599" w:history="1">
            <w:r w:rsidR="00BC12B7" w:rsidRPr="00F9310B">
              <w:rPr>
                <w:rStyle w:val="Hyperlink"/>
                <w:noProof/>
              </w:rPr>
              <w:t>3</w:t>
            </w:r>
            <w:r w:rsidR="00BC12B7">
              <w:rPr>
                <w:noProof/>
                <w:lang w:eastAsia="hr-HR"/>
              </w:rPr>
              <w:tab/>
            </w:r>
            <w:r w:rsidR="00BC12B7" w:rsidRPr="00F9310B">
              <w:rPr>
                <w:rStyle w:val="Hyperlink"/>
                <w:noProof/>
              </w:rPr>
              <w:t>Uvod</w:t>
            </w:r>
            <w:r w:rsidR="00BC12B7">
              <w:rPr>
                <w:noProof/>
                <w:webHidden/>
              </w:rPr>
              <w:tab/>
            </w:r>
            <w:r w:rsidR="00BC12B7">
              <w:rPr>
                <w:noProof/>
                <w:webHidden/>
              </w:rPr>
              <w:fldChar w:fldCharType="begin"/>
            </w:r>
            <w:r w:rsidR="00BC12B7">
              <w:rPr>
                <w:noProof/>
                <w:webHidden/>
              </w:rPr>
              <w:instrText xml:space="preserve"> PAGEREF _Toc82087599 \h </w:instrText>
            </w:r>
            <w:r w:rsidR="00BC12B7">
              <w:rPr>
                <w:noProof/>
                <w:webHidden/>
              </w:rPr>
            </w:r>
            <w:r w:rsidR="00BC12B7">
              <w:rPr>
                <w:noProof/>
                <w:webHidden/>
              </w:rPr>
              <w:fldChar w:fldCharType="separate"/>
            </w:r>
            <w:r w:rsidR="00BC12B7">
              <w:rPr>
                <w:noProof/>
                <w:webHidden/>
              </w:rPr>
              <w:t>5</w:t>
            </w:r>
            <w:r w:rsidR="00BC12B7">
              <w:rPr>
                <w:noProof/>
                <w:webHidden/>
              </w:rPr>
              <w:fldChar w:fldCharType="end"/>
            </w:r>
          </w:hyperlink>
        </w:p>
        <w:p w14:paraId="65DEA423" w14:textId="6F3503B9" w:rsidR="00BC12B7" w:rsidRDefault="0065424C">
          <w:pPr>
            <w:pStyle w:val="TOC2"/>
            <w:rPr>
              <w:noProof/>
              <w:lang w:eastAsia="hr-HR"/>
            </w:rPr>
          </w:pPr>
          <w:hyperlink w:anchor="_Toc82087600" w:history="1">
            <w:r w:rsidR="00BC12B7" w:rsidRPr="00F9310B">
              <w:rPr>
                <w:rStyle w:val="Hyperlink"/>
                <w:noProof/>
              </w:rPr>
              <w:t>3.1</w:t>
            </w:r>
            <w:r w:rsidR="00BC12B7">
              <w:rPr>
                <w:noProof/>
                <w:lang w:eastAsia="hr-HR"/>
              </w:rPr>
              <w:tab/>
            </w:r>
            <w:r w:rsidR="00BC12B7" w:rsidRPr="00F9310B">
              <w:rPr>
                <w:rStyle w:val="Hyperlink"/>
                <w:noProof/>
              </w:rPr>
              <w:t>Europski regulatorni okvir za elektroničke komunikacije</w:t>
            </w:r>
            <w:r w:rsidR="00BC12B7">
              <w:rPr>
                <w:noProof/>
                <w:webHidden/>
              </w:rPr>
              <w:tab/>
            </w:r>
            <w:r w:rsidR="00BC12B7">
              <w:rPr>
                <w:noProof/>
                <w:webHidden/>
              </w:rPr>
              <w:fldChar w:fldCharType="begin"/>
            </w:r>
            <w:r w:rsidR="00BC12B7">
              <w:rPr>
                <w:noProof/>
                <w:webHidden/>
              </w:rPr>
              <w:instrText xml:space="preserve"> PAGEREF _Toc82087600 \h </w:instrText>
            </w:r>
            <w:r w:rsidR="00BC12B7">
              <w:rPr>
                <w:noProof/>
                <w:webHidden/>
              </w:rPr>
            </w:r>
            <w:r w:rsidR="00BC12B7">
              <w:rPr>
                <w:noProof/>
                <w:webHidden/>
              </w:rPr>
              <w:fldChar w:fldCharType="separate"/>
            </w:r>
            <w:r w:rsidR="00BC12B7">
              <w:rPr>
                <w:noProof/>
                <w:webHidden/>
              </w:rPr>
              <w:t>5</w:t>
            </w:r>
            <w:r w:rsidR="00BC12B7">
              <w:rPr>
                <w:noProof/>
                <w:webHidden/>
              </w:rPr>
              <w:fldChar w:fldCharType="end"/>
            </w:r>
          </w:hyperlink>
        </w:p>
        <w:p w14:paraId="294BB240" w14:textId="7E62E23A" w:rsidR="00BC12B7" w:rsidRDefault="0065424C">
          <w:pPr>
            <w:pStyle w:val="TOC2"/>
            <w:rPr>
              <w:noProof/>
              <w:lang w:eastAsia="hr-HR"/>
            </w:rPr>
          </w:pPr>
          <w:hyperlink w:anchor="_Toc82087601" w:history="1">
            <w:r w:rsidR="00BC12B7" w:rsidRPr="00F9310B">
              <w:rPr>
                <w:rStyle w:val="Hyperlink"/>
                <w:noProof/>
              </w:rPr>
              <w:t>3.2</w:t>
            </w:r>
            <w:r w:rsidR="00BC12B7">
              <w:rPr>
                <w:noProof/>
                <w:lang w:eastAsia="hr-HR"/>
              </w:rPr>
              <w:tab/>
            </w:r>
            <w:r w:rsidR="00BC12B7" w:rsidRPr="00F9310B">
              <w:rPr>
                <w:rStyle w:val="Hyperlink"/>
                <w:noProof/>
              </w:rPr>
              <w:t>Zakon o elektroničkim komunikacijama</w:t>
            </w:r>
            <w:r w:rsidR="00BC12B7">
              <w:rPr>
                <w:noProof/>
                <w:webHidden/>
              </w:rPr>
              <w:tab/>
            </w:r>
            <w:r w:rsidR="00BC12B7">
              <w:rPr>
                <w:noProof/>
                <w:webHidden/>
              </w:rPr>
              <w:fldChar w:fldCharType="begin"/>
            </w:r>
            <w:r w:rsidR="00BC12B7">
              <w:rPr>
                <w:noProof/>
                <w:webHidden/>
              </w:rPr>
              <w:instrText xml:space="preserve"> PAGEREF _Toc82087601 \h </w:instrText>
            </w:r>
            <w:r w:rsidR="00BC12B7">
              <w:rPr>
                <w:noProof/>
                <w:webHidden/>
              </w:rPr>
            </w:r>
            <w:r w:rsidR="00BC12B7">
              <w:rPr>
                <w:noProof/>
                <w:webHidden/>
              </w:rPr>
              <w:fldChar w:fldCharType="separate"/>
            </w:r>
            <w:r w:rsidR="00BC12B7">
              <w:rPr>
                <w:noProof/>
                <w:webHidden/>
              </w:rPr>
              <w:t>5</w:t>
            </w:r>
            <w:r w:rsidR="00BC12B7">
              <w:rPr>
                <w:noProof/>
                <w:webHidden/>
              </w:rPr>
              <w:fldChar w:fldCharType="end"/>
            </w:r>
          </w:hyperlink>
        </w:p>
        <w:p w14:paraId="58020B6E" w14:textId="3DD1D151" w:rsidR="00BC12B7" w:rsidRDefault="0065424C">
          <w:pPr>
            <w:pStyle w:val="TOC2"/>
            <w:rPr>
              <w:noProof/>
              <w:lang w:eastAsia="hr-HR"/>
            </w:rPr>
          </w:pPr>
          <w:hyperlink w:anchor="_Toc82087602" w:history="1">
            <w:r w:rsidR="00BC12B7" w:rsidRPr="00F9310B">
              <w:rPr>
                <w:rStyle w:val="Hyperlink"/>
                <w:noProof/>
              </w:rPr>
              <w:t>3.3</w:t>
            </w:r>
            <w:r w:rsidR="00BC12B7">
              <w:rPr>
                <w:noProof/>
                <w:lang w:eastAsia="hr-HR"/>
              </w:rPr>
              <w:tab/>
            </w:r>
            <w:r w:rsidR="00BC12B7" w:rsidRPr="00F9310B">
              <w:rPr>
                <w:rStyle w:val="Hyperlink"/>
                <w:noProof/>
              </w:rPr>
              <w:t>Odnos prema drugim zakonima</w:t>
            </w:r>
            <w:r w:rsidR="00BC12B7">
              <w:rPr>
                <w:noProof/>
                <w:webHidden/>
              </w:rPr>
              <w:tab/>
            </w:r>
            <w:r w:rsidR="00BC12B7">
              <w:rPr>
                <w:noProof/>
                <w:webHidden/>
              </w:rPr>
              <w:fldChar w:fldCharType="begin"/>
            </w:r>
            <w:r w:rsidR="00BC12B7">
              <w:rPr>
                <w:noProof/>
                <w:webHidden/>
              </w:rPr>
              <w:instrText xml:space="preserve"> PAGEREF _Toc82087602 \h </w:instrText>
            </w:r>
            <w:r w:rsidR="00BC12B7">
              <w:rPr>
                <w:noProof/>
                <w:webHidden/>
              </w:rPr>
            </w:r>
            <w:r w:rsidR="00BC12B7">
              <w:rPr>
                <w:noProof/>
                <w:webHidden/>
              </w:rPr>
              <w:fldChar w:fldCharType="separate"/>
            </w:r>
            <w:r w:rsidR="00BC12B7">
              <w:rPr>
                <w:noProof/>
                <w:webHidden/>
              </w:rPr>
              <w:t>6</w:t>
            </w:r>
            <w:r w:rsidR="00BC12B7">
              <w:rPr>
                <w:noProof/>
                <w:webHidden/>
              </w:rPr>
              <w:fldChar w:fldCharType="end"/>
            </w:r>
          </w:hyperlink>
        </w:p>
        <w:p w14:paraId="617D4E0E" w14:textId="407896B7" w:rsidR="00BC12B7" w:rsidRDefault="0065424C">
          <w:pPr>
            <w:pStyle w:val="TOC2"/>
            <w:rPr>
              <w:noProof/>
              <w:lang w:eastAsia="hr-HR"/>
            </w:rPr>
          </w:pPr>
          <w:hyperlink w:anchor="_Toc82087603" w:history="1">
            <w:r w:rsidR="00BC12B7" w:rsidRPr="00F9310B">
              <w:rPr>
                <w:rStyle w:val="Hyperlink"/>
                <w:noProof/>
              </w:rPr>
              <w:t>3.4</w:t>
            </w:r>
            <w:r w:rsidR="00BC12B7">
              <w:rPr>
                <w:noProof/>
                <w:lang w:eastAsia="hr-HR"/>
              </w:rPr>
              <w:tab/>
            </w:r>
            <w:r w:rsidR="00BC12B7" w:rsidRPr="00F9310B">
              <w:rPr>
                <w:rStyle w:val="Hyperlink"/>
                <w:noProof/>
              </w:rPr>
              <w:t>Osvrt na trenutno važeću odluku o Analizi tržišta pristupa javnoj komunikacijskoj mreži na fiksnoj lokaciji za privatne i poslovne korisnike u Republici Hrvatskoj</w:t>
            </w:r>
            <w:r w:rsidR="00BC12B7">
              <w:rPr>
                <w:noProof/>
                <w:webHidden/>
              </w:rPr>
              <w:tab/>
            </w:r>
            <w:r w:rsidR="00BC12B7">
              <w:rPr>
                <w:noProof/>
                <w:webHidden/>
              </w:rPr>
              <w:fldChar w:fldCharType="begin"/>
            </w:r>
            <w:r w:rsidR="00BC12B7">
              <w:rPr>
                <w:noProof/>
                <w:webHidden/>
              </w:rPr>
              <w:instrText xml:space="preserve"> PAGEREF _Toc82087603 \h </w:instrText>
            </w:r>
            <w:r w:rsidR="00BC12B7">
              <w:rPr>
                <w:noProof/>
                <w:webHidden/>
              </w:rPr>
            </w:r>
            <w:r w:rsidR="00BC12B7">
              <w:rPr>
                <w:noProof/>
                <w:webHidden/>
              </w:rPr>
              <w:fldChar w:fldCharType="separate"/>
            </w:r>
            <w:r w:rsidR="00BC12B7">
              <w:rPr>
                <w:noProof/>
                <w:webHidden/>
              </w:rPr>
              <w:t>7</w:t>
            </w:r>
            <w:r w:rsidR="00BC12B7">
              <w:rPr>
                <w:noProof/>
                <w:webHidden/>
              </w:rPr>
              <w:fldChar w:fldCharType="end"/>
            </w:r>
          </w:hyperlink>
        </w:p>
        <w:p w14:paraId="1F2859C9" w14:textId="6146F5CD" w:rsidR="00BC12B7" w:rsidRDefault="0065424C">
          <w:pPr>
            <w:pStyle w:val="TOC2"/>
            <w:rPr>
              <w:noProof/>
              <w:lang w:eastAsia="hr-HR"/>
            </w:rPr>
          </w:pPr>
          <w:hyperlink w:anchor="_Toc82087604" w:history="1">
            <w:r w:rsidR="00BC12B7" w:rsidRPr="00F9310B">
              <w:rPr>
                <w:rStyle w:val="Hyperlink"/>
                <w:noProof/>
              </w:rPr>
              <w:t>3.5</w:t>
            </w:r>
            <w:r w:rsidR="00BC12B7">
              <w:rPr>
                <w:noProof/>
                <w:lang w:eastAsia="hr-HR"/>
              </w:rPr>
              <w:tab/>
            </w:r>
            <w:r w:rsidR="00BC12B7" w:rsidRPr="00F9310B">
              <w:rPr>
                <w:rStyle w:val="Hyperlink"/>
                <w:noProof/>
              </w:rPr>
              <w:t>Ostale odluke koje utječu na tržište</w:t>
            </w:r>
            <w:r w:rsidR="00BC12B7">
              <w:rPr>
                <w:noProof/>
                <w:webHidden/>
              </w:rPr>
              <w:tab/>
            </w:r>
            <w:r w:rsidR="00BC12B7">
              <w:rPr>
                <w:noProof/>
                <w:webHidden/>
              </w:rPr>
              <w:fldChar w:fldCharType="begin"/>
            </w:r>
            <w:r w:rsidR="00BC12B7">
              <w:rPr>
                <w:noProof/>
                <w:webHidden/>
              </w:rPr>
              <w:instrText xml:space="preserve"> PAGEREF _Toc82087604 \h </w:instrText>
            </w:r>
            <w:r w:rsidR="00BC12B7">
              <w:rPr>
                <w:noProof/>
                <w:webHidden/>
              </w:rPr>
            </w:r>
            <w:r w:rsidR="00BC12B7">
              <w:rPr>
                <w:noProof/>
                <w:webHidden/>
              </w:rPr>
              <w:fldChar w:fldCharType="separate"/>
            </w:r>
            <w:r w:rsidR="00BC12B7">
              <w:rPr>
                <w:noProof/>
                <w:webHidden/>
              </w:rPr>
              <w:t>8</w:t>
            </w:r>
            <w:r w:rsidR="00BC12B7">
              <w:rPr>
                <w:noProof/>
                <w:webHidden/>
              </w:rPr>
              <w:fldChar w:fldCharType="end"/>
            </w:r>
          </w:hyperlink>
        </w:p>
        <w:p w14:paraId="6A0940AB" w14:textId="3674BA8D" w:rsidR="00BC12B7" w:rsidRDefault="0065424C">
          <w:pPr>
            <w:pStyle w:val="TOC1"/>
            <w:rPr>
              <w:noProof/>
              <w:lang w:eastAsia="hr-HR"/>
            </w:rPr>
          </w:pPr>
          <w:hyperlink w:anchor="_Toc82087605" w:history="1">
            <w:r w:rsidR="00BC12B7" w:rsidRPr="00F9310B">
              <w:rPr>
                <w:rStyle w:val="Hyperlink"/>
                <w:noProof/>
              </w:rPr>
              <w:t>4</w:t>
            </w:r>
            <w:r w:rsidR="00BC12B7">
              <w:rPr>
                <w:noProof/>
                <w:lang w:eastAsia="hr-HR"/>
              </w:rPr>
              <w:tab/>
            </w:r>
            <w:r w:rsidR="00BC12B7" w:rsidRPr="00F9310B">
              <w:rPr>
                <w:rStyle w:val="Hyperlink"/>
                <w:noProof/>
              </w:rPr>
              <w:t>Utvrđivanje mjerodavnog tržišta</w:t>
            </w:r>
            <w:r w:rsidR="00BC12B7">
              <w:rPr>
                <w:noProof/>
                <w:webHidden/>
              </w:rPr>
              <w:tab/>
            </w:r>
            <w:r w:rsidR="00BC12B7">
              <w:rPr>
                <w:noProof/>
                <w:webHidden/>
              </w:rPr>
              <w:fldChar w:fldCharType="begin"/>
            </w:r>
            <w:r w:rsidR="00BC12B7">
              <w:rPr>
                <w:noProof/>
                <w:webHidden/>
              </w:rPr>
              <w:instrText xml:space="preserve"> PAGEREF _Toc82087605 \h </w:instrText>
            </w:r>
            <w:r w:rsidR="00BC12B7">
              <w:rPr>
                <w:noProof/>
                <w:webHidden/>
              </w:rPr>
            </w:r>
            <w:r w:rsidR="00BC12B7">
              <w:rPr>
                <w:noProof/>
                <w:webHidden/>
              </w:rPr>
              <w:fldChar w:fldCharType="separate"/>
            </w:r>
            <w:r w:rsidR="00BC12B7">
              <w:rPr>
                <w:noProof/>
                <w:webHidden/>
              </w:rPr>
              <w:t>9</w:t>
            </w:r>
            <w:r w:rsidR="00BC12B7">
              <w:rPr>
                <w:noProof/>
                <w:webHidden/>
              </w:rPr>
              <w:fldChar w:fldCharType="end"/>
            </w:r>
          </w:hyperlink>
        </w:p>
        <w:p w14:paraId="0002D95C" w14:textId="34126966" w:rsidR="00BC12B7" w:rsidRDefault="0065424C">
          <w:pPr>
            <w:pStyle w:val="TOC1"/>
            <w:rPr>
              <w:noProof/>
              <w:lang w:eastAsia="hr-HR"/>
            </w:rPr>
          </w:pPr>
          <w:hyperlink w:anchor="_Toc82087606" w:history="1">
            <w:r w:rsidR="00BC12B7" w:rsidRPr="00F9310B">
              <w:rPr>
                <w:rStyle w:val="Hyperlink"/>
                <w:noProof/>
              </w:rPr>
              <w:t>5</w:t>
            </w:r>
            <w:r w:rsidR="00BC12B7">
              <w:rPr>
                <w:noProof/>
                <w:lang w:eastAsia="hr-HR"/>
              </w:rPr>
              <w:tab/>
            </w:r>
            <w:r w:rsidR="00BC12B7" w:rsidRPr="00F9310B">
              <w:rPr>
                <w:rStyle w:val="Hyperlink"/>
                <w:noProof/>
              </w:rPr>
              <w:t>Određivanje granica mjerodavnog tržišta za potrebe provođenja Testa tri mjerila</w:t>
            </w:r>
            <w:r w:rsidR="00BC12B7">
              <w:rPr>
                <w:noProof/>
                <w:webHidden/>
              </w:rPr>
              <w:tab/>
            </w:r>
            <w:r w:rsidR="00BC12B7">
              <w:rPr>
                <w:noProof/>
                <w:webHidden/>
              </w:rPr>
              <w:fldChar w:fldCharType="begin"/>
            </w:r>
            <w:r w:rsidR="00BC12B7">
              <w:rPr>
                <w:noProof/>
                <w:webHidden/>
              </w:rPr>
              <w:instrText xml:space="preserve"> PAGEREF _Toc82087606 \h </w:instrText>
            </w:r>
            <w:r w:rsidR="00BC12B7">
              <w:rPr>
                <w:noProof/>
                <w:webHidden/>
              </w:rPr>
            </w:r>
            <w:r w:rsidR="00BC12B7">
              <w:rPr>
                <w:noProof/>
                <w:webHidden/>
              </w:rPr>
              <w:fldChar w:fldCharType="separate"/>
            </w:r>
            <w:r w:rsidR="00BC12B7">
              <w:rPr>
                <w:noProof/>
                <w:webHidden/>
              </w:rPr>
              <w:t>10</w:t>
            </w:r>
            <w:r w:rsidR="00BC12B7">
              <w:rPr>
                <w:noProof/>
                <w:webHidden/>
              </w:rPr>
              <w:fldChar w:fldCharType="end"/>
            </w:r>
          </w:hyperlink>
        </w:p>
        <w:p w14:paraId="08594DDB" w14:textId="753D5C3D" w:rsidR="00BC12B7" w:rsidRDefault="0065424C">
          <w:pPr>
            <w:pStyle w:val="TOC2"/>
            <w:rPr>
              <w:noProof/>
              <w:lang w:eastAsia="hr-HR"/>
            </w:rPr>
          </w:pPr>
          <w:hyperlink w:anchor="_Toc82087607" w:history="1">
            <w:r w:rsidR="00BC12B7" w:rsidRPr="00F9310B">
              <w:rPr>
                <w:rStyle w:val="Hyperlink"/>
                <w:noProof/>
              </w:rPr>
              <w:t>5.1</w:t>
            </w:r>
            <w:r w:rsidR="00BC12B7">
              <w:rPr>
                <w:noProof/>
                <w:lang w:eastAsia="hr-HR"/>
              </w:rPr>
              <w:tab/>
            </w:r>
            <w:r w:rsidR="00BC12B7" w:rsidRPr="00F9310B">
              <w:rPr>
                <w:rStyle w:val="Hyperlink"/>
                <w:noProof/>
              </w:rPr>
              <w:t>Mjerodavno tržište u dimenziji usluga</w:t>
            </w:r>
            <w:r w:rsidR="00BC12B7">
              <w:rPr>
                <w:noProof/>
                <w:webHidden/>
              </w:rPr>
              <w:tab/>
            </w:r>
            <w:r w:rsidR="00BC12B7">
              <w:rPr>
                <w:noProof/>
                <w:webHidden/>
              </w:rPr>
              <w:fldChar w:fldCharType="begin"/>
            </w:r>
            <w:r w:rsidR="00BC12B7">
              <w:rPr>
                <w:noProof/>
                <w:webHidden/>
              </w:rPr>
              <w:instrText xml:space="preserve"> PAGEREF _Toc82087607 \h </w:instrText>
            </w:r>
            <w:r w:rsidR="00BC12B7">
              <w:rPr>
                <w:noProof/>
                <w:webHidden/>
              </w:rPr>
            </w:r>
            <w:r w:rsidR="00BC12B7">
              <w:rPr>
                <w:noProof/>
                <w:webHidden/>
              </w:rPr>
              <w:fldChar w:fldCharType="separate"/>
            </w:r>
            <w:r w:rsidR="00BC12B7">
              <w:rPr>
                <w:noProof/>
                <w:webHidden/>
              </w:rPr>
              <w:t>10</w:t>
            </w:r>
            <w:r w:rsidR="00BC12B7">
              <w:rPr>
                <w:noProof/>
                <w:webHidden/>
              </w:rPr>
              <w:fldChar w:fldCharType="end"/>
            </w:r>
          </w:hyperlink>
        </w:p>
        <w:p w14:paraId="650C7D36" w14:textId="2F923717" w:rsidR="00BC12B7" w:rsidRDefault="0065424C">
          <w:pPr>
            <w:pStyle w:val="TOC3"/>
            <w:tabs>
              <w:tab w:val="left" w:pos="1320"/>
              <w:tab w:val="right" w:leader="dot" w:pos="9062"/>
            </w:tabs>
            <w:rPr>
              <w:noProof/>
              <w:lang w:eastAsia="hr-HR"/>
            </w:rPr>
          </w:pPr>
          <w:hyperlink w:anchor="_Toc82087608" w:history="1">
            <w:r w:rsidR="00BC12B7" w:rsidRPr="00F9310B">
              <w:rPr>
                <w:rStyle w:val="Hyperlink"/>
                <w:noProof/>
              </w:rPr>
              <w:t>5.1.1</w:t>
            </w:r>
            <w:r w:rsidR="00BC12B7">
              <w:rPr>
                <w:noProof/>
                <w:lang w:eastAsia="hr-HR"/>
              </w:rPr>
              <w:tab/>
            </w:r>
            <w:r w:rsidR="00BC12B7" w:rsidRPr="00F9310B">
              <w:rPr>
                <w:rStyle w:val="Hyperlink"/>
                <w:noProof/>
              </w:rPr>
              <w:t>Usluga pristupa javnoj komunikacijskoj mreži na fiksnoj lokaciji u Republici Hrvatskoj</w:t>
            </w:r>
            <w:r w:rsidR="00BC12B7">
              <w:rPr>
                <w:noProof/>
                <w:webHidden/>
              </w:rPr>
              <w:tab/>
            </w:r>
            <w:r w:rsidR="00BC12B7">
              <w:rPr>
                <w:noProof/>
                <w:webHidden/>
              </w:rPr>
              <w:fldChar w:fldCharType="begin"/>
            </w:r>
            <w:r w:rsidR="00BC12B7">
              <w:rPr>
                <w:noProof/>
                <w:webHidden/>
              </w:rPr>
              <w:instrText xml:space="preserve"> PAGEREF _Toc82087608 \h </w:instrText>
            </w:r>
            <w:r w:rsidR="00BC12B7">
              <w:rPr>
                <w:noProof/>
                <w:webHidden/>
              </w:rPr>
            </w:r>
            <w:r w:rsidR="00BC12B7">
              <w:rPr>
                <w:noProof/>
                <w:webHidden/>
              </w:rPr>
              <w:fldChar w:fldCharType="separate"/>
            </w:r>
            <w:r w:rsidR="00BC12B7">
              <w:rPr>
                <w:noProof/>
                <w:webHidden/>
              </w:rPr>
              <w:t>10</w:t>
            </w:r>
            <w:r w:rsidR="00BC12B7">
              <w:rPr>
                <w:noProof/>
                <w:webHidden/>
              </w:rPr>
              <w:fldChar w:fldCharType="end"/>
            </w:r>
          </w:hyperlink>
        </w:p>
        <w:p w14:paraId="2B2C6033" w14:textId="5D6856EE" w:rsidR="00BC12B7" w:rsidRDefault="0065424C">
          <w:pPr>
            <w:pStyle w:val="TOC2"/>
            <w:rPr>
              <w:noProof/>
              <w:lang w:eastAsia="hr-HR"/>
            </w:rPr>
          </w:pPr>
          <w:hyperlink w:anchor="_Toc82087609" w:history="1">
            <w:r w:rsidR="00BC12B7" w:rsidRPr="00F9310B">
              <w:rPr>
                <w:rStyle w:val="Hyperlink"/>
                <w:noProof/>
              </w:rPr>
              <w:t>5.2</w:t>
            </w:r>
            <w:r w:rsidR="00BC12B7">
              <w:rPr>
                <w:noProof/>
                <w:lang w:eastAsia="hr-HR"/>
              </w:rPr>
              <w:tab/>
            </w:r>
            <w:r w:rsidR="00BC12B7" w:rsidRPr="00F9310B">
              <w:rPr>
                <w:rStyle w:val="Hyperlink"/>
                <w:noProof/>
              </w:rPr>
              <w:t>Zamjenjivost na strani potražnje – maloprodajna razina</w:t>
            </w:r>
            <w:r w:rsidR="00BC12B7">
              <w:rPr>
                <w:noProof/>
                <w:webHidden/>
              </w:rPr>
              <w:tab/>
            </w:r>
            <w:r w:rsidR="00BC12B7">
              <w:rPr>
                <w:noProof/>
                <w:webHidden/>
              </w:rPr>
              <w:fldChar w:fldCharType="begin"/>
            </w:r>
            <w:r w:rsidR="00BC12B7">
              <w:rPr>
                <w:noProof/>
                <w:webHidden/>
              </w:rPr>
              <w:instrText xml:space="preserve"> PAGEREF _Toc82087609 \h </w:instrText>
            </w:r>
            <w:r w:rsidR="00BC12B7">
              <w:rPr>
                <w:noProof/>
                <w:webHidden/>
              </w:rPr>
            </w:r>
            <w:r w:rsidR="00BC12B7">
              <w:rPr>
                <w:noProof/>
                <w:webHidden/>
              </w:rPr>
              <w:fldChar w:fldCharType="separate"/>
            </w:r>
            <w:r w:rsidR="00BC12B7">
              <w:rPr>
                <w:noProof/>
                <w:webHidden/>
              </w:rPr>
              <w:t>11</w:t>
            </w:r>
            <w:r w:rsidR="00BC12B7">
              <w:rPr>
                <w:noProof/>
                <w:webHidden/>
              </w:rPr>
              <w:fldChar w:fldCharType="end"/>
            </w:r>
          </w:hyperlink>
        </w:p>
        <w:p w14:paraId="60734E41" w14:textId="6893D3DC" w:rsidR="00BC12B7" w:rsidRDefault="0065424C">
          <w:pPr>
            <w:pStyle w:val="TOC3"/>
            <w:tabs>
              <w:tab w:val="left" w:pos="1320"/>
              <w:tab w:val="right" w:leader="dot" w:pos="9062"/>
            </w:tabs>
            <w:rPr>
              <w:noProof/>
              <w:lang w:eastAsia="hr-HR"/>
            </w:rPr>
          </w:pPr>
          <w:hyperlink w:anchor="_Toc82087610" w:history="1">
            <w:r w:rsidR="00BC12B7" w:rsidRPr="00F9310B">
              <w:rPr>
                <w:rStyle w:val="Hyperlink"/>
                <w:noProof/>
              </w:rPr>
              <w:t>5.2.1</w:t>
            </w:r>
            <w:r w:rsidR="00BC12B7">
              <w:rPr>
                <w:noProof/>
                <w:lang w:eastAsia="hr-HR"/>
              </w:rPr>
              <w:tab/>
            </w:r>
            <w:r w:rsidR="00BC12B7" w:rsidRPr="00F9310B">
              <w:rPr>
                <w:rStyle w:val="Hyperlink"/>
                <w:noProof/>
              </w:rPr>
              <w:t>Pristup putem analognog (POTS) priključka</w:t>
            </w:r>
            <w:r w:rsidR="00BC12B7">
              <w:rPr>
                <w:noProof/>
                <w:webHidden/>
              </w:rPr>
              <w:tab/>
            </w:r>
            <w:r w:rsidR="00BC12B7">
              <w:rPr>
                <w:noProof/>
                <w:webHidden/>
              </w:rPr>
              <w:fldChar w:fldCharType="begin"/>
            </w:r>
            <w:r w:rsidR="00BC12B7">
              <w:rPr>
                <w:noProof/>
                <w:webHidden/>
              </w:rPr>
              <w:instrText xml:space="preserve"> PAGEREF _Toc82087610 \h </w:instrText>
            </w:r>
            <w:r w:rsidR="00BC12B7">
              <w:rPr>
                <w:noProof/>
                <w:webHidden/>
              </w:rPr>
            </w:r>
            <w:r w:rsidR="00BC12B7">
              <w:rPr>
                <w:noProof/>
                <w:webHidden/>
              </w:rPr>
              <w:fldChar w:fldCharType="separate"/>
            </w:r>
            <w:r w:rsidR="00BC12B7">
              <w:rPr>
                <w:noProof/>
                <w:webHidden/>
              </w:rPr>
              <w:t>13</w:t>
            </w:r>
            <w:r w:rsidR="00BC12B7">
              <w:rPr>
                <w:noProof/>
                <w:webHidden/>
              </w:rPr>
              <w:fldChar w:fldCharType="end"/>
            </w:r>
          </w:hyperlink>
        </w:p>
        <w:p w14:paraId="428E09A0" w14:textId="5231742B" w:rsidR="00BC12B7" w:rsidRDefault="0065424C">
          <w:pPr>
            <w:pStyle w:val="TOC3"/>
            <w:tabs>
              <w:tab w:val="left" w:pos="1320"/>
              <w:tab w:val="right" w:leader="dot" w:pos="9062"/>
            </w:tabs>
            <w:rPr>
              <w:noProof/>
              <w:lang w:eastAsia="hr-HR"/>
            </w:rPr>
          </w:pPr>
          <w:hyperlink w:anchor="_Toc82087611" w:history="1">
            <w:r w:rsidR="00BC12B7" w:rsidRPr="00F9310B">
              <w:rPr>
                <w:rStyle w:val="Hyperlink"/>
                <w:noProof/>
              </w:rPr>
              <w:t>5.2.2</w:t>
            </w:r>
            <w:r w:rsidR="00BC12B7">
              <w:rPr>
                <w:noProof/>
                <w:lang w:eastAsia="hr-HR"/>
              </w:rPr>
              <w:tab/>
            </w:r>
            <w:r w:rsidR="00BC12B7" w:rsidRPr="00F9310B">
              <w:rPr>
                <w:rStyle w:val="Hyperlink"/>
                <w:noProof/>
              </w:rPr>
              <w:t>Pristup na fiksnoj lokaciji putem mreže pokretnih komunikacija</w:t>
            </w:r>
            <w:r w:rsidR="00BC12B7">
              <w:rPr>
                <w:noProof/>
                <w:webHidden/>
              </w:rPr>
              <w:tab/>
            </w:r>
            <w:r w:rsidR="00BC12B7">
              <w:rPr>
                <w:noProof/>
                <w:webHidden/>
              </w:rPr>
              <w:fldChar w:fldCharType="begin"/>
            </w:r>
            <w:r w:rsidR="00BC12B7">
              <w:rPr>
                <w:noProof/>
                <w:webHidden/>
              </w:rPr>
              <w:instrText xml:space="preserve"> PAGEREF _Toc82087611 \h </w:instrText>
            </w:r>
            <w:r w:rsidR="00BC12B7">
              <w:rPr>
                <w:noProof/>
                <w:webHidden/>
              </w:rPr>
            </w:r>
            <w:r w:rsidR="00BC12B7">
              <w:rPr>
                <w:noProof/>
                <w:webHidden/>
              </w:rPr>
              <w:fldChar w:fldCharType="separate"/>
            </w:r>
            <w:r w:rsidR="00BC12B7">
              <w:rPr>
                <w:noProof/>
                <w:webHidden/>
              </w:rPr>
              <w:t>14</w:t>
            </w:r>
            <w:r w:rsidR="00BC12B7">
              <w:rPr>
                <w:noProof/>
                <w:webHidden/>
              </w:rPr>
              <w:fldChar w:fldCharType="end"/>
            </w:r>
          </w:hyperlink>
        </w:p>
        <w:p w14:paraId="5E141C2F" w14:textId="5A398C32" w:rsidR="00BC12B7" w:rsidRDefault="0065424C">
          <w:pPr>
            <w:pStyle w:val="TOC3"/>
            <w:tabs>
              <w:tab w:val="left" w:pos="1320"/>
              <w:tab w:val="right" w:leader="dot" w:pos="9062"/>
            </w:tabs>
            <w:rPr>
              <w:noProof/>
              <w:lang w:eastAsia="hr-HR"/>
            </w:rPr>
          </w:pPr>
          <w:hyperlink w:anchor="_Toc82087612" w:history="1">
            <w:r w:rsidR="00BC12B7" w:rsidRPr="00F9310B">
              <w:rPr>
                <w:rStyle w:val="Hyperlink"/>
                <w:noProof/>
              </w:rPr>
              <w:t>5.2.3</w:t>
            </w:r>
            <w:r w:rsidR="00BC12B7">
              <w:rPr>
                <w:noProof/>
                <w:lang w:eastAsia="hr-HR"/>
              </w:rPr>
              <w:tab/>
            </w:r>
            <w:r w:rsidR="00BC12B7" w:rsidRPr="00F9310B">
              <w:rPr>
                <w:rStyle w:val="Hyperlink"/>
                <w:noProof/>
              </w:rPr>
              <w:t>Pristup putem ISDN priključka</w:t>
            </w:r>
            <w:r w:rsidR="00BC12B7">
              <w:rPr>
                <w:noProof/>
                <w:webHidden/>
              </w:rPr>
              <w:tab/>
            </w:r>
            <w:r w:rsidR="00BC12B7">
              <w:rPr>
                <w:noProof/>
                <w:webHidden/>
              </w:rPr>
              <w:fldChar w:fldCharType="begin"/>
            </w:r>
            <w:r w:rsidR="00BC12B7">
              <w:rPr>
                <w:noProof/>
                <w:webHidden/>
              </w:rPr>
              <w:instrText xml:space="preserve"> PAGEREF _Toc82087612 \h </w:instrText>
            </w:r>
            <w:r w:rsidR="00BC12B7">
              <w:rPr>
                <w:noProof/>
                <w:webHidden/>
              </w:rPr>
            </w:r>
            <w:r w:rsidR="00BC12B7">
              <w:rPr>
                <w:noProof/>
                <w:webHidden/>
              </w:rPr>
              <w:fldChar w:fldCharType="separate"/>
            </w:r>
            <w:r w:rsidR="00BC12B7">
              <w:rPr>
                <w:noProof/>
                <w:webHidden/>
              </w:rPr>
              <w:t>14</w:t>
            </w:r>
            <w:r w:rsidR="00BC12B7">
              <w:rPr>
                <w:noProof/>
                <w:webHidden/>
              </w:rPr>
              <w:fldChar w:fldCharType="end"/>
            </w:r>
          </w:hyperlink>
        </w:p>
        <w:p w14:paraId="448A27D7" w14:textId="478E48B7" w:rsidR="00BC12B7" w:rsidRDefault="0065424C">
          <w:pPr>
            <w:pStyle w:val="TOC3"/>
            <w:tabs>
              <w:tab w:val="left" w:pos="1320"/>
              <w:tab w:val="right" w:leader="dot" w:pos="9062"/>
            </w:tabs>
            <w:rPr>
              <w:noProof/>
              <w:lang w:eastAsia="hr-HR"/>
            </w:rPr>
          </w:pPr>
          <w:hyperlink w:anchor="_Toc82087613" w:history="1">
            <w:r w:rsidR="00BC12B7" w:rsidRPr="00F9310B">
              <w:rPr>
                <w:rStyle w:val="Hyperlink"/>
                <w:noProof/>
              </w:rPr>
              <w:t>5.2.4</w:t>
            </w:r>
            <w:r w:rsidR="00BC12B7">
              <w:rPr>
                <w:noProof/>
                <w:lang w:eastAsia="hr-HR"/>
              </w:rPr>
              <w:tab/>
            </w:r>
            <w:r w:rsidR="00BC12B7" w:rsidRPr="00F9310B">
              <w:rPr>
                <w:rStyle w:val="Hyperlink"/>
                <w:noProof/>
              </w:rPr>
              <w:t>Zamjenjivost usluge pristupa javnoj komunikacijskoj mreži na fiksnoj lokaciji i usluge pristupa pokretnoj javnoj komunikacijskoj mreži</w:t>
            </w:r>
            <w:r w:rsidR="00BC12B7">
              <w:rPr>
                <w:noProof/>
                <w:webHidden/>
              </w:rPr>
              <w:tab/>
            </w:r>
            <w:r w:rsidR="00BC12B7">
              <w:rPr>
                <w:noProof/>
                <w:webHidden/>
              </w:rPr>
              <w:fldChar w:fldCharType="begin"/>
            </w:r>
            <w:r w:rsidR="00BC12B7">
              <w:rPr>
                <w:noProof/>
                <w:webHidden/>
              </w:rPr>
              <w:instrText xml:space="preserve"> PAGEREF _Toc82087613 \h </w:instrText>
            </w:r>
            <w:r w:rsidR="00BC12B7">
              <w:rPr>
                <w:noProof/>
                <w:webHidden/>
              </w:rPr>
            </w:r>
            <w:r w:rsidR="00BC12B7">
              <w:rPr>
                <w:noProof/>
                <w:webHidden/>
              </w:rPr>
              <w:fldChar w:fldCharType="separate"/>
            </w:r>
            <w:r w:rsidR="00BC12B7">
              <w:rPr>
                <w:noProof/>
                <w:webHidden/>
              </w:rPr>
              <w:t>15</w:t>
            </w:r>
            <w:r w:rsidR="00BC12B7">
              <w:rPr>
                <w:noProof/>
                <w:webHidden/>
              </w:rPr>
              <w:fldChar w:fldCharType="end"/>
            </w:r>
          </w:hyperlink>
        </w:p>
        <w:p w14:paraId="03274B1C" w14:textId="3CC939BE" w:rsidR="00BC12B7" w:rsidRDefault="0065424C">
          <w:pPr>
            <w:pStyle w:val="TOC3"/>
            <w:tabs>
              <w:tab w:val="left" w:pos="1320"/>
              <w:tab w:val="right" w:leader="dot" w:pos="9062"/>
            </w:tabs>
            <w:rPr>
              <w:noProof/>
              <w:lang w:eastAsia="hr-HR"/>
            </w:rPr>
          </w:pPr>
          <w:hyperlink w:anchor="_Toc82087614" w:history="1">
            <w:r w:rsidR="00BC12B7" w:rsidRPr="00F9310B">
              <w:rPr>
                <w:rStyle w:val="Hyperlink"/>
                <w:noProof/>
              </w:rPr>
              <w:t>5.2.5</w:t>
            </w:r>
            <w:r w:rsidR="00BC12B7">
              <w:rPr>
                <w:noProof/>
                <w:lang w:eastAsia="hr-HR"/>
              </w:rPr>
              <w:tab/>
            </w:r>
            <w:r w:rsidR="00BC12B7" w:rsidRPr="00F9310B">
              <w:rPr>
                <w:rStyle w:val="Hyperlink"/>
                <w:noProof/>
              </w:rPr>
              <w:t>Zamjenjivost usluge pristupa javnoj komunikacijskoj mreži na fiksnoj lokaciji za privatne korisnike i usluge pristupa javnoj komunikacijskoj mreži na fiksnoj lokaciji za poslovne korisnike</w:t>
            </w:r>
            <w:r w:rsidR="00BC12B7">
              <w:rPr>
                <w:noProof/>
                <w:webHidden/>
              </w:rPr>
              <w:tab/>
            </w:r>
            <w:r w:rsidR="00BC12B7">
              <w:rPr>
                <w:noProof/>
                <w:webHidden/>
              </w:rPr>
              <w:fldChar w:fldCharType="begin"/>
            </w:r>
            <w:r w:rsidR="00BC12B7">
              <w:rPr>
                <w:noProof/>
                <w:webHidden/>
              </w:rPr>
              <w:instrText xml:space="preserve"> PAGEREF _Toc82087614 \h </w:instrText>
            </w:r>
            <w:r w:rsidR="00BC12B7">
              <w:rPr>
                <w:noProof/>
                <w:webHidden/>
              </w:rPr>
            </w:r>
            <w:r w:rsidR="00BC12B7">
              <w:rPr>
                <w:noProof/>
                <w:webHidden/>
              </w:rPr>
              <w:fldChar w:fldCharType="separate"/>
            </w:r>
            <w:r w:rsidR="00BC12B7">
              <w:rPr>
                <w:noProof/>
                <w:webHidden/>
              </w:rPr>
              <w:t>16</w:t>
            </w:r>
            <w:r w:rsidR="00BC12B7">
              <w:rPr>
                <w:noProof/>
                <w:webHidden/>
              </w:rPr>
              <w:fldChar w:fldCharType="end"/>
            </w:r>
          </w:hyperlink>
        </w:p>
        <w:p w14:paraId="15792925" w14:textId="73B06708" w:rsidR="00BC12B7" w:rsidRDefault="0065424C">
          <w:pPr>
            <w:pStyle w:val="TOC2"/>
            <w:rPr>
              <w:noProof/>
              <w:lang w:eastAsia="hr-HR"/>
            </w:rPr>
          </w:pPr>
          <w:hyperlink w:anchor="_Toc82087615" w:history="1">
            <w:r w:rsidR="00BC12B7" w:rsidRPr="00F9310B">
              <w:rPr>
                <w:rStyle w:val="Hyperlink"/>
                <w:noProof/>
              </w:rPr>
              <w:t>5.3</w:t>
            </w:r>
            <w:r w:rsidR="00BC12B7">
              <w:rPr>
                <w:noProof/>
                <w:lang w:eastAsia="hr-HR"/>
              </w:rPr>
              <w:tab/>
            </w:r>
            <w:r w:rsidR="00BC12B7" w:rsidRPr="00F9310B">
              <w:rPr>
                <w:rStyle w:val="Hyperlink"/>
                <w:noProof/>
              </w:rPr>
              <w:t>Zamjenjivost na strani ponude</w:t>
            </w:r>
            <w:r w:rsidR="00BC12B7">
              <w:rPr>
                <w:noProof/>
                <w:webHidden/>
              </w:rPr>
              <w:tab/>
            </w:r>
            <w:r w:rsidR="00BC12B7">
              <w:rPr>
                <w:noProof/>
                <w:webHidden/>
              </w:rPr>
              <w:fldChar w:fldCharType="begin"/>
            </w:r>
            <w:r w:rsidR="00BC12B7">
              <w:rPr>
                <w:noProof/>
                <w:webHidden/>
              </w:rPr>
              <w:instrText xml:space="preserve"> PAGEREF _Toc82087615 \h </w:instrText>
            </w:r>
            <w:r w:rsidR="00BC12B7">
              <w:rPr>
                <w:noProof/>
                <w:webHidden/>
              </w:rPr>
            </w:r>
            <w:r w:rsidR="00BC12B7">
              <w:rPr>
                <w:noProof/>
                <w:webHidden/>
              </w:rPr>
              <w:fldChar w:fldCharType="separate"/>
            </w:r>
            <w:r w:rsidR="00BC12B7">
              <w:rPr>
                <w:noProof/>
                <w:webHidden/>
              </w:rPr>
              <w:t>17</w:t>
            </w:r>
            <w:r w:rsidR="00BC12B7">
              <w:rPr>
                <w:noProof/>
                <w:webHidden/>
              </w:rPr>
              <w:fldChar w:fldCharType="end"/>
            </w:r>
          </w:hyperlink>
        </w:p>
        <w:p w14:paraId="642C3E38" w14:textId="66306089" w:rsidR="00BC12B7" w:rsidRDefault="0065424C">
          <w:pPr>
            <w:pStyle w:val="TOC2"/>
            <w:rPr>
              <w:noProof/>
              <w:lang w:eastAsia="hr-HR"/>
            </w:rPr>
          </w:pPr>
          <w:hyperlink w:anchor="_Toc82087616" w:history="1">
            <w:r w:rsidR="00BC12B7" w:rsidRPr="00F9310B">
              <w:rPr>
                <w:rStyle w:val="Hyperlink"/>
                <w:noProof/>
              </w:rPr>
              <w:t>5.4</w:t>
            </w:r>
            <w:r w:rsidR="00BC12B7">
              <w:rPr>
                <w:noProof/>
                <w:lang w:eastAsia="hr-HR"/>
              </w:rPr>
              <w:tab/>
            </w:r>
            <w:r w:rsidR="00BC12B7" w:rsidRPr="00F9310B">
              <w:rPr>
                <w:rStyle w:val="Hyperlink"/>
                <w:noProof/>
              </w:rPr>
              <w:t>Mjerodavno tržište u zemljopisnoj dimenziji</w:t>
            </w:r>
            <w:r w:rsidR="00BC12B7">
              <w:rPr>
                <w:noProof/>
                <w:webHidden/>
              </w:rPr>
              <w:tab/>
            </w:r>
            <w:r w:rsidR="00BC12B7">
              <w:rPr>
                <w:noProof/>
                <w:webHidden/>
              </w:rPr>
              <w:fldChar w:fldCharType="begin"/>
            </w:r>
            <w:r w:rsidR="00BC12B7">
              <w:rPr>
                <w:noProof/>
                <w:webHidden/>
              </w:rPr>
              <w:instrText xml:space="preserve"> PAGEREF _Toc82087616 \h </w:instrText>
            </w:r>
            <w:r w:rsidR="00BC12B7">
              <w:rPr>
                <w:noProof/>
                <w:webHidden/>
              </w:rPr>
            </w:r>
            <w:r w:rsidR="00BC12B7">
              <w:rPr>
                <w:noProof/>
                <w:webHidden/>
              </w:rPr>
              <w:fldChar w:fldCharType="separate"/>
            </w:r>
            <w:r w:rsidR="00BC12B7">
              <w:rPr>
                <w:noProof/>
                <w:webHidden/>
              </w:rPr>
              <w:t>17</w:t>
            </w:r>
            <w:r w:rsidR="00BC12B7">
              <w:rPr>
                <w:noProof/>
                <w:webHidden/>
              </w:rPr>
              <w:fldChar w:fldCharType="end"/>
            </w:r>
          </w:hyperlink>
        </w:p>
        <w:p w14:paraId="105BC9A8" w14:textId="12393FCB" w:rsidR="00BC12B7" w:rsidRDefault="0065424C">
          <w:pPr>
            <w:pStyle w:val="TOC2"/>
            <w:rPr>
              <w:noProof/>
              <w:lang w:eastAsia="hr-HR"/>
            </w:rPr>
          </w:pPr>
          <w:hyperlink w:anchor="_Toc82087617" w:history="1">
            <w:r w:rsidR="00BC12B7" w:rsidRPr="00F9310B">
              <w:rPr>
                <w:rStyle w:val="Hyperlink"/>
                <w:noProof/>
              </w:rPr>
              <w:t>5.5</w:t>
            </w:r>
            <w:r w:rsidR="00BC12B7">
              <w:rPr>
                <w:noProof/>
                <w:lang w:eastAsia="hr-HR"/>
              </w:rPr>
              <w:tab/>
            </w:r>
            <w:r w:rsidR="00BC12B7" w:rsidRPr="00F9310B">
              <w:rPr>
                <w:rStyle w:val="Hyperlink"/>
                <w:noProof/>
              </w:rPr>
              <w:t>Stajalište nadležnog regulatornog tijela o određivanju mjerodavnog tržišta</w:t>
            </w:r>
            <w:r w:rsidR="00BC12B7">
              <w:rPr>
                <w:noProof/>
                <w:webHidden/>
              </w:rPr>
              <w:tab/>
            </w:r>
            <w:r w:rsidR="00BC12B7">
              <w:rPr>
                <w:noProof/>
                <w:webHidden/>
              </w:rPr>
              <w:fldChar w:fldCharType="begin"/>
            </w:r>
            <w:r w:rsidR="00BC12B7">
              <w:rPr>
                <w:noProof/>
                <w:webHidden/>
              </w:rPr>
              <w:instrText xml:space="preserve"> PAGEREF _Toc82087617 \h </w:instrText>
            </w:r>
            <w:r w:rsidR="00BC12B7">
              <w:rPr>
                <w:noProof/>
                <w:webHidden/>
              </w:rPr>
            </w:r>
            <w:r w:rsidR="00BC12B7">
              <w:rPr>
                <w:noProof/>
                <w:webHidden/>
              </w:rPr>
              <w:fldChar w:fldCharType="separate"/>
            </w:r>
            <w:r w:rsidR="00BC12B7">
              <w:rPr>
                <w:noProof/>
                <w:webHidden/>
              </w:rPr>
              <w:t>19</w:t>
            </w:r>
            <w:r w:rsidR="00BC12B7">
              <w:rPr>
                <w:noProof/>
                <w:webHidden/>
              </w:rPr>
              <w:fldChar w:fldCharType="end"/>
            </w:r>
          </w:hyperlink>
        </w:p>
        <w:p w14:paraId="2C53E74F" w14:textId="54A1C1F2" w:rsidR="00BC12B7" w:rsidRDefault="0065424C">
          <w:pPr>
            <w:pStyle w:val="TOC1"/>
            <w:rPr>
              <w:noProof/>
              <w:lang w:eastAsia="hr-HR"/>
            </w:rPr>
          </w:pPr>
          <w:hyperlink w:anchor="_Toc82087618" w:history="1">
            <w:r w:rsidR="00BC12B7" w:rsidRPr="00F9310B">
              <w:rPr>
                <w:rStyle w:val="Hyperlink"/>
                <w:rFonts w:eastAsia="Times New Roman"/>
                <w:noProof/>
                <w:lang w:eastAsia="hr-HR"/>
              </w:rPr>
              <w:t>6</w:t>
            </w:r>
            <w:r w:rsidR="00BC12B7">
              <w:rPr>
                <w:noProof/>
                <w:lang w:eastAsia="hr-HR"/>
              </w:rPr>
              <w:tab/>
            </w:r>
            <w:r w:rsidR="00BC12B7" w:rsidRPr="00F9310B">
              <w:rPr>
                <w:rStyle w:val="Hyperlink"/>
                <w:rFonts w:eastAsia="Times New Roman"/>
                <w:noProof/>
                <w:lang w:eastAsia="hr-HR"/>
              </w:rPr>
              <w:t xml:space="preserve">Test tri mjerila </w:t>
            </w:r>
            <w:r w:rsidR="00BC12B7" w:rsidRPr="00F9310B">
              <w:rPr>
                <w:rStyle w:val="Hyperlink"/>
                <w:noProof/>
              </w:rPr>
              <w:t>na</w:t>
            </w:r>
            <w:r w:rsidR="00BC12B7" w:rsidRPr="00F9310B">
              <w:rPr>
                <w:rStyle w:val="Hyperlink"/>
                <w:rFonts w:eastAsia="Times New Roman"/>
                <w:noProof/>
                <w:lang w:eastAsia="hr-HR"/>
              </w:rPr>
              <w:t xml:space="preserve"> tržištu pristupa javnoj komunikacijskoj mreži na fiksnoj lokaciji za privatne i poslovne korisnike</w:t>
            </w:r>
            <w:r w:rsidR="00BC12B7">
              <w:rPr>
                <w:noProof/>
                <w:webHidden/>
              </w:rPr>
              <w:tab/>
            </w:r>
            <w:r w:rsidR="00BC12B7">
              <w:rPr>
                <w:noProof/>
                <w:webHidden/>
              </w:rPr>
              <w:fldChar w:fldCharType="begin"/>
            </w:r>
            <w:r w:rsidR="00BC12B7">
              <w:rPr>
                <w:noProof/>
                <w:webHidden/>
              </w:rPr>
              <w:instrText xml:space="preserve"> PAGEREF _Toc82087618 \h </w:instrText>
            </w:r>
            <w:r w:rsidR="00BC12B7">
              <w:rPr>
                <w:noProof/>
                <w:webHidden/>
              </w:rPr>
            </w:r>
            <w:r w:rsidR="00BC12B7">
              <w:rPr>
                <w:noProof/>
                <w:webHidden/>
              </w:rPr>
              <w:fldChar w:fldCharType="separate"/>
            </w:r>
            <w:r w:rsidR="00BC12B7">
              <w:rPr>
                <w:noProof/>
                <w:webHidden/>
              </w:rPr>
              <w:t>20</w:t>
            </w:r>
            <w:r w:rsidR="00BC12B7">
              <w:rPr>
                <w:noProof/>
                <w:webHidden/>
              </w:rPr>
              <w:fldChar w:fldCharType="end"/>
            </w:r>
          </w:hyperlink>
        </w:p>
        <w:p w14:paraId="29DD7ACC" w14:textId="22F5F63B" w:rsidR="00BC12B7" w:rsidRDefault="0065424C">
          <w:pPr>
            <w:pStyle w:val="TOC2"/>
            <w:rPr>
              <w:noProof/>
              <w:lang w:eastAsia="hr-HR"/>
            </w:rPr>
          </w:pPr>
          <w:hyperlink w:anchor="_Toc82087619" w:history="1">
            <w:r w:rsidR="00BC12B7" w:rsidRPr="00F9310B">
              <w:rPr>
                <w:rStyle w:val="Hyperlink"/>
                <w:noProof/>
              </w:rPr>
              <w:t>6.1</w:t>
            </w:r>
            <w:r w:rsidR="00BC12B7">
              <w:rPr>
                <w:noProof/>
                <w:lang w:eastAsia="hr-HR"/>
              </w:rPr>
              <w:tab/>
            </w:r>
            <w:r w:rsidR="00BC12B7" w:rsidRPr="00F9310B">
              <w:rPr>
                <w:rStyle w:val="Hyperlink"/>
                <w:noProof/>
              </w:rPr>
              <w:t>Trenutno stanje na tržištu pristupa javnoj komunikacijskoj mreži na fiksnoj lokaciji za privatne i poslovne korisnike</w:t>
            </w:r>
            <w:r w:rsidR="00BC12B7">
              <w:rPr>
                <w:noProof/>
                <w:webHidden/>
              </w:rPr>
              <w:tab/>
            </w:r>
            <w:r w:rsidR="00BC12B7">
              <w:rPr>
                <w:noProof/>
                <w:webHidden/>
              </w:rPr>
              <w:fldChar w:fldCharType="begin"/>
            </w:r>
            <w:r w:rsidR="00BC12B7">
              <w:rPr>
                <w:noProof/>
                <w:webHidden/>
              </w:rPr>
              <w:instrText xml:space="preserve"> PAGEREF _Toc82087619 \h </w:instrText>
            </w:r>
            <w:r w:rsidR="00BC12B7">
              <w:rPr>
                <w:noProof/>
                <w:webHidden/>
              </w:rPr>
            </w:r>
            <w:r w:rsidR="00BC12B7">
              <w:rPr>
                <w:noProof/>
                <w:webHidden/>
              </w:rPr>
              <w:fldChar w:fldCharType="separate"/>
            </w:r>
            <w:r w:rsidR="00BC12B7">
              <w:rPr>
                <w:noProof/>
                <w:webHidden/>
              </w:rPr>
              <w:t>20</w:t>
            </w:r>
            <w:r w:rsidR="00BC12B7">
              <w:rPr>
                <w:noProof/>
                <w:webHidden/>
              </w:rPr>
              <w:fldChar w:fldCharType="end"/>
            </w:r>
          </w:hyperlink>
        </w:p>
        <w:p w14:paraId="30BCA752" w14:textId="02178AA8" w:rsidR="00BC12B7" w:rsidRDefault="0065424C">
          <w:pPr>
            <w:pStyle w:val="TOC2"/>
            <w:rPr>
              <w:noProof/>
              <w:lang w:eastAsia="hr-HR"/>
            </w:rPr>
          </w:pPr>
          <w:hyperlink w:anchor="_Toc82087620" w:history="1">
            <w:r w:rsidR="00BC12B7" w:rsidRPr="00F9310B">
              <w:rPr>
                <w:rStyle w:val="Hyperlink"/>
                <w:noProof/>
              </w:rPr>
              <w:t>6.2</w:t>
            </w:r>
            <w:r w:rsidR="00BC12B7">
              <w:rPr>
                <w:noProof/>
                <w:lang w:eastAsia="hr-HR"/>
              </w:rPr>
              <w:tab/>
            </w:r>
            <w:r w:rsidR="00BC12B7" w:rsidRPr="00F9310B">
              <w:rPr>
                <w:rStyle w:val="Hyperlink"/>
                <w:noProof/>
              </w:rPr>
              <w:t>Prvo mjerilo: Prisutnost visokih i trajnih zapreka za ulazak na tržište, strukturne, pravne ili regulatorne prirode</w:t>
            </w:r>
            <w:r w:rsidR="00BC12B7">
              <w:rPr>
                <w:noProof/>
                <w:webHidden/>
              </w:rPr>
              <w:tab/>
            </w:r>
            <w:r w:rsidR="00BC12B7">
              <w:rPr>
                <w:noProof/>
                <w:webHidden/>
              </w:rPr>
              <w:fldChar w:fldCharType="begin"/>
            </w:r>
            <w:r w:rsidR="00BC12B7">
              <w:rPr>
                <w:noProof/>
                <w:webHidden/>
              </w:rPr>
              <w:instrText xml:space="preserve"> PAGEREF _Toc82087620 \h </w:instrText>
            </w:r>
            <w:r w:rsidR="00BC12B7">
              <w:rPr>
                <w:noProof/>
                <w:webHidden/>
              </w:rPr>
            </w:r>
            <w:r w:rsidR="00BC12B7">
              <w:rPr>
                <w:noProof/>
                <w:webHidden/>
              </w:rPr>
              <w:fldChar w:fldCharType="separate"/>
            </w:r>
            <w:r w:rsidR="00BC12B7">
              <w:rPr>
                <w:noProof/>
                <w:webHidden/>
              </w:rPr>
              <w:t>22</w:t>
            </w:r>
            <w:r w:rsidR="00BC12B7">
              <w:rPr>
                <w:noProof/>
                <w:webHidden/>
              </w:rPr>
              <w:fldChar w:fldCharType="end"/>
            </w:r>
          </w:hyperlink>
        </w:p>
        <w:p w14:paraId="506BCC01" w14:textId="59398899" w:rsidR="00BC12B7" w:rsidRDefault="0065424C">
          <w:pPr>
            <w:pStyle w:val="TOC3"/>
            <w:tabs>
              <w:tab w:val="left" w:pos="1320"/>
              <w:tab w:val="right" w:leader="dot" w:pos="9062"/>
            </w:tabs>
            <w:rPr>
              <w:noProof/>
              <w:lang w:eastAsia="hr-HR"/>
            </w:rPr>
          </w:pPr>
          <w:hyperlink w:anchor="_Toc82087621" w:history="1">
            <w:r w:rsidR="00BC12B7" w:rsidRPr="00F9310B">
              <w:rPr>
                <w:rStyle w:val="Hyperlink"/>
                <w:noProof/>
              </w:rPr>
              <w:t>6.2.1</w:t>
            </w:r>
            <w:r w:rsidR="00BC12B7">
              <w:rPr>
                <w:noProof/>
                <w:lang w:eastAsia="hr-HR"/>
              </w:rPr>
              <w:tab/>
            </w:r>
            <w:r w:rsidR="00BC12B7" w:rsidRPr="00F9310B">
              <w:rPr>
                <w:rStyle w:val="Hyperlink"/>
                <w:noProof/>
              </w:rPr>
              <w:t>Strukturne zapreke ulaska na tržište</w:t>
            </w:r>
            <w:r w:rsidR="00BC12B7">
              <w:rPr>
                <w:noProof/>
                <w:webHidden/>
              </w:rPr>
              <w:tab/>
            </w:r>
            <w:r w:rsidR="00BC12B7">
              <w:rPr>
                <w:noProof/>
                <w:webHidden/>
              </w:rPr>
              <w:fldChar w:fldCharType="begin"/>
            </w:r>
            <w:r w:rsidR="00BC12B7">
              <w:rPr>
                <w:noProof/>
                <w:webHidden/>
              </w:rPr>
              <w:instrText xml:space="preserve"> PAGEREF _Toc82087621 \h </w:instrText>
            </w:r>
            <w:r w:rsidR="00BC12B7">
              <w:rPr>
                <w:noProof/>
                <w:webHidden/>
              </w:rPr>
            </w:r>
            <w:r w:rsidR="00BC12B7">
              <w:rPr>
                <w:noProof/>
                <w:webHidden/>
              </w:rPr>
              <w:fldChar w:fldCharType="separate"/>
            </w:r>
            <w:r w:rsidR="00BC12B7">
              <w:rPr>
                <w:noProof/>
                <w:webHidden/>
              </w:rPr>
              <w:t>23</w:t>
            </w:r>
            <w:r w:rsidR="00BC12B7">
              <w:rPr>
                <w:noProof/>
                <w:webHidden/>
              </w:rPr>
              <w:fldChar w:fldCharType="end"/>
            </w:r>
          </w:hyperlink>
        </w:p>
        <w:p w14:paraId="527E2CB0" w14:textId="355D62EC" w:rsidR="00BC12B7" w:rsidRDefault="0065424C">
          <w:pPr>
            <w:pStyle w:val="TOC3"/>
            <w:tabs>
              <w:tab w:val="left" w:pos="1320"/>
              <w:tab w:val="right" w:leader="dot" w:pos="9062"/>
            </w:tabs>
            <w:rPr>
              <w:noProof/>
              <w:lang w:eastAsia="hr-HR"/>
            </w:rPr>
          </w:pPr>
          <w:hyperlink w:anchor="_Toc82087622" w:history="1">
            <w:r w:rsidR="00BC12B7" w:rsidRPr="00F9310B">
              <w:rPr>
                <w:rStyle w:val="Hyperlink"/>
                <w:rFonts w:eastAsia="Times New Roman"/>
                <w:noProof/>
                <w:lang w:eastAsia="hr-HR"/>
              </w:rPr>
              <w:t>6.2.2</w:t>
            </w:r>
            <w:r w:rsidR="00BC12B7">
              <w:rPr>
                <w:noProof/>
                <w:lang w:eastAsia="hr-HR"/>
              </w:rPr>
              <w:tab/>
            </w:r>
            <w:r w:rsidR="00BC12B7" w:rsidRPr="00F9310B">
              <w:rPr>
                <w:rStyle w:val="Hyperlink"/>
                <w:rFonts w:eastAsia="Times New Roman"/>
                <w:noProof/>
                <w:lang w:eastAsia="hr-HR"/>
              </w:rPr>
              <w:t>Pravne ili regulatorne zapreke ulaska na tržište</w:t>
            </w:r>
            <w:r w:rsidR="00BC12B7">
              <w:rPr>
                <w:noProof/>
                <w:webHidden/>
              </w:rPr>
              <w:tab/>
            </w:r>
            <w:r w:rsidR="00BC12B7">
              <w:rPr>
                <w:noProof/>
                <w:webHidden/>
              </w:rPr>
              <w:fldChar w:fldCharType="begin"/>
            </w:r>
            <w:r w:rsidR="00BC12B7">
              <w:rPr>
                <w:noProof/>
                <w:webHidden/>
              </w:rPr>
              <w:instrText xml:space="preserve"> PAGEREF _Toc82087622 \h </w:instrText>
            </w:r>
            <w:r w:rsidR="00BC12B7">
              <w:rPr>
                <w:noProof/>
                <w:webHidden/>
              </w:rPr>
            </w:r>
            <w:r w:rsidR="00BC12B7">
              <w:rPr>
                <w:noProof/>
                <w:webHidden/>
              </w:rPr>
              <w:fldChar w:fldCharType="separate"/>
            </w:r>
            <w:r w:rsidR="00BC12B7">
              <w:rPr>
                <w:noProof/>
                <w:webHidden/>
              </w:rPr>
              <w:t>26</w:t>
            </w:r>
            <w:r w:rsidR="00BC12B7">
              <w:rPr>
                <w:noProof/>
                <w:webHidden/>
              </w:rPr>
              <w:fldChar w:fldCharType="end"/>
            </w:r>
          </w:hyperlink>
        </w:p>
        <w:p w14:paraId="4D852C1C" w14:textId="1B32C9C8" w:rsidR="00BC12B7" w:rsidRDefault="0065424C">
          <w:pPr>
            <w:pStyle w:val="TOC3"/>
            <w:tabs>
              <w:tab w:val="left" w:pos="1320"/>
              <w:tab w:val="right" w:leader="dot" w:pos="9062"/>
            </w:tabs>
            <w:rPr>
              <w:noProof/>
              <w:lang w:eastAsia="hr-HR"/>
            </w:rPr>
          </w:pPr>
          <w:hyperlink w:anchor="_Toc82087623" w:history="1">
            <w:r w:rsidR="00BC12B7" w:rsidRPr="00F9310B">
              <w:rPr>
                <w:rStyle w:val="Hyperlink"/>
                <w:rFonts w:eastAsia="Times New Roman"/>
                <w:noProof/>
                <w:lang w:eastAsia="hr-HR"/>
              </w:rPr>
              <w:t>6.2.3</w:t>
            </w:r>
            <w:r w:rsidR="00BC12B7">
              <w:rPr>
                <w:noProof/>
                <w:lang w:eastAsia="hr-HR"/>
              </w:rPr>
              <w:tab/>
            </w:r>
            <w:r w:rsidR="00BC12B7" w:rsidRPr="00F9310B">
              <w:rPr>
                <w:rStyle w:val="Hyperlink"/>
                <w:rFonts w:eastAsia="Times New Roman"/>
                <w:noProof/>
                <w:lang w:eastAsia="hr-HR"/>
              </w:rPr>
              <w:t>Zaključak o prvom mjerilu</w:t>
            </w:r>
            <w:r w:rsidR="00BC12B7">
              <w:rPr>
                <w:noProof/>
                <w:webHidden/>
              </w:rPr>
              <w:tab/>
            </w:r>
            <w:r w:rsidR="00BC12B7">
              <w:rPr>
                <w:noProof/>
                <w:webHidden/>
              </w:rPr>
              <w:fldChar w:fldCharType="begin"/>
            </w:r>
            <w:r w:rsidR="00BC12B7">
              <w:rPr>
                <w:noProof/>
                <w:webHidden/>
              </w:rPr>
              <w:instrText xml:space="preserve"> PAGEREF _Toc82087623 \h </w:instrText>
            </w:r>
            <w:r w:rsidR="00BC12B7">
              <w:rPr>
                <w:noProof/>
                <w:webHidden/>
              </w:rPr>
            </w:r>
            <w:r w:rsidR="00BC12B7">
              <w:rPr>
                <w:noProof/>
                <w:webHidden/>
              </w:rPr>
              <w:fldChar w:fldCharType="separate"/>
            </w:r>
            <w:r w:rsidR="00BC12B7">
              <w:rPr>
                <w:noProof/>
                <w:webHidden/>
              </w:rPr>
              <w:t>27</w:t>
            </w:r>
            <w:r w:rsidR="00BC12B7">
              <w:rPr>
                <w:noProof/>
                <w:webHidden/>
              </w:rPr>
              <w:fldChar w:fldCharType="end"/>
            </w:r>
          </w:hyperlink>
        </w:p>
        <w:p w14:paraId="08FA15A7" w14:textId="41D315F7" w:rsidR="00BC12B7" w:rsidRDefault="0065424C">
          <w:pPr>
            <w:pStyle w:val="TOC2"/>
            <w:rPr>
              <w:noProof/>
              <w:lang w:eastAsia="hr-HR"/>
            </w:rPr>
          </w:pPr>
          <w:hyperlink w:anchor="_Toc82087624" w:history="1">
            <w:r w:rsidR="00BC12B7" w:rsidRPr="00F9310B">
              <w:rPr>
                <w:rStyle w:val="Hyperlink"/>
                <w:noProof/>
              </w:rPr>
              <w:t>6.3</w:t>
            </w:r>
            <w:r w:rsidR="00BC12B7">
              <w:rPr>
                <w:noProof/>
                <w:lang w:eastAsia="hr-HR"/>
              </w:rPr>
              <w:tab/>
            </w:r>
            <w:r w:rsidR="00BC12B7" w:rsidRPr="00F9310B">
              <w:rPr>
                <w:rStyle w:val="Hyperlink"/>
                <w:noProof/>
              </w:rPr>
              <w:t>Drugo mjerilo: Struktura tržišta koja ne teži razvoju djelotvornoga tržišnog natjecanja unutar odgovarajućega vremenskog okvira</w:t>
            </w:r>
            <w:r w:rsidR="00BC12B7">
              <w:rPr>
                <w:noProof/>
                <w:webHidden/>
              </w:rPr>
              <w:tab/>
            </w:r>
            <w:r w:rsidR="00BC12B7">
              <w:rPr>
                <w:noProof/>
                <w:webHidden/>
              </w:rPr>
              <w:fldChar w:fldCharType="begin"/>
            </w:r>
            <w:r w:rsidR="00BC12B7">
              <w:rPr>
                <w:noProof/>
                <w:webHidden/>
              </w:rPr>
              <w:instrText xml:space="preserve"> PAGEREF _Toc82087624 \h </w:instrText>
            </w:r>
            <w:r w:rsidR="00BC12B7">
              <w:rPr>
                <w:noProof/>
                <w:webHidden/>
              </w:rPr>
            </w:r>
            <w:r w:rsidR="00BC12B7">
              <w:rPr>
                <w:noProof/>
                <w:webHidden/>
              </w:rPr>
              <w:fldChar w:fldCharType="separate"/>
            </w:r>
            <w:r w:rsidR="00BC12B7">
              <w:rPr>
                <w:noProof/>
                <w:webHidden/>
              </w:rPr>
              <w:t>27</w:t>
            </w:r>
            <w:r w:rsidR="00BC12B7">
              <w:rPr>
                <w:noProof/>
                <w:webHidden/>
              </w:rPr>
              <w:fldChar w:fldCharType="end"/>
            </w:r>
          </w:hyperlink>
        </w:p>
        <w:p w14:paraId="7D1D5539" w14:textId="731B7218" w:rsidR="00BC12B7" w:rsidRDefault="0065424C">
          <w:pPr>
            <w:pStyle w:val="TOC3"/>
            <w:tabs>
              <w:tab w:val="left" w:pos="1320"/>
              <w:tab w:val="right" w:leader="dot" w:pos="9062"/>
            </w:tabs>
            <w:rPr>
              <w:noProof/>
              <w:lang w:eastAsia="hr-HR"/>
            </w:rPr>
          </w:pPr>
          <w:hyperlink w:anchor="_Toc82087625" w:history="1">
            <w:r w:rsidR="00BC12B7" w:rsidRPr="00F9310B">
              <w:rPr>
                <w:rStyle w:val="Hyperlink"/>
                <w:rFonts w:eastAsia="Times New Roman"/>
                <w:noProof/>
                <w:lang w:eastAsia="hr-HR"/>
              </w:rPr>
              <w:t>6.3.1</w:t>
            </w:r>
            <w:r w:rsidR="00BC12B7">
              <w:rPr>
                <w:noProof/>
                <w:lang w:eastAsia="hr-HR"/>
              </w:rPr>
              <w:tab/>
            </w:r>
            <w:r w:rsidR="00BC12B7" w:rsidRPr="00F9310B">
              <w:rPr>
                <w:rStyle w:val="Hyperlink"/>
                <w:rFonts w:eastAsia="Times New Roman"/>
                <w:noProof/>
                <w:lang w:eastAsia="hr-HR"/>
              </w:rPr>
              <w:t>Zaključak o drugom mjerilu</w:t>
            </w:r>
            <w:r w:rsidR="00BC12B7">
              <w:rPr>
                <w:noProof/>
                <w:webHidden/>
              </w:rPr>
              <w:tab/>
            </w:r>
            <w:r w:rsidR="00BC12B7">
              <w:rPr>
                <w:noProof/>
                <w:webHidden/>
              </w:rPr>
              <w:fldChar w:fldCharType="begin"/>
            </w:r>
            <w:r w:rsidR="00BC12B7">
              <w:rPr>
                <w:noProof/>
                <w:webHidden/>
              </w:rPr>
              <w:instrText xml:space="preserve"> PAGEREF _Toc82087625 \h </w:instrText>
            </w:r>
            <w:r w:rsidR="00BC12B7">
              <w:rPr>
                <w:noProof/>
                <w:webHidden/>
              </w:rPr>
            </w:r>
            <w:r w:rsidR="00BC12B7">
              <w:rPr>
                <w:noProof/>
                <w:webHidden/>
              </w:rPr>
              <w:fldChar w:fldCharType="separate"/>
            </w:r>
            <w:r w:rsidR="00BC12B7">
              <w:rPr>
                <w:noProof/>
                <w:webHidden/>
              </w:rPr>
              <w:t>34</w:t>
            </w:r>
            <w:r w:rsidR="00BC12B7">
              <w:rPr>
                <w:noProof/>
                <w:webHidden/>
              </w:rPr>
              <w:fldChar w:fldCharType="end"/>
            </w:r>
          </w:hyperlink>
        </w:p>
        <w:p w14:paraId="695B5654" w14:textId="39B829E1" w:rsidR="00BC12B7" w:rsidRDefault="0065424C">
          <w:pPr>
            <w:pStyle w:val="TOC2"/>
            <w:rPr>
              <w:noProof/>
              <w:lang w:eastAsia="hr-HR"/>
            </w:rPr>
          </w:pPr>
          <w:hyperlink w:anchor="_Toc82087626" w:history="1">
            <w:r w:rsidR="00BC12B7" w:rsidRPr="00F9310B">
              <w:rPr>
                <w:rStyle w:val="Hyperlink"/>
                <w:noProof/>
              </w:rPr>
              <w:t>6.4</w:t>
            </w:r>
            <w:r w:rsidR="00BC12B7">
              <w:rPr>
                <w:noProof/>
                <w:lang w:eastAsia="hr-HR"/>
              </w:rPr>
              <w:tab/>
            </w:r>
            <w:r w:rsidR="00BC12B7" w:rsidRPr="00F9310B">
              <w:rPr>
                <w:rStyle w:val="Hyperlink"/>
                <w:noProof/>
              </w:rPr>
              <w:t>Treće mjerilo: Primjena mjerodavnih propisa o zaštiti tržišnog natjecanja sama po sebi ne omogućuje na odgovarajući način uklanjanje nedostataka na tržištu</w:t>
            </w:r>
            <w:r w:rsidR="00BC12B7">
              <w:rPr>
                <w:noProof/>
                <w:webHidden/>
              </w:rPr>
              <w:tab/>
            </w:r>
            <w:r w:rsidR="00BC12B7">
              <w:rPr>
                <w:noProof/>
                <w:webHidden/>
              </w:rPr>
              <w:fldChar w:fldCharType="begin"/>
            </w:r>
            <w:r w:rsidR="00BC12B7">
              <w:rPr>
                <w:noProof/>
                <w:webHidden/>
              </w:rPr>
              <w:instrText xml:space="preserve"> PAGEREF _Toc82087626 \h </w:instrText>
            </w:r>
            <w:r w:rsidR="00BC12B7">
              <w:rPr>
                <w:noProof/>
                <w:webHidden/>
              </w:rPr>
            </w:r>
            <w:r w:rsidR="00BC12B7">
              <w:rPr>
                <w:noProof/>
                <w:webHidden/>
              </w:rPr>
              <w:fldChar w:fldCharType="separate"/>
            </w:r>
            <w:r w:rsidR="00BC12B7">
              <w:rPr>
                <w:noProof/>
                <w:webHidden/>
              </w:rPr>
              <w:t>34</w:t>
            </w:r>
            <w:r w:rsidR="00BC12B7">
              <w:rPr>
                <w:noProof/>
                <w:webHidden/>
              </w:rPr>
              <w:fldChar w:fldCharType="end"/>
            </w:r>
          </w:hyperlink>
        </w:p>
        <w:p w14:paraId="700BC0A2" w14:textId="397C8067" w:rsidR="00BC12B7" w:rsidRDefault="0065424C">
          <w:pPr>
            <w:pStyle w:val="TOC3"/>
            <w:tabs>
              <w:tab w:val="left" w:pos="1320"/>
              <w:tab w:val="right" w:leader="dot" w:pos="9062"/>
            </w:tabs>
            <w:rPr>
              <w:noProof/>
              <w:lang w:eastAsia="hr-HR"/>
            </w:rPr>
          </w:pPr>
          <w:hyperlink w:anchor="_Toc82087627" w:history="1">
            <w:r w:rsidR="00BC12B7" w:rsidRPr="00F9310B">
              <w:rPr>
                <w:rStyle w:val="Hyperlink"/>
                <w:rFonts w:eastAsia="Times New Roman"/>
                <w:noProof/>
                <w:lang w:eastAsia="hr-HR"/>
              </w:rPr>
              <w:t>6.4.1</w:t>
            </w:r>
            <w:r w:rsidR="00BC12B7">
              <w:rPr>
                <w:noProof/>
                <w:lang w:eastAsia="hr-HR"/>
              </w:rPr>
              <w:tab/>
            </w:r>
            <w:r w:rsidR="00BC12B7" w:rsidRPr="00F9310B">
              <w:rPr>
                <w:rStyle w:val="Hyperlink"/>
                <w:rFonts w:eastAsia="Times New Roman"/>
                <w:noProof/>
                <w:lang w:eastAsia="hr-HR"/>
              </w:rPr>
              <w:t>Zaključak o trećem mjerilu</w:t>
            </w:r>
            <w:r w:rsidR="00BC12B7">
              <w:rPr>
                <w:noProof/>
                <w:webHidden/>
              </w:rPr>
              <w:tab/>
            </w:r>
            <w:r w:rsidR="00BC12B7">
              <w:rPr>
                <w:noProof/>
                <w:webHidden/>
              </w:rPr>
              <w:fldChar w:fldCharType="begin"/>
            </w:r>
            <w:r w:rsidR="00BC12B7">
              <w:rPr>
                <w:noProof/>
                <w:webHidden/>
              </w:rPr>
              <w:instrText xml:space="preserve"> PAGEREF _Toc82087627 \h </w:instrText>
            </w:r>
            <w:r w:rsidR="00BC12B7">
              <w:rPr>
                <w:noProof/>
                <w:webHidden/>
              </w:rPr>
            </w:r>
            <w:r w:rsidR="00BC12B7">
              <w:rPr>
                <w:noProof/>
                <w:webHidden/>
              </w:rPr>
              <w:fldChar w:fldCharType="separate"/>
            </w:r>
            <w:r w:rsidR="00BC12B7">
              <w:rPr>
                <w:noProof/>
                <w:webHidden/>
              </w:rPr>
              <w:t>34</w:t>
            </w:r>
            <w:r w:rsidR="00BC12B7">
              <w:rPr>
                <w:noProof/>
                <w:webHidden/>
              </w:rPr>
              <w:fldChar w:fldCharType="end"/>
            </w:r>
          </w:hyperlink>
        </w:p>
        <w:p w14:paraId="0DEA0B2E" w14:textId="4FC84384" w:rsidR="00BC12B7" w:rsidRDefault="0065424C">
          <w:pPr>
            <w:pStyle w:val="TOC2"/>
            <w:rPr>
              <w:noProof/>
              <w:lang w:eastAsia="hr-HR"/>
            </w:rPr>
          </w:pPr>
          <w:hyperlink w:anchor="_Toc82087628" w:history="1">
            <w:r w:rsidR="00BC12B7" w:rsidRPr="00F9310B">
              <w:rPr>
                <w:rStyle w:val="Hyperlink"/>
                <w:noProof/>
              </w:rPr>
              <w:t>6.5</w:t>
            </w:r>
            <w:r w:rsidR="00BC12B7">
              <w:rPr>
                <w:noProof/>
                <w:lang w:eastAsia="hr-HR"/>
              </w:rPr>
              <w:tab/>
            </w:r>
            <w:r w:rsidR="00BC12B7" w:rsidRPr="00F9310B">
              <w:rPr>
                <w:rStyle w:val="Hyperlink"/>
                <w:noProof/>
              </w:rPr>
              <w:t>Stajalište nadležnog regulatornog tijela o utvrđivanju je li mjerodavno tržište podložno prethodnoj regulaciji</w:t>
            </w:r>
            <w:r w:rsidR="00BC12B7">
              <w:rPr>
                <w:noProof/>
                <w:webHidden/>
              </w:rPr>
              <w:tab/>
            </w:r>
            <w:r w:rsidR="00BC12B7">
              <w:rPr>
                <w:noProof/>
                <w:webHidden/>
              </w:rPr>
              <w:fldChar w:fldCharType="begin"/>
            </w:r>
            <w:r w:rsidR="00BC12B7">
              <w:rPr>
                <w:noProof/>
                <w:webHidden/>
              </w:rPr>
              <w:instrText xml:space="preserve"> PAGEREF _Toc82087628 \h </w:instrText>
            </w:r>
            <w:r w:rsidR="00BC12B7">
              <w:rPr>
                <w:noProof/>
                <w:webHidden/>
              </w:rPr>
            </w:r>
            <w:r w:rsidR="00BC12B7">
              <w:rPr>
                <w:noProof/>
                <w:webHidden/>
              </w:rPr>
              <w:fldChar w:fldCharType="separate"/>
            </w:r>
            <w:r w:rsidR="00BC12B7">
              <w:rPr>
                <w:noProof/>
                <w:webHidden/>
              </w:rPr>
              <w:t>34</w:t>
            </w:r>
            <w:r w:rsidR="00BC12B7">
              <w:rPr>
                <w:noProof/>
                <w:webHidden/>
              </w:rPr>
              <w:fldChar w:fldCharType="end"/>
            </w:r>
          </w:hyperlink>
        </w:p>
        <w:p w14:paraId="66BB8ECB" w14:textId="50139313" w:rsidR="00BC12B7" w:rsidRDefault="0065424C">
          <w:pPr>
            <w:pStyle w:val="TOC1"/>
            <w:rPr>
              <w:noProof/>
              <w:lang w:eastAsia="hr-HR"/>
            </w:rPr>
          </w:pPr>
          <w:hyperlink w:anchor="_Toc82087629" w:history="1">
            <w:r w:rsidR="00BC12B7" w:rsidRPr="00F9310B">
              <w:rPr>
                <w:rStyle w:val="Hyperlink"/>
                <w:noProof/>
              </w:rPr>
              <w:t>7</w:t>
            </w:r>
            <w:r w:rsidR="00BC12B7">
              <w:rPr>
                <w:noProof/>
                <w:lang w:eastAsia="hr-HR"/>
              </w:rPr>
              <w:tab/>
            </w:r>
            <w:r w:rsidR="00BC12B7" w:rsidRPr="00F9310B">
              <w:rPr>
                <w:rStyle w:val="Hyperlink"/>
                <w:noProof/>
              </w:rPr>
              <w:t>Privitak 1 – Komentari operatora zaprimljeni tijekom javnog poziva</w:t>
            </w:r>
            <w:r w:rsidR="00BC12B7">
              <w:rPr>
                <w:noProof/>
                <w:webHidden/>
              </w:rPr>
              <w:tab/>
            </w:r>
            <w:r w:rsidR="00BC12B7">
              <w:rPr>
                <w:noProof/>
                <w:webHidden/>
              </w:rPr>
              <w:fldChar w:fldCharType="begin"/>
            </w:r>
            <w:r w:rsidR="00BC12B7">
              <w:rPr>
                <w:noProof/>
                <w:webHidden/>
              </w:rPr>
              <w:instrText xml:space="preserve"> PAGEREF _Toc82087629 \h </w:instrText>
            </w:r>
            <w:r w:rsidR="00BC12B7">
              <w:rPr>
                <w:noProof/>
                <w:webHidden/>
              </w:rPr>
            </w:r>
            <w:r w:rsidR="00BC12B7">
              <w:rPr>
                <w:noProof/>
                <w:webHidden/>
              </w:rPr>
              <w:fldChar w:fldCharType="separate"/>
            </w:r>
            <w:r w:rsidR="00BC12B7">
              <w:rPr>
                <w:noProof/>
                <w:webHidden/>
              </w:rPr>
              <w:t>38</w:t>
            </w:r>
            <w:r w:rsidR="00BC12B7">
              <w:rPr>
                <w:noProof/>
                <w:webHidden/>
              </w:rPr>
              <w:fldChar w:fldCharType="end"/>
            </w:r>
          </w:hyperlink>
        </w:p>
        <w:p w14:paraId="580F4ECC" w14:textId="0B86624D" w:rsidR="00903DC2" w:rsidRDefault="00903DC2" w:rsidP="008C6562">
          <w:pPr>
            <w:spacing w:after="0"/>
            <w:jc w:val="both"/>
          </w:pPr>
          <w:r>
            <w:rPr>
              <w:b/>
              <w:bCs/>
            </w:rPr>
            <w:fldChar w:fldCharType="end"/>
          </w:r>
        </w:p>
      </w:sdtContent>
    </w:sdt>
    <w:p w14:paraId="5E4ED92D" w14:textId="77777777" w:rsidR="00323239" w:rsidRDefault="00323239" w:rsidP="008C6562">
      <w:pPr>
        <w:pStyle w:val="Heading1"/>
        <w:jc w:val="both"/>
        <w:rPr>
          <w:rFonts w:eastAsia="Times New Roman"/>
          <w:lang w:eastAsia="hr-HR"/>
        </w:rPr>
        <w:sectPr w:rsidR="00323239">
          <w:headerReference w:type="default" r:id="rId14"/>
          <w:footerReference w:type="default" r:id="rId15"/>
          <w:pgSz w:w="11906" w:h="16838"/>
          <w:pgMar w:top="1417" w:right="1417" w:bottom="1417" w:left="1417" w:header="708" w:footer="708" w:gutter="0"/>
          <w:cols w:space="708"/>
          <w:docGrid w:linePitch="360"/>
        </w:sectPr>
      </w:pPr>
    </w:p>
    <w:p w14:paraId="11EE70DC" w14:textId="77777777" w:rsidR="00F87C66" w:rsidRPr="0040168A" w:rsidRDefault="00F87C66" w:rsidP="008C6562">
      <w:pPr>
        <w:pStyle w:val="Heading1"/>
        <w:spacing w:before="0" w:line="240" w:lineRule="auto"/>
        <w:jc w:val="both"/>
      </w:pPr>
      <w:bookmarkStart w:id="14" w:name="_Toc77146212"/>
      <w:bookmarkStart w:id="15" w:name="_Toc82087598"/>
      <w:r w:rsidRPr="0040168A">
        <w:lastRenderedPageBreak/>
        <w:t>Sažeti pregled dokumenta</w:t>
      </w:r>
      <w:bookmarkEnd w:id="12"/>
      <w:bookmarkEnd w:id="11"/>
      <w:bookmarkEnd w:id="10"/>
      <w:bookmarkEnd w:id="9"/>
      <w:bookmarkEnd w:id="14"/>
      <w:bookmarkEnd w:id="15"/>
      <w:r w:rsidRPr="0040168A">
        <w:t xml:space="preserve"> </w:t>
      </w:r>
    </w:p>
    <w:p w14:paraId="036C75C7" w14:textId="77777777" w:rsidR="00D61090" w:rsidRDefault="00D61090" w:rsidP="008C6562">
      <w:pPr>
        <w:spacing w:after="0" w:line="240" w:lineRule="auto"/>
        <w:jc w:val="both"/>
        <w:rPr>
          <w:sz w:val="24"/>
          <w:szCs w:val="24"/>
          <w:lang w:eastAsia="hr-HR"/>
        </w:rPr>
      </w:pPr>
    </w:p>
    <w:p w14:paraId="5BA0C426" w14:textId="74D16619" w:rsidR="005F3932" w:rsidRDefault="00131907" w:rsidP="008C6562">
      <w:pPr>
        <w:spacing w:after="0" w:line="240" w:lineRule="auto"/>
        <w:jc w:val="both"/>
        <w:rPr>
          <w:sz w:val="24"/>
          <w:szCs w:val="24"/>
          <w:lang w:eastAsia="hr-HR"/>
        </w:rPr>
      </w:pPr>
      <w:r w:rsidRPr="00B504CC">
        <w:rPr>
          <w:sz w:val="24"/>
          <w:szCs w:val="24"/>
          <w:lang w:eastAsia="hr-HR"/>
        </w:rPr>
        <w:t>H</w:t>
      </w:r>
      <w:r w:rsidR="001F6AAB">
        <w:rPr>
          <w:sz w:val="24"/>
          <w:szCs w:val="24"/>
          <w:lang w:eastAsia="hr-HR"/>
        </w:rPr>
        <w:t>rvatska regulatorna agencija za mrežne djelatnosti (dalje: H</w:t>
      </w:r>
      <w:r w:rsidRPr="00B504CC">
        <w:rPr>
          <w:sz w:val="24"/>
          <w:szCs w:val="24"/>
          <w:lang w:eastAsia="hr-HR"/>
        </w:rPr>
        <w:t>AKOM</w:t>
      </w:r>
      <w:r w:rsidR="001F6AAB">
        <w:rPr>
          <w:sz w:val="24"/>
          <w:szCs w:val="24"/>
          <w:lang w:eastAsia="hr-HR"/>
        </w:rPr>
        <w:t xml:space="preserve">) </w:t>
      </w:r>
      <w:r w:rsidRPr="00B504CC">
        <w:rPr>
          <w:sz w:val="24"/>
          <w:szCs w:val="24"/>
          <w:lang w:eastAsia="hr-HR"/>
        </w:rPr>
        <w:t>je nacionalna regulatorna agencija za obavljanje regulatornih i drugih poslova u okviru djelokruga</w:t>
      </w:r>
      <w:r w:rsidR="00B504CC">
        <w:rPr>
          <w:sz w:val="24"/>
          <w:szCs w:val="24"/>
          <w:lang w:eastAsia="hr-HR"/>
        </w:rPr>
        <w:t xml:space="preserve"> i nadležnosti određenih Z</w:t>
      </w:r>
      <w:r w:rsidR="001F6AAB">
        <w:rPr>
          <w:sz w:val="24"/>
          <w:szCs w:val="24"/>
          <w:lang w:eastAsia="hr-HR"/>
        </w:rPr>
        <w:t>akonom o elektroničkim komunikacijama</w:t>
      </w:r>
      <w:r w:rsidR="001F6AAB">
        <w:rPr>
          <w:rStyle w:val="FootnoteReference"/>
          <w:sz w:val="24"/>
          <w:szCs w:val="24"/>
          <w:lang w:eastAsia="hr-HR"/>
        </w:rPr>
        <w:footnoteReference w:id="2"/>
      </w:r>
      <w:r w:rsidR="001F6AAB">
        <w:rPr>
          <w:sz w:val="24"/>
          <w:szCs w:val="24"/>
          <w:lang w:eastAsia="hr-HR"/>
        </w:rPr>
        <w:t xml:space="preserve"> (dalje: Z</w:t>
      </w:r>
      <w:r w:rsidR="00B504CC">
        <w:rPr>
          <w:sz w:val="24"/>
          <w:szCs w:val="24"/>
          <w:lang w:eastAsia="hr-HR"/>
        </w:rPr>
        <w:t>EK</w:t>
      </w:r>
      <w:r w:rsidR="001F6AAB">
        <w:rPr>
          <w:sz w:val="24"/>
          <w:szCs w:val="24"/>
          <w:lang w:eastAsia="hr-HR"/>
        </w:rPr>
        <w:t>).</w:t>
      </w:r>
      <w:r w:rsidRPr="00B504CC">
        <w:rPr>
          <w:sz w:val="24"/>
          <w:szCs w:val="24"/>
          <w:lang w:eastAsia="hr-HR"/>
        </w:rPr>
        <w:t xml:space="preserve"> U okviru svojih nadležnosti HAKOM je zadužen za područje tržišnog natjecanja u elektroničkim komunikacijama te sukladno članku 53. stavku 1. i stavku 2. ZEK-a odlukom utvrđuje mjerodavna tržišta podložna </w:t>
      </w:r>
      <w:r w:rsidR="005203F2">
        <w:rPr>
          <w:sz w:val="24"/>
          <w:szCs w:val="24"/>
          <w:lang w:eastAsia="hr-HR"/>
        </w:rPr>
        <w:t>prethodnoj (ex ante) regulaciji.</w:t>
      </w:r>
      <w:r w:rsidR="005F3932">
        <w:rPr>
          <w:sz w:val="24"/>
          <w:szCs w:val="24"/>
          <w:lang w:eastAsia="hr-HR"/>
        </w:rPr>
        <w:t xml:space="preserve"> </w:t>
      </w:r>
    </w:p>
    <w:p w14:paraId="039D17C6" w14:textId="77777777" w:rsidR="005F3932" w:rsidRDefault="005F3932" w:rsidP="008C6562">
      <w:pPr>
        <w:spacing w:after="0" w:line="240" w:lineRule="auto"/>
        <w:jc w:val="both"/>
        <w:rPr>
          <w:sz w:val="24"/>
          <w:szCs w:val="24"/>
          <w:lang w:eastAsia="hr-HR"/>
        </w:rPr>
      </w:pPr>
    </w:p>
    <w:p w14:paraId="72EEFC33" w14:textId="7953B3AA" w:rsidR="005203F2" w:rsidRDefault="005F3932" w:rsidP="008C6562">
      <w:pPr>
        <w:spacing w:after="0" w:line="240" w:lineRule="auto"/>
        <w:jc w:val="both"/>
        <w:rPr>
          <w:sz w:val="24"/>
          <w:szCs w:val="24"/>
          <w:lang w:eastAsia="hr-HR"/>
        </w:rPr>
      </w:pPr>
      <w:r>
        <w:rPr>
          <w:sz w:val="24"/>
          <w:szCs w:val="24"/>
          <w:lang w:eastAsia="hr-HR"/>
        </w:rPr>
        <w:t xml:space="preserve">HAKOM postupak utvrđivanja mjerodavnih tržišta podložnih prethodnoj regulaciji iz čl. 53. ZEK-a, provodi osobito vodeći računa o mjerodavnoj </w:t>
      </w:r>
      <w:r w:rsidR="0005788C">
        <w:rPr>
          <w:sz w:val="24"/>
          <w:szCs w:val="24"/>
          <w:lang w:eastAsia="hr-HR"/>
        </w:rPr>
        <w:t>P</w:t>
      </w:r>
      <w:r>
        <w:rPr>
          <w:sz w:val="24"/>
          <w:szCs w:val="24"/>
          <w:lang w:eastAsia="hr-HR"/>
        </w:rPr>
        <w:t xml:space="preserve">reporuci Europske Komisije (EU) </w:t>
      </w:r>
      <w:r w:rsidRPr="005F3932">
        <w:rPr>
          <w:sz w:val="24"/>
          <w:szCs w:val="24"/>
          <w:lang w:eastAsia="hr-HR"/>
        </w:rPr>
        <w:t>2020/2245</w:t>
      </w:r>
      <w:r w:rsidR="004C3A47">
        <w:rPr>
          <w:rStyle w:val="FootnoteReference"/>
          <w:sz w:val="24"/>
          <w:szCs w:val="24"/>
          <w:lang w:eastAsia="hr-HR"/>
        </w:rPr>
        <w:footnoteReference w:id="3"/>
      </w:r>
      <w:r w:rsidRPr="005F3932">
        <w:rPr>
          <w:sz w:val="24"/>
          <w:szCs w:val="24"/>
          <w:lang w:eastAsia="hr-HR"/>
        </w:rPr>
        <w:t xml:space="preserve"> оd 18. prosinca 2020. o mjerodavnim tržištima proizvoda i usluga u sektoru elektroničkih komunikacija podložnima prethodnoj (ex ante) regulaciji (dalje: Preporuka</w:t>
      </w:r>
      <w:r w:rsidR="004C3A47">
        <w:rPr>
          <w:sz w:val="24"/>
          <w:szCs w:val="24"/>
          <w:lang w:eastAsia="hr-HR"/>
        </w:rPr>
        <w:t xml:space="preserve"> o mjerodavnim tržištima</w:t>
      </w:r>
      <w:r w:rsidRPr="005F3932">
        <w:rPr>
          <w:sz w:val="24"/>
          <w:szCs w:val="24"/>
          <w:lang w:eastAsia="hr-HR"/>
        </w:rPr>
        <w:t>)</w:t>
      </w:r>
      <w:r>
        <w:rPr>
          <w:sz w:val="24"/>
          <w:szCs w:val="24"/>
          <w:lang w:eastAsia="hr-HR"/>
        </w:rPr>
        <w:t>.</w:t>
      </w:r>
    </w:p>
    <w:p w14:paraId="554E3779" w14:textId="77777777" w:rsidR="005203F2" w:rsidRDefault="005203F2" w:rsidP="008C6562">
      <w:pPr>
        <w:spacing w:after="0" w:line="240" w:lineRule="auto"/>
        <w:jc w:val="both"/>
        <w:rPr>
          <w:sz w:val="24"/>
          <w:szCs w:val="24"/>
          <w:lang w:eastAsia="hr-HR"/>
        </w:rPr>
      </w:pPr>
    </w:p>
    <w:p w14:paraId="1C01E365" w14:textId="4D498075" w:rsidR="005203F2" w:rsidRDefault="00391544" w:rsidP="008C6562">
      <w:pPr>
        <w:spacing w:after="0" w:line="240" w:lineRule="auto"/>
        <w:jc w:val="both"/>
        <w:rPr>
          <w:sz w:val="24"/>
          <w:szCs w:val="24"/>
          <w:lang w:eastAsia="hr-HR"/>
        </w:rPr>
      </w:pPr>
      <w:r>
        <w:rPr>
          <w:sz w:val="24"/>
          <w:szCs w:val="24"/>
          <w:lang w:eastAsia="hr-HR"/>
        </w:rPr>
        <w:t xml:space="preserve">Na mjerodavna tržišta koja istodobno zadovoljavaju sva tri mjerila iz </w:t>
      </w:r>
      <w:r w:rsidR="00CF42A3">
        <w:rPr>
          <w:sz w:val="24"/>
          <w:szCs w:val="24"/>
          <w:lang w:eastAsia="hr-HR"/>
        </w:rPr>
        <w:t xml:space="preserve">čl. 53. st. </w:t>
      </w:r>
      <w:r>
        <w:rPr>
          <w:sz w:val="24"/>
          <w:szCs w:val="24"/>
          <w:lang w:eastAsia="hr-HR"/>
        </w:rPr>
        <w:t xml:space="preserve">2. </w:t>
      </w:r>
      <w:r w:rsidR="00CF42A3">
        <w:rPr>
          <w:sz w:val="24"/>
          <w:szCs w:val="24"/>
          <w:lang w:eastAsia="hr-HR"/>
        </w:rPr>
        <w:t>ZEK-a, HAKOM primjenjuje postupak analize tržišta čiji je osnovni cilj</w:t>
      </w:r>
      <w:r w:rsidR="00CF42A3" w:rsidRPr="00CF42A3">
        <w:rPr>
          <w:sz w:val="24"/>
          <w:szCs w:val="24"/>
          <w:lang w:eastAsia="hr-HR"/>
        </w:rPr>
        <w:t xml:space="preserve"> </w:t>
      </w:r>
      <w:r w:rsidR="005203F2" w:rsidRPr="005203F2">
        <w:rPr>
          <w:sz w:val="24"/>
          <w:szCs w:val="24"/>
          <w:lang w:eastAsia="hr-HR"/>
        </w:rPr>
        <w:t>utvrditi postoji li na određenom tržištu djelotvorno tržišno natjecanje ili na tom tržištu postoji jedan ili više operatora koji imaju značajnu ili zajedničku značajnu tržišnu snagu</w:t>
      </w:r>
      <w:r>
        <w:rPr>
          <w:sz w:val="24"/>
          <w:szCs w:val="24"/>
          <w:lang w:eastAsia="hr-HR"/>
        </w:rPr>
        <w:t>.</w:t>
      </w:r>
    </w:p>
    <w:p w14:paraId="0F7D5BC8" w14:textId="77777777" w:rsidR="002F1132" w:rsidRDefault="002F1132" w:rsidP="008C6562">
      <w:pPr>
        <w:spacing w:after="0" w:line="240" w:lineRule="auto"/>
        <w:jc w:val="both"/>
        <w:rPr>
          <w:sz w:val="24"/>
          <w:szCs w:val="24"/>
          <w:lang w:eastAsia="hr-HR"/>
        </w:rPr>
      </w:pPr>
    </w:p>
    <w:p w14:paraId="5736C313" w14:textId="77777777" w:rsidR="002F1132" w:rsidRPr="005203F2" w:rsidRDefault="002F1132" w:rsidP="008C6562">
      <w:pPr>
        <w:spacing w:after="0" w:line="240" w:lineRule="auto"/>
        <w:jc w:val="both"/>
        <w:rPr>
          <w:sz w:val="24"/>
          <w:szCs w:val="24"/>
          <w:lang w:eastAsia="hr-HR"/>
        </w:rPr>
      </w:pPr>
      <w:r w:rsidRPr="002F1132">
        <w:rPr>
          <w:sz w:val="24"/>
          <w:szCs w:val="24"/>
          <w:lang w:eastAsia="hr-HR"/>
        </w:rPr>
        <w:t>Ukoliko u spomenutom postupku utvrdi da određeno mjerodavno tržište nije podložno prethodnoj regulaciji, HAKOM donosi odluku o ukidanju svih prethodno određenih regulatornih obveza operatorima sa značajnom tržišnom snagom te ne određuje nove regulatorne obveze.</w:t>
      </w:r>
    </w:p>
    <w:p w14:paraId="6AE68B50" w14:textId="77777777" w:rsidR="005203F2" w:rsidRPr="00685B74" w:rsidRDefault="005203F2" w:rsidP="008C6562">
      <w:pPr>
        <w:spacing w:after="0" w:line="240" w:lineRule="auto"/>
        <w:jc w:val="both"/>
        <w:rPr>
          <w:sz w:val="24"/>
          <w:szCs w:val="24"/>
          <w:lang w:eastAsia="hr-HR"/>
        </w:rPr>
      </w:pPr>
    </w:p>
    <w:p w14:paraId="297B6CFB" w14:textId="496D2A14" w:rsidR="00131907" w:rsidRPr="00685B74" w:rsidRDefault="00131907" w:rsidP="008C6562">
      <w:pPr>
        <w:spacing w:after="0" w:line="240" w:lineRule="auto"/>
        <w:jc w:val="both"/>
        <w:rPr>
          <w:rFonts w:eastAsiaTheme="minorHAnsi"/>
          <w:sz w:val="24"/>
          <w:szCs w:val="24"/>
          <w:lang w:eastAsia="hr-HR"/>
        </w:rPr>
      </w:pPr>
      <w:r w:rsidRPr="005203F2">
        <w:rPr>
          <w:sz w:val="24"/>
          <w:szCs w:val="24"/>
          <w:lang w:eastAsia="hr-HR"/>
        </w:rPr>
        <w:t>S obzirom da se tržište pristupa javnoj komunikacijskoj mreži na fiksnoj lokaciji za privatne i poslovne korisnike, prema Preporuci</w:t>
      </w:r>
      <w:r w:rsidR="006B0273">
        <w:rPr>
          <w:sz w:val="24"/>
          <w:szCs w:val="24"/>
          <w:lang w:eastAsia="hr-HR"/>
        </w:rPr>
        <w:t xml:space="preserve"> o mjerodavnim tržištima</w:t>
      </w:r>
      <w:r w:rsidRPr="005203F2">
        <w:rPr>
          <w:sz w:val="24"/>
          <w:szCs w:val="24"/>
          <w:lang w:eastAsia="hr-HR"/>
        </w:rPr>
        <w:t xml:space="preserve"> ne nalazi na popisu tržišta podložnih prethodnoj regulaciji, HAKOM je, uzevši u obzir stanje na domaćem tržištu elektroničkih komunikacija, proveo postupak Testa tri mjerila sukladno članku 53. stavku 2. ZEK-a radi utvrđivanja je li navedeno tržište podložno prethodnoj regulaciji.</w:t>
      </w:r>
    </w:p>
    <w:p w14:paraId="7F10A8D4" w14:textId="77777777" w:rsidR="004C3AAB" w:rsidRDefault="004C3AAB" w:rsidP="008C6562">
      <w:pPr>
        <w:spacing w:after="0" w:line="240" w:lineRule="auto"/>
        <w:jc w:val="both"/>
        <w:rPr>
          <w:rFonts w:eastAsia="Times New Roman" w:cs="Times New Roman"/>
          <w:sz w:val="24"/>
          <w:szCs w:val="24"/>
          <w:lang w:eastAsia="hr-HR"/>
        </w:rPr>
      </w:pPr>
    </w:p>
    <w:p w14:paraId="3D29D071" w14:textId="77777777" w:rsidR="004C3AAB" w:rsidRPr="00407326" w:rsidRDefault="004C3AAB" w:rsidP="008C6562">
      <w:pPr>
        <w:spacing w:after="0" w:line="240" w:lineRule="auto"/>
        <w:jc w:val="both"/>
        <w:rPr>
          <w:rFonts w:eastAsia="Times New Roman" w:cs="Times New Roman"/>
          <w:sz w:val="24"/>
          <w:szCs w:val="24"/>
          <w:lang w:eastAsia="hr-HR"/>
        </w:rPr>
      </w:pPr>
      <w:r w:rsidRPr="00407326">
        <w:rPr>
          <w:rFonts w:eastAsia="Times New Roman" w:cs="Times New Roman"/>
          <w:sz w:val="24"/>
          <w:szCs w:val="24"/>
          <w:lang w:eastAsia="hr-HR"/>
        </w:rPr>
        <w:t xml:space="preserve">U procesu određivanja mjerodavnog tržišta odnosno granica samog tržišta za potrebe provođenja Testa tri mjerila, HAKOM je odredio dimenziju usluga i zemljopisnu dimenziju te na temelju rezultata provedene analize odredio da se </w:t>
      </w:r>
      <w:r w:rsidRPr="001F6AAB">
        <w:rPr>
          <w:rFonts w:eastAsia="Times New Roman" w:cs="Times New Roman"/>
          <w:sz w:val="24"/>
          <w:szCs w:val="24"/>
          <w:lang w:eastAsia="hr-HR"/>
        </w:rPr>
        <w:t>mjerodavno tržište</w:t>
      </w:r>
      <w:r w:rsidRPr="00407326">
        <w:rPr>
          <w:rFonts w:eastAsia="Times New Roman" w:cs="Times New Roman"/>
          <w:sz w:val="24"/>
          <w:szCs w:val="24"/>
          <w:lang w:eastAsia="hr-HR"/>
        </w:rPr>
        <w:t xml:space="preserve"> </w:t>
      </w:r>
      <w:r w:rsidRPr="00902A6F">
        <w:rPr>
          <w:rFonts w:eastAsia="Times New Roman" w:cs="Times New Roman"/>
          <w:sz w:val="24"/>
          <w:szCs w:val="24"/>
          <w:lang w:eastAsia="hr-HR"/>
        </w:rPr>
        <w:t xml:space="preserve">pristupa javnoj komunikacijskoj mreži na fiksnoj lokaciji za privatne i poslovne korisnike </w:t>
      </w:r>
      <w:r w:rsidRPr="00407326">
        <w:rPr>
          <w:rFonts w:eastAsia="Times New Roman" w:cs="Times New Roman"/>
          <w:sz w:val="24"/>
          <w:szCs w:val="24"/>
          <w:lang w:eastAsia="hr-HR"/>
        </w:rPr>
        <w:t>sastoji od sljedećih usluga:</w:t>
      </w:r>
    </w:p>
    <w:p w14:paraId="082E499C" w14:textId="77777777" w:rsidR="00516938" w:rsidRPr="00407326" w:rsidRDefault="00516938" w:rsidP="008C6562">
      <w:pPr>
        <w:numPr>
          <w:ilvl w:val="0"/>
          <w:numId w:val="1"/>
        </w:numPr>
        <w:spacing w:before="120" w:after="120" w:line="240" w:lineRule="auto"/>
        <w:ind w:left="714" w:hanging="357"/>
        <w:jc w:val="both"/>
        <w:rPr>
          <w:rFonts w:eastAsia="Times New Roman" w:cs="Calibri"/>
          <w:sz w:val="24"/>
          <w:szCs w:val="24"/>
        </w:rPr>
      </w:pPr>
      <w:r w:rsidRPr="00407326">
        <w:rPr>
          <w:rFonts w:eastAsia="Times New Roman" w:cs="Calibri"/>
          <w:sz w:val="24"/>
          <w:szCs w:val="24"/>
        </w:rPr>
        <w:t>usluge pristupa javnoj komunikacijskoj mreži na fiksnoj lokaciji za privatne i poslovne korisnike koja se pruža putem internetskog protokola (IP), neovisno o tome nudi li se navedeni pristup samostalno ili kao sastavni dio paketa vezanih usluga;</w:t>
      </w:r>
    </w:p>
    <w:p w14:paraId="72CA8EE1" w14:textId="24FC0E23" w:rsidR="00131907" w:rsidRPr="00407326" w:rsidRDefault="00131907" w:rsidP="008C6562">
      <w:pPr>
        <w:numPr>
          <w:ilvl w:val="0"/>
          <w:numId w:val="1"/>
        </w:numPr>
        <w:spacing w:before="120" w:after="120" w:line="240" w:lineRule="auto"/>
        <w:ind w:left="714" w:hanging="357"/>
        <w:jc w:val="both"/>
        <w:rPr>
          <w:rFonts w:eastAsia="Times New Roman" w:cs="Calibri"/>
          <w:sz w:val="24"/>
          <w:szCs w:val="24"/>
        </w:rPr>
      </w:pPr>
      <w:r w:rsidRPr="00407326">
        <w:rPr>
          <w:rFonts w:eastAsia="Times New Roman" w:cs="Calibri"/>
          <w:sz w:val="24"/>
          <w:szCs w:val="24"/>
        </w:rPr>
        <w:lastRenderedPageBreak/>
        <w:t>usluge pristupa javnoj komunikacijskoj mreži na fiksnoj lokaciji za privatne i poslovne korisnike koja se pruža putem POTS priključka</w:t>
      </w:r>
      <w:r w:rsidR="00FB7281">
        <w:rPr>
          <w:rStyle w:val="FootnoteReference"/>
          <w:rFonts w:eastAsia="Times New Roman" w:cs="Calibri"/>
          <w:sz w:val="24"/>
          <w:szCs w:val="24"/>
        </w:rPr>
        <w:footnoteReference w:id="4"/>
      </w:r>
      <w:r w:rsidRPr="00407326">
        <w:rPr>
          <w:rFonts w:eastAsia="Times New Roman" w:cs="Calibri"/>
          <w:sz w:val="24"/>
          <w:szCs w:val="24"/>
        </w:rPr>
        <w:t>, neovisno o tome nudi li se navedeni pristup samostalno ili kao sastavni dio paketa usluga;</w:t>
      </w:r>
    </w:p>
    <w:p w14:paraId="07A32EC5" w14:textId="333C0D2A" w:rsidR="00131907" w:rsidRPr="00407326" w:rsidRDefault="00131907" w:rsidP="008C6562">
      <w:pPr>
        <w:numPr>
          <w:ilvl w:val="0"/>
          <w:numId w:val="1"/>
        </w:numPr>
        <w:spacing w:before="120" w:after="120" w:line="240" w:lineRule="auto"/>
        <w:ind w:left="714" w:hanging="357"/>
        <w:jc w:val="both"/>
        <w:rPr>
          <w:rFonts w:eastAsia="Times New Roman" w:cs="Calibri"/>
          <w:sz w:val="24"/>
          <w:szCs w:val="24"/>
        </w:rPr>
      </w:pPr>
      <w:r w:rsidRPr="00407326">
        <w:rPr>
          <w:rFonts w:eastAsia="Times New Roman" w:cs="Calibri"/>
          <w:sz w:val="24"/>
          <w:szCs w:val="24"/>
        </w:rPr>
        <w:t xml:space="preserve">usluge pristupa javnoj komunikacijskoj mreži na fiksnoj lokaciji za privatne i poslovne korisnike koja se pruža putem </w:t>
      </w:r>
      <w:r w:rsidR="00E96666">
        <w:rPr>
          <w:rFonts w:eastAsia="Times New Roman" w:cs="Calibri"/>
          <w:sz w:val="24"/>
          <w:szCs w:val="24"/>
        </w:rPr>
        <w:t>mreže pokretnih komunikacija</w:t>
      </w:r>
      <w:r w:rsidRPr="00407326">
        <w:rPr>
          <w:rFonts w:eastAsia="Times New Roman" w:cs="Calibri"/>
          <w:sz w:val="24"/>
          <w:szCs w:val="24"/>
        </w:rPr>
        <w:t>, neovisno o tome nudi li se navedeni pristup samostalno ili kao sastavni dio paketa usluga;</w:t>
      </w:r>
    </w:p>
    <w:p w14:paraId="1A45DD70" w14:textId="77777777" w:rsidR="00131907" w:rsidRPr="00407326" w:rsidRDefault="00131907" w:rsidP="008C6562">
      <w:pPr>
        <w:numPr>
          <w:ilvl w:val="0"/>
          <w:numId w:val="1"/>
        </w:numPr>
        <w:spacing w:before="120" w:after="120" w:line="240" w:lineRule="auto"/>
        <w:ind w:left="714" w:hanging="357"/>
        <w:jc w:val="both"/>
        <w:rPr>
          <w:rFonts w:eastAsia="Times New Roman" w:cs="Calibri"/>
          <w:sz w:val="24"/>
          <w:szCs w:val="24"/>
        </w:rPr>
      </w:pPr>
      <w:r w:rsidRPr="00407326">
        <w:rPr>
          <w:rFonts w:eastAsia="Times New Roman" w:cs="Calibri"/>
          <w:sz w:val="24"/>
          <w:szCs w:val="24"/>
        </w:rPr>
        <w:t>usluge pristupa javnoj komunikacijskoj mreži na fiksnoj lokaciji za privatne i poslovne korisnike koja se pruža putem ISDN priključka, neovisno o tome nudi li se navedeni pristup samostalno ili kao sastavni dio paketa usluga.</w:t>
      </w:r>
    </w:p>
    <w:p w14:paraId="054CC910" w14:textId="77777777" w:rsidR="009D4DE6" w:rsidRPr="00407326" w:rsidRDefault="009D4DE6" w:rsidP="008C6562">
      <w:pPr>
        <w:spacing w:after="0" w:line="240" w:lineRule="auto"/>
        <w:jc w:val="both"/>
        <w:rPr>
          <w:rFonts w:eastAsia="Times New Roman" w:cs="Calibri"/>
          <w:sz w:val="24"/>
          <w:szCs w:val="24"/>
        </w:rPr>
      </w:pPr>
    </w:p>
    <w:p w14:paraId="6DCA2734" w14:textId="77777777" w:rsidR="001F2848" w:rsidRPr="009D4DE6" w:rsidRDefault="00131907" w:rsidP="008C6562">
      <w:pPr>
        <w:spacing w:after="0" w:line="240" w:lineRule="auto"/>
        <w:jc w:val="both"/>
        <w:rPr>
          <w:rFonts w:eastAsia="Times New Roman" w:cs="Calibri"/>
          <w:sz w:val="24"/>
          <w:szCs w:val="24"/>
        </w:rPr>
      </w:pPr>
      <w:r w:rsidRPr="00407326">
        <w:rPr>
          <w:rFonts w:eastAsia="Times New Roman" w:cs="Calibri"/>
          <w:sz w:val="24"/>
          <w:szCs w:val="24"/>
        </w:rPr>
        <w:t>Nadalje, HAKOM je odredio da je mjerodavno tržište u zemljopisnoj dimenziji nacionaln</w:t>
      </w:r>
      <w:r w:rsidR="009D4DE6" w:rsidRPr="00407326">
        <w:rPr>
          <w:rFonts w:eastAsia="Times New Roman" w:cs="Calibri"/>
          <w:sz w:val="24"/>
          <w:szCs w:val="24"/>
        </w:rPr>
        <w:t>i teritorij Republike Hrvatske.</w:t>
      </w:r>
    </w:p>
    <w:p w14:paraId="7F4EDF29" w14:textId="77777777" w:rsidR="00F0430B" w:rsidRDefault="00F0430B" w:rsidP="008C6562">
      <w:pPr>
        <w:spacing w:after="0" w:line="240" w:lineRule="auto"/>
        <w:jc w:val="both"/>
        <w:rPr>
          <w:rFonts w:eastAsia="Times New Roman" w:cs="Calibri"/>
          <w:sz w:val="24"/>
          <w:szCs w:val="24"/>
        </w:rPr>
      </w:pPr>
    </w:p>
    <w:p w14:paraId="4D3145F6" w14:textId="2646B438" w:rsidR="002517F0" w:rsidRDefault="00F0430B" w:rsidP="008C6562">
      <w:pPr>
        <w:spacing w:line="240" w:lineRule="auto"/>
        <w:jc w:val="both"/>
        <w:rPr>
          <w:rFonts w:eastAsia="Times New Roman" w:cs="Calibri"/>
          <w:sz w:val="24"/>
          <w:szCs w:val="24"/>
        </w:rPr>
      </w:pPr>
      <w:r>
        <w:rPr>
          <w:rFonts w:eastAsia="Times New Roman" w:cs="Calibri"/>
          <w:sz w:val="24"/>
          <w:szCs w:val="24"/>
        </w:rPr>
        <w:t xml:space="preserve">Prilikom analize </w:t>
      </w:r>
      <w:r w:rsidRPr="00285665">
        <w:rPr>
          <w:rFonts w:eastAsia="Times New Roman" w:cs="Calibri"/>
          <w:sz w:val="24"/>
          <w:szCs w:val="24"/>
        </w:rPr>
        <w:t xml:space="preserve">mjerila </w:t>
      </w:r>
      <w:r w:rsidR="00CF42A3">
        <w:rPr>
          <w:rFonts w:eastAsia="Times New Roman" w:cs="Calibri"/>
          <w:sz w:val="24"/>
          <w:szCs w:val="24"/>
        </w:rPr>
        <w:t xml:space="preserve">iz čl. 53. st. 2. ZEK-a </w:t>
      </w:r>
      <w:r>
        <w:rPr>
          <w:rFonts w:eastAsia="Times New Roman" w:cs="Calibri"/>
          <w:sz w:val="24"/>
          <w:szCs w:val="24"/>
        </w:rPr>
        <w:t xml:space="preserve">HAKOM je uzeo u obzir </w:t>
      </w:r>
      <w:r w:rsidRPr="00285665">
        <w:rPr>
          <w:rFonts w:eastAsia="Times New Roman" w:cs="Calibri"/>
          <w:sz w:val="24"/>
          <w:szCs w:val="24"/>
        </w:rPr>
        <w:t>novonastale okolnosti na tržištu koje, između ostalog, imaju utjecaj i na tržište pristupa javnoj komunikacijskoj mreži na fiksnoj lokaciji za privatne i poslovne korisnike</w:t>
      </w:r>
      <w:r w:rsidR="00CF42A3">
        <w:rPr>
          <w:rFonts w:eastAsia="Times New Roman" w:cs="Calibri"/>
          <w:sz w:val="24"/>
          <w:szCs w:val="24"/>
        </w:rPr>
        <w:t xml:space="preserve">, a koje su opisane u </w:t>
      </w:r>
      <w:r w:rsidR="00CF42A3" w:rsidRPr="00304BF0">
        <w:rPr>
          <w:rFonts w:eastAsia="Times New Roman" w:cs="Calibri"/>
          <w:sz w:val="24"/>
          <w:szCs w:val="24"/>
        </w:rPr>
        <w:t xml:space="preserve">poglavlju </w:t>
      </w:r>
      <w:r w:rsidR="00304BF0" w:rsidRPr="00304BF0">
        <w:rPr>
          <w:rFonts w:eastAsia="Times New Roman" w:cs="Calibri"/>
          <w:sz w:val="24"/>
          <w:szCs w:val="24"/>
        </w:rPr>
        <w:t>3</w:t>
      </w:r>
      <w:r w:rsidR="00C9472A" w:rsidRPr="00304BF0">
        <w:rPr>
          <w:rFonts w:eastAsia="Times New Roman" w:cs="Calibri"/>
          <w:sz w:val="24"/>
          <w:szCs w:val="24"/>
        </w:rPr>
        <w:t>.5.</w:t>
      </w:r>
      <w:r w:rsidRPr="00285665">
        <w:rPr>
          <w:rFonts w:eastAsia="Times New Roman" w:cs="Calibri"/>
          <w:sz w:val="24"/>
          <w:szCs w:val="24"/>
        </w:rPr>
        <w:t xml:space="preserve"> </w:t>
      </w:r>
    </w:p>
    <w:p w14:paraId="5A43CB1E" w14:textId="34B99CF1" w:rsidR="009F763D" w:rsidRDefault="009F763D" w:rsidP="008C6562">
      <w:pPr>
        <w:spacing w:before="100" w:beforeAutospacing="1" w:after="100" w:afterAutospacing="1" w:line="240" w:lineRule="auto"/>
        <w:jc w:val="both"/>
        <w:rPr>
          <w:rFonts w:eastAsia="Times New Roman" w:cs="Calibri"/>
          <w:sz w:val="24"/>
          <w:szCs w:val="24"/>
        </w:rPr>
      </w:pPr>
      <w:r w:rsidRPr="009F763D">
        <w:rPr>
          <w:rFonts w:eastAsia="Times New Roman" w:cs="Calibri"/>
          <w:sz w:val="24"/>
          <w:szCs w:val="24"/>
        </w:rPr>
        <w:t>Na temelju provedene analize tri mjerila iz članka 53. stavka 2. ZEK-a, HAKOM je zaključio kako:</w:t>
      </w:r>
    </w:p>
    <w:p w14:paraId="75D435C8" w14:textId="7C9F6D89" w:rsidR="009F763D" w:rsidRDefault="009F763D" w:rsidP="008C6562">
      <w:pPr>
        <w:pStyle w:val="ListParagraph"/>
        <w:numPr>
          <w:ilvl w:val="0"/>
          <w:numId w:val="5"/>
        </w:numPr>
        <w:spacing w:before="100" w:beforeAutospacing="1" w:after="100" w:afterAutospacing="1" w:line="240" w:lineRule="auto"/>
        <w:jc w:val="both"/>
        <w:rPr>
          <w:rFonts w:eastAsia="Times New Roman" w:cs="Calibri"/>
          <w:sz w:val="24"/>
          <w:szCs w:val="24"/>
        </w:rPr>
      </w:pPr>
      <w:r w:rsidRPr="00902A6F">
        <w:rPr>
          <w:rFonts w:eastAsia="Times New Roman" w:cs="Times New Roman"/>
          <w:sz w:val="24"/>
          <w:szCs w:val="24"/>
          <w:lang w:eastAsia="hr-HR"/>
        </w:rPr>
        <w:t xml:space="preserve">tržište pristupa javnoj komunikacijskoj mreži na fiksnoj lokaciji za privatne i poslovne korisnike </w:t>
      </w:r>
      <w:r w:rsidR="002517F0" w:rsidRPr="00902A6F">
        <w:rPr>
          <w:rFonts w:eastAsia="Times New Roman" w:cs="Times New Roman"/>
          <w:sz w:val="24"/>
          <w:szCs w:val="24"/>
          <w:lang w:eastAsia="hr-HR"/>
        </w:rPr>
        <w:t xml:space="preserve">nije </w:t>
      </w:r>
      <w:r w:rsidRPr="00902A6F">
        <w:rPr>
          <w:rFonts w:eastAsia="Times New Roman" w:cs="Times New Roman"/>
          <w:sz w:val="24"/>
          <w:szCs w:val="24"/>
          <w:lang w:eastAsia="hr-HR"/>
        </w:rPr>
        <w:t>podložno</w:t>
      </w:r>
      <w:r w:rsidRPr="009F763D">
        <w:rPr>
          <w:rFonts w:eastAsia="Times New Roman" w:cs="Calibri"/>
          <w:sz w:val="24"/>
          <w:szCs w:val="24"/>
        </w:rPr>
        <w:t xml:space="preserve"> prethodnoj regulaciji jer </w:t>
      </w:r>
      <w:r w:rsidR="002517F0">
        <w:rPr>
          <w:rFonts w:eastAsia="Times New Roman" w:cs="Calibri"/>
          <w:sz w:val="24"/>
          <w:szCs w:val="24"/>
        </w:rPr>
        <w:t>ni</w:t>
      </w:r>
      <w:r w:rsidRPr="009F763D">
        <w:rPr>
          <w:rFonts w:eastAsia="Times New Roman" w:cs="Calibri"/>
          <w:sz w:val="24"/>
          <w:szCs w:val="24"/>
        </w:rPr>
        <w:t>su istovremeno zadovoljena sva tri mjerila iz članka 53. stavka 2. ZEK-a.</w:t>
      </w:r>
    </w:p>
    <w:p w14:paraId="55D752CA" w14:textId="2046BE27" w:rsidR="002517F0" w:rsidRDefault="005D3994" w:rsidP="008C6562">
      <w:pPr>
        <w:spacing w:after="0" w:line="240" w:lineRule="auto"/>
        <w:jc w:val="both"/>
        <w:rPr>
          <w:sz w:val="24"/>
          <w:szCs w:val="24"/>
          <w:lang w:eastAsia="hr-HR"/>
        </w:rPr>
      </w:pPr>
      <w:r w:rsidRPr="00685B74">
        <w:rPr>
          <w:rFonts w:eastAsiaTheme="minorHAnsi"/>
          <w:sz w:val="24"/>
          <w:szCs w:val="24"/>
          <w:lang w:eastAsia="hr-HR"/>
        </w:rPr>
        <w:t>Nastavno na prethodni zaključak, HAKOM je sukladno članku 56. ZEK-a donio prijedlog odluke o ukidanju regulatornih obveza koje su na ovom tržištu određene H</w:t>
      </w:r>
      <w:r w:rsidR="001F6AAB">
        <w:rPr>
          <w:rFonts w:eastAsiaTheme="minorHAnsi"/>
          <w:sz w:val="24"/>
          <w:szCs w:val="24"/>
          <w:lang w:eastAsia="hr-HR"/>
        </w:rPr>
        <w:t xml:space="preserve">rvatskom </w:t>
      </w:r>
      <w:r w:rsidRPr="00685B74">
        <w:rPr>
          <w:rFonts w:eastAsiaTheme="minorHAnsi"/>
          <w:sz w:val="24"/>
          <w:szCs w:val="24"/>
          <w:lang w:eastAsia="hr-HR"/>
        </w:rPr>
        <w:t>T</w:t>
      </w:r>
      <w:r w:rsidR="001F6AAB">
        <w:rPr>
          <w:rFonts w:eastAsiaTheme="minorHAnsi"/>
          <w:sz w:val="24"/>
          <w:szCs w:val="24"/>
          <w:lang w:eastAsia="hr-HR"/>
        </w:rPr>
        <w:t>elekom</w:t>
      </w:r>
      <w:r w:rsidRPr="00685B74">
        <w:rPr>
          <w:rFonts w:eastAsiaTheme="minorHAnsi"/>
          <w:sz w:val="24"/>
          <w:szCs w:val="24"/>
          <w:lang w:eastAsia="hr-HR"/>
        </w:rPr>
        <w:t>u</w:t>
      </w:r>
      <w:r w:rsidR="001F6AAB">
        <w:rPr>
          <w:rFonts w:eastAsiaTheme="minorHAnsi"/>
          <w:sz w:val="24"/>
          <w:szCs w:val="24"/>
          <w:lang w:eastAsia="hr-HR"/>
        </w:rPr>
        <w:t xml:space="preserve"> d.d. (dalje: HT)</w:t>
      </w:r>
      <w:r w:rsidRPr="00685B74">
        <w:rPr>
          <w:rFonts w:eastAsiaTheme="minorHAnsi"/>
          <w:sz w:val="24"/>
          <w:szCs w:val="24"/>
          <w:lang w:eastAsia="hr-HR"/>
        </w:rPr>
        <w:t xml:space="preserve"> i njegovim povezanim društvima </w:t>
      </w:r>
      <w:r w:rsidR="00D63028" w:rsidRPr="00685B74">
        <w:rPr>
          <w:rFonts w:eastAsiaTheme="minorHAnsi"/>
          <w:sz w:val="24"/>
          <w:szCs w:val="24"/>
          <w:lang w:eastAsia="hr-HR"/>
        </w:rPr>
        <w:t xml:space="preserve">prethodnom </w:t>
      </w:r>
      <w:r w:rsidRPr="00685B74">
        <w:rPr>
          <w:rFonts w:eastAsiaTheme="minorHAnsi"/>
          <w:sz w:val="24"/>
          <w:szCs w:val="24"/>
          <w:lang w:eastAsia="hr-HR"/>
        </w:rPr>
        <w:t>odlukom</w:t>
      </w:r>
      <w:r w:rsidRPr="00C651F6">
        <w:rPr>
          <w:rStyle w:val="FootnoteReference"/>
          <w:sz w:val="24"/>
          <w:szCs w:val="24"/>
        </w:rPr>
        <w:footnoteReference w:id="5"/>
      </w:r>
      <w:r w:rsidRPr="00C9472A">
        <w:rPr>
          <w:rStyle w:val="FootnoteReference"/>
        </w:rPr>
        <w:t xml:space="preserve"> </w:t>
      </w:r>
      <w:r w:rsidRPr="00C9472A">
        <w:rPr>
          <w:rFonts w:eastAsiaTheme="minorHAnsi"/>
          <w:sz w:val="24"/>
          <w:szCs w:val="24"/>
          <w:lang w:eastAsia="hr-HR"/>
        </w:rPr>
        <w:t>o</w:t>
      </w:r>
      <w:r w:rsidRPr="00685B74">
        <w:rPr>
          <w:rFonts w:eastAsiaTheme="minorHAnsi"/>
          <w:sz w:val="24"/>
          <w:szCs w:val="24"/>
          <w:lang w:eastAsia="hr-HR"/>
        </w:rPr>
        <w:t xml:space="preserve"> analizi predmetnog tržišta od 9. svibnja 2018. odnosno izmjenom</w:t>
      </w:r>
      <w:r w:rsidRPr="00C651F6">
        <w:rPr>
          <w:rStyle w:val="FootnoteReference"/>
          <w:sz w:val="24"/>
          <w:szCs w:val="24"/>
          <w:lang w:eastAsia="hr-HR"/>
        </w:rPr>
        <w:footnoteReference w:id="6"/>
      </w:r>
      <w:r w:rsidRPr="00C651F6">
        <w:rPr>
          <w:rStyle w:val="FootnoteReference"/>
          <w:sz w:val="24"/>
          <w:szCs w:val="24"/>
          <w:lang w:eastAsia="hr-HR"/>
        </w:rPr>
        <w:t xml:space="preserve"> </w:t>
      </w:r>
      <w:r w:rsidRPr="00685B74">
        <w:rPr>
          <w:rFonts w:eastAsiaTheme="minorHAnsi"/>
          <w:sz w:val="24"/>
          <w:szCs w:val="24"/>
          <w:lang w:eastAsia="hr-HR"/>
        </w:rPr>
        <w:t>navedene odluke od 26. rujna 2019.</w:t>
      </w:r>
    </w:p>
    <w:p w14:paraId="24A00994" w14:textId="44FDB264" w:rsidR="002E1216" w:rsidRDefault="00C24666" w:rsidP="008C6562">
      <w:pPr>
        <w:spacing w:before="100" w:beforeAutospacing="1" w:after="100" w:afterAutospacing="1" w:line="240" w:lineRule="auto"/>
        <w:jc w:val="both"/>
        <w:rPr>
          <w:rFonts w:eastAsia="Times New Roman" w:cs="Calibri"/>
          <w:sz w:val="24"/>
          <w:szCs w:val="24"/>
        </w:rPr>
      </w:pPr>
      <w:r w:rsidRPr="00C24666">
        <w:rPr>
          <w:rFonts w:eastAsia="Times New Roman" w:cs="Calibri"/>
          <w:sz w:val="24"/>
          <w:szCs w:val="24"/>
        </w:rPr>
        <w:t xml:space="preserve">HAKOM je u ovom postupku </w:t>
      </w:r>
      <w:r w:rsidR="00CF42A3">
        <w:rPr>
          <w:rFonts w:eastAsia="Times New Roman" w:cs="Calibri"/>
          <w:sz w:val="24"/>
          <w:szCs w:val="24"/>
        </w:rPr>
        <w:t xml:space="preserve">najprije objavio javni poziv u razdoblju od 9. ožujka do 19. travnja 2021. za dostavu komentara i primjedbi na </w:t>
      </w:r>
      <w:r w:rsidR="00742130">
        <w:rPr>
          <w:rFonts w:eastAsia="Times New Roman" w:cs="Calibri"/>
          <w:sz w:val="24"/>
          <w:szCs w:val="24"/>
        </w:rPr>
        <w:t>primijenjenu</w:t>
      </w:r>
      <w:r w:rsidR="00CF42A3">
        <w:rPr>
          <w:rFonts w:eastAsia="Times New Roman" w:cs="Calibri"/>
          <w:sz w:val="24"/>
          <w:szCs w:val="24"/>
        </w:rPr>
        <w:t xml:space="preserve"> regulaciju</w:t>
      </w:r>
      <w:r w:rsidR="00742130">
        <w:rPr>
          <w:rFonts w:eastAsia="Times New Roman" w:cs="Calibri"/>
          <w:sz w:val="24"/>
          <w:szCs w:val="24"/>
        </w:rPr>
        <w:t xml:space="preserve">, uvijete i okolnosti na tržištu koje je predmet ovog dokumenta. Svoje su komentare dostavili HT, Optima </w:t>
      </w:r>
      <w:r w:rsidR="001F6AAB">
        <w:rPr>
          <w:rFonts w:eastAsia="Times New Roman" w:cs="Calibri"/>
          <w:sz w:val="24"/>
          <w:szCs w:val="24"/>
        </w:rPr>
        <w:t xml:space="preserve">Telekom d.d. (dalje: Optima) </w:t>
      </w:r>
      <w:r w:rsidR="00742130">
        <w:rPr>
          <w:rFonts w:eastAsia="Times New Roman" w:cs="Calibri"/>
          <w:sz w:val="24"/>
          <w:szCs w:val="24"/>
        </w:rPr>
        <w:t>i A1</w:t>
      </w:r>
      <w:r w:rsidR="001F6AAB">
        <w:rPr>
          <w:rFonts w:eastAsia="Times New Roman" w:cs="Calibri"/>
          <w:sz w:val="24"/>
          <w:szCs w:val="24"/>
        </w:rPr>
        <w:t xml:space="preserve"> Hrvatska d.o.o. (dalje: A1)</w:t>
      </w:r>
      <w:r w:rsidR="00E564E3">
        <w:rPr>
          <w:rFonts w:eastAsia="Times New Roman" w:cs="Calibri"/>
          <w:sz w:val="24"/>
          <w:szCs w:val="24"/>
        </w:rPr>
        <w:t xml:space="preserve"> te se isti nalaze u Privitku 1 ovog dokumenta.</w:t>
      </w:r>
      <w:r w:rsidR="00742130">
        <w:rPr>
          <w:rFonts w:eastAsia="Times New Roman" w:cs="Calibri"/>
          <w:sz w:val="24"/>
          <w:szCs w:val="24"/>
        </w:rPr>
        <w:t xml:space="preserve"> Nakon toga, HAKOM je </w:t>
      </w:r>
      <w:r w:rsidR="001107D1">
        <w:rPr>
          <w:rFonts w:eastAsia="Times New Roman" w:cs="Calibri"/>
          <w:sz w:val="24"/>
          <w:szCs w:val="24"/>
        </w:rPr>
        <w:t>izradio prijedlog odluke u svrhu provođenja javne rasprave.</w:t>
      </w:r>
      <w:r w:rsidR="002E1216">
        <w:rPr>
          <w:rFonts w:eastAsia="Times New Roman" w:cs="Calibri"/>
          <w:sz w:val="24"/>
          <w:szCs w:val="24"/>
        </w:rPr>
        <w:t xml:space="preserve"> </w:t>
      </w:r>
    </w:p>
    <w:p w14:paraId="11F54FFB" w14:textId="385B60DE" w:rsidR="00603E19" w:rsidRPr="0077790D" w:rsidRDefault="003E11E0" w:rsidP="008C6562">
      <w:pPr>
        <w:spacing w:before="100" w:beforeAutospacing="1" w:after="100" w:afterAutospacing="1" w:line="240" w:lineRule="auto"/>
        <w:jc w:val="both"/>
        <w:rPr>
          <w:rFonts w:cs="Calibri"/>
          <w:sz w:val="24"/>
          <w:szCs w:val="24"/>
          <w:highlight w:val="yellow"/>
          <w:lang w:eastAsia="hr-HR"/>
        </w:rPr>
      </w:pPr>
      <w:r w:rsidRPr="001D0499">
        <w:rPr>
          <w:rFonts w:eastAsia="Times New Roman" w:cs="Calibri"/>
          <w:sz w:val="24"/>
          <w:szCs w:val="24"/>
        </w:rPr>
        <w:t xml:space="preserve">Sukladno članku 54. stavku 5. ZEK-a HAKOM </w:t>
      </w:r>
      <w:r w:rsidR="003A4101">
        <w:rPr>
          <w:rFonts w:eastAsia="Times New Roman" w:cs="Calibri"/>
          <w:sz w:val="24"/>
          <w:szCs w:val="24"/>
        </w:rPr>
        <w:t>je</w:t>
      </w:r>
      <w:r w:rsidRPr="001D0499">
        <w:rPr>
          <w:rFonts w:eastAsia="Times New Roman" w:cs="Calibri"/>
          <w:sz w:val="24"/>
          <w:szCs w:val="24"/>
        </w:rPr>
        <w:t xml:space="preserve"> zatraži</w:t>
      </w:r>
      <w:r w:rsidR="003A4101">
        <w:rPr>
          <w:rFonts w:eastAsia="Times New Roman" w:cs="Calibri"/>
          <w:sz w:val="24"/>
          <w:szCs w:val="24"/>
        </w:rPr>
        <w:t>o</w:t>
      </w:r>
      <w:r w:rsidRPr="001D0499">
        <w:rPr>
          <w:rFonts w:eastAsia="Times New Roman" w:cs="Calibri"/>
          <w:sz w:val="24"/>
          <w:szCs w:val="24"/>
        </w:rPr>
        <w:t xml:space="preserve"> mišljenje </w:t>
      </w:r>
      <w:r w:rsidR="001F2848">
        <w:rPr>
          <w:rFonts w:eastAsia="Times New Roman" w:cs="Calibri"/>
          <w:sz w:val="24"/>
          <w:szCs w:val="24"/>
        </w:rPr>
        <w:t>A</w:t>
      </w:r>
      <w:r w:rsidR="00304BF0">
        <w:rPr>
          <w:rFonts w:eastAsia="Times New Roman" w:cs="Calibri"/>
          <w:sz w:val="24"/>
          <w:szCs w:val="24"/>
        </w:rPr>
        <w:t>gencije za zaštitu tržišnog natjecanja (dalje: A</w:t>
      </w:r>
      <w:r w:rsidR="001F2848">
        <w:rPr>
          <w:rFonts w:eastAsia="Times New Roman" w:cs="Calibri"/>
          <w:sz w:val="24"/>
          <w:szCs w:val="24"/>
        </w:rPr>
        <w:t>ZTN</w:t>
      </w:r>
      <w:r w:rsidR="001A6D4F">
        <w:rPr>
          <w:rFonts w:eastAsia="Times New Roman" w:cs="Calibri"/>
          <w:sz w:val="24"/>
          <w:szCs w:val="24"/>
        </w:rPr>
        <w:t>).</w:t>
      </w:r>
      <w:r w:rsidRPr="00611465">
        <w:rPr>
          <w:rFonts w:cs="Calibri"/>
          <w:sz w:val="24"/>
          <w:szCs w:val="24"/>
          <w:highlight w:val="yellow"/>
          <w:lang w:eastAsia="hr-HR"/>
        </w:rPr>
        <w:br w:type="page"/>
      </w:r>
      <w:bookmarkStart w:id="16" w:name="_Toc374970918"/>
      <w:bookmarkStart w:id="17" w:name="_Toc393987037"/>
      <w:bookmarkStart w:id="18" w:name="_Toc393991063"/>
      <w:bookmarkStart w:id="19" w:name="_Toc235954711"/>
      <w:bookmarkStart w:id="20" w:name="_Toc335820821"/>
    </w:p>
    <w:p w14:paraId="0B0A0FBA" w14:textId="77777777" w:rsidR="00F87C66" w:rsidRPr="00197136" w:rsidRDefault="00F87C66" w:rsidP="00197136">
      <w:pPr>
        <w:pStyle w:val="Heading1"/>
      </w:pPr>
      <w:bookmarkStart w:id="21" w:name="_Toc77146213"/>
      <w:bookmarkStart w:id="22" w:name="_Toc82087599"/>
      <w:r w:rsidRPr="00197136">
        <w:lastRenderedPageBreak/>
        <w:t>Uvod</w:t>
      </w:r>
      <w:bookmarkEnd w:id="16"/>
      <w:bookmarkEnd w:id="17"/>
      <w:bookmarkEnd w:id="18"/>
      <w:bookmarkEnd w:id="21"/>
      <w:bookmarkEnd w:id="22"/>
    </w:p>
    <w:p w14:paraId="47C4C9F6" w14:textId="1EA80086" w:rsidR="00F87C66" w:rsidRPr="00BC715B" w:rsidRDefault="00F87C66" w:rsidP="008C6562">
      <w:pPr>
        <w:pStyle w:val="Heading2"/>
      </w:pPr>
      <w:bookmarkStart w:id="23" w:name="_Toc374970919"/>
      <w:bookmarkStart w:id="24" w:name="_Toc374971025"/>
      <w:bookmarkStart w:id="25" w:name="_Toc374971102"/>
      <w:bookmarkStart w:id="26" w:name="_Toc374971143"/>
      <w:bookmarkStart w:id="27" w:name="_Toc374971191"/>
      <w:bookmarkStart w:id="28" w:name="_Toc374956317"/>
      <w:bookmarkStart w:id="29" w:name="_Toc374970920"/>
      <w:bookmarkStart w:id="30" w:name="_Toc374971026"/>
      <w:bookmarkStart w:id="31" w:name="_Toc374971103"/>
      <w:bookmarkStart w:id="32" w:name="_Toc374971144"/>
      <w:bookmarkStart w:id="33" w:name="_Toc374971192"/>
      <w:bookmarkStart w:id="34" w:name="_Toc374956318"/>
      <w:bookmarkStart w:id="35" w:name="_Toc374970921"/>
      <w:bookmarkStart w:id="36" w:name="_Toc374971027"/>
      <w:bookmarkStart w:id="37" w:name="_Toc374971104"/>
      <w:bookmarkStart w:id="38" w:name="_Toc374971145"/>
      <w:bookmarkStart w:id="39" w:name="_Toc374971193"/>
      <w:bookmarkStart w:id="40" w:name="_Toc335820822"/>
      <w:bookmarkStart w:id="41" w:name="_Toc374970922"/>
      <w:bookmarkStart w:id="42" w:name="_Toc393987038"/>
      <w:bookmarkStart w:id="43" w:name="_Toc393991064"/>
      <w:bookmarkStart w:id="44" w:name="_Toc77146214"/>
      <w:bookmarkStart w:id="45" w:name="_Toc82087600"/>
      <w:bookmarkEnd w:id="19"/>
      <w:bookmarkEnd w:id="20"/>
      <w:bookmarkEnd w:id="23"/>
      <w:bookmarkEnd w:id="24"/>
      <w:bookmarkEnd w:id="25"/>
      <w:bookmarkEnd w:id="26"/>
      <w:bookmarkEnd w:id="27"/>
      <w:bookmarkEnd w:id="28"/>
      <w:bookmarkEnd w:id="29"/>
      <w:bookmarkEnd w:id="30"/>
      <w:bookmarkEnd w:id="31"/>
      <w:bookmarkEnd w:id="32"/>
      <w:bookmarkEnd w:id="33"/>
      <w:bookmarkEnd w:id="34"/>
      <w:bookmarkEnd w:id="35"/>
      <w:bookmarkEnd w:id="36"/>
      <w:bookmarkEnd w:id="37"/>
      <w:bookmarkEnd w:id="38"/>
      <w:bookmarkEnd w:id="39"/>
      <w:r w:rsidRPr="00BC715B">
        <w:t>Europski regulatorni okvir za elektroničke komunikacije</w:t>
      </w:r>
      <w:bookmarkEnd w:id="40"/>
      <w:bookmarkEnd w:id="41"/>
      <w:bookmarkEnd w:id="42"/>
      <w:bookmarkEnd w:id="43"/>
      <w:bookmarkEnd w:id="44"/>
      <w:bookmarkEnd w:id="45"/>
    </w:p>
    <w:p w14:paraId="6384C68B" w14:textId="77777777" w:rsidR="0066125F" w:rsidRPr="008D20D0" w:rsidRDefault="0066125F" w:rsidP="008C6562">
      <w:pPr>
        <w:spacing w:after="0" w:line="240" w:lineRule="auto"/>
        <w:jc w:val="both"/>
        <w:rPr>
          <w:lang w:eastAsia="hr-HR"/>
        </w:rPr>
      </w:pPr>
    </w:p>
    <w:p w14:paraId="3BF9C0D7" w14:textId="7C3F4246" w:rsidR="00AE1A34" w:rsidRPr="0059785A" w:rsidRDefault="00AE1A34" w:rsidP="008C6562">
      <w:pPr>
        <w:spacing w:after="0" w:line="240" w:lineRule="auto"/>
        <w:contextualSpacing/>
        <w:jc w:val="both"/>
        <w:rPr>
          <w:sz w:val="24"/>
          <w:szCs w:val="24"/>
          <w:lang w:eastAsia="hr-HR"/>
        </w:rPr>
      </w:pPr>
      <w:r w:rsidRPr="0059785A">
        <w:rPr>
          <w:sz w:val="24"/>
          <w:szCs w:val="24"/>
          <w:lang w:eastAsia="hr-HR"/>
        </w:rPr>
        <w:t>Europski parlament i Vijeće Europske unije donijeli su 11. prosinca 2018. Direktivu (EU) 2018/1972</w:t>
      </w:r>
      <w:r w:rsidR="00C651F6">
        <w:rPr>
          <w:rStyle w:val="FootnoteReference"/>
          <w:sz w:val="24"/>
          <w:szCs w:val="24"/>
          <w:lang w:eastAsia="hr-HR"/>
        </w:rPr>
        <w:footnoteReference w:id="7"/>
      </w:r>
      <w:r w:rsidRPr="0059785A">
        <w:rPr>
          <w:sz w:val="24"/>
          <w:szCs w:val="24"/>
          <w:lang w:eastAsia="hr-HR"/>
        </w:rPr>
        <w:t xml:space="preserve"> o Europskom zakoniku elektroničkih komunikacija (dalje: Zakonik) kojom su stavljene izvan snage</w:t>
      </w:r>
      <w:r w:rsidR="005001B5" w:rsidRPr="0059785A">
        <w:rPr>
          <w:sz w:val="24"/>
          <w:szCs w:val="24"/>
          <w:lang w:eastAsia="hr-HR"/>
        </w:rPr>
        <w:t xml:space="preserve"> i zamijenjene</w:t>
      </w:r>
      <w:r w:rsidRPr="0059785A">
        <w:rPr>
          <w:sz w:val="24"/>
          <w:szCs w:val="24"/>
          <w:lang w:eastAsia="hr-HR"/>
        </w:rPr>
        <w:t xml:space="preserve"> četiri direktive</w:t>
      </w:r>
      <w:r w:rsidR="0011164A" w:rsidRPr="0059785A">
        <w:rPr>
          <w:sz w:val="24"/>
          <w:szCs w:val="24"/>
          <w:lang w:eastAsia="hr-HR"/>
        </w:rPr>
        <w:t>:</w:t>
      </w:r>
      <w:r w:rsidRPr="0059785A">
        <w:rPr>
          <w:sz w:val="24"/>
          <w:szCs w:val="24"/>
          <w:lang w:eastAsia="hr-HR"/>
        </w:rPr>
        <w:t xml:space="preserve"> 2002/19/EZ, 2002/20/EZ, 2002/21/EZ i 2002/22/EZ.</w:t>
      </w:r>
      <w:r w:rsidR="0011164A" w:rsidRPr="0059785A">
        <w:rPr>
          <w:sz w:val="24"/>
          <w:szCs w:val="24"/>
          <w:lang w:eastAsia="hr-HR"/>
        </w:rPr>
        <w:t xml:space="preserve"> </w:t>
      </w:r>
      <w:r w:rsidR="005001B5" w:rsidRPr="0059785A">
        <w:rPr>
          <w:sz w:val="24"/>
          <w:szCs w:val="24"/>
          <w:lang w:eastAsia="hr-HR"/>
        </w:rPr>
        <w:t>Zakonik predstavlja reviziju cjelokupnog regulatornog okvira EU za sektor elektroničkih komunikacija te se istim</w:t>
      </w:r>
      <w:r w:rsidR="0011164A" w:rsidRPr="0059785A">
        <w:rPr>
          <w:sz w:val="24"/>
          <w:szCs w:val="24"/>
          <w:lang w:eastAsia="hr-HR"/>
        </w:rPr>
        <w:t xml:space="preserve"> utvrđuje usklađeni okvir za pravno uređenje elektroničkih komunikacijskih mreža, elektroničkih komunikacijskih usluga, povezane opreme i povezanih usluga te određenih značajki terminalne opreme.</w:t>
      </w:r>
      <w:r w:rsidR="005001B5" w:rsidRPr="0059785A">
        <w:rPr>
          <w:sz w:val="24"/>
          <w:szCs w:val="24"/>
          <w:lang w:eastAsia="hr-HR"/>
        </w:rPr>
        <w:t xml:space="preserve"> </w:t>
      </w:r>
    </w:p>
    <w:p w14:paraId="145F843A" w14:textId="1B23FA03" w:rsidR="00AE1A34" w:rsidRPr="0059785A" w:rsidRDefault="00AE1A34" w:rsidP="008C6562">
      <w:pPr>
        <w:spacing w:after="0" w:line="240" w:lineRule="auto"/>
        <w:contextualSpacing/>
        <w:jc w:val="both"/>
        <w:rPr>
          <w:sz w:val="24"/>
          <w:szCs w:val="24"/>
          <w:lang w:eastAsia="hr-HR"/>
        </w:rPr>
      </w:pPr>
    </w:p>
    <w:p w14:paraId="557E9FD1" w14:textId="726BC153" w:rsidR="00AB2ED8" w:rsidRPr="0059785A" w:rsidRDefault="0072403F" w:rsidP="008C6562">
      <w:pPr>
        <w:spacing w:after="0" w:line="240" w:lineRule="auto"/>
        <w:contextualSpacing/>
        <w:jc w:val="both"/>
        <w:rPr>
          <w:sz w:val="24"/>
          <w:szCs w:val="24"/>
          <w:lang w:eastAsia="hr-HR"/>
        </w:rPr>
      </w:pPr>
      <w:r w:rsidRPr="0059785A">
        <w:rPr>
          <w:sz w:val="24"/>
          <w:szCs w:val="24"/>
          <w:lang w:eastAsia="hr-HR"/>
        </w:rPr>
        <w:t>Na temelju članka 64. stavka 1. gore spomenute Direktive, Europska komisija usvojila je Preporuku (2020/2245)</w:t>
      </w:r>
      <w:r w:rsidR="00C651F6">
        <w:rPr>
          <w:rStyle w:val="FootnoteReference"/>
          <w:sz w:val="24"/>
          <w:szCs w:val="24"/>
          <w:lang w:eastAsia="hr-HR"/>
        </w:rPr>
        <w:footnoteReference w:id="8"/>
      </w:r>
      <w:r w:rsidRPr="0059785A">
        <w:rPr>
          <w:sz w:val="24"/>
          <w:szCs w:val="24"/>
          <w:lang w:eastAsia="hr-HR"/>
        </w:rPr>
        <w:t xml:space="preserve"> od 18. prosinca 2020. o mjerodavnim tržištima proizvoda i usluga u sektoru elektroničkih komunikacija podložnima prethodnoj (ex ante) regulaciji. Nova Preporuka o mjerodavnim tržištima definira </w:t>
      </w:r>
      <w:r w:rsidR="00FB2D06" w:rsidRPr="0059785A">
        <w:rPr>
          <w:sz w:val="24"/>
          <w:szCs w:val="24"/>
          <w:lang w:eastAsia="hr-HR"/>
        </w:rPr>
        <w:t>dva</w:t>
      </w:r>
      <w:r w:rsidRPr="0059785A">
        <w:rPr>
          <w:sz w:val="24"/>
          <w:szCs w:val="24"/>
          <w:lang w:eastAsia="hr-HR"/>
        </w:rPr>
        <w:t xml:space="preserve"> mjerodavna tržišta koja su podložna prethodnoj regulaciji što znači da je Europska komisija zaključila da su na</w:t>
      </w:r>
      <w:r w:rsidR="00FB2D06" w:rsidRPr="0059785A">
        <w:rPr>
          <w:sz w:val="24"/>
          <w:szCs w:val="24"/>
          <w:lang w:eastAsia="hr-HR"/>
        </w:rPr>
        <w:t xml:space="preserve"> tim</w:t>
      </w:r>
      <w:r w:rsidRPr="0059785A">
        <w:rPr>
          <w:sz w:val="24"/>
          <w:szCs w:val="24"/>
          <w:lang w:eastAsia="hr-HR"/>
        </w:rPr>
        <w:t xml:space="preserve"> mjerodavnim tržištima istodobno zadovoljena tri mjerila (Test tri mjerila) te na taj način utvrdila da su mjerodavna tržišta podložna prethodnoj regulaciji u većini zemalja EU. Intencija Preporuke o mjerodavnim tržištima je promicanje harmonizacije u području elektroničkih komunikacija na način da isti proizvodi i usluge budu predmet analize tržišta u svim članicama EU. Međutim, nacionalna regulatorna tijela članica su ovlaštena i sama utvrditi da su pojedina tržišta, koja se razlikuju od popisa tržišta iz važeće Preporuke, podložna prethodnoj regulaciji, a ovisno o prilikama u svakoj pojedinoj zemlji, ali uz uvjet da se dokaže da su na tim tržištima istodobno zadovoljena tri mjerila (Test tri mjerila).</w:t>
      </w:r>
    </w:p>
    <w:p w14:paraId="56858A62" w14:textId="77777777" w:rsidR="00AB2ED8" w:rsidRDefault="00AB2ED8" w:rsidP="008C6562">
      <w:pPr>
        <w:spacing w:after="0" w:line="240" w:lineRule="auto"/>
        <w:jc w:val="both"/>
        <w:rPr>
          <w:rFonts w:eastAsia="Times New Roman" w:cstheme="minorHAnsi"/>
          <w:sz w:val="24"/>
          <w:szCs w:val="24"/>
          <w:lang w:eastAsia="hr-HR"/>
        </w:rPr>
      </w:pPr>
    </w:p>
    <w:p w14:paraId="0D5C6F9A" w14:textId="56054927" w:rsidR="00F87C66" w:rsidRPr="00BC715B" w:rsidRDefault="0065424C" w:rsidP="008C6562">
      <w:pPr>
        <w:pStyle w:val="Heading2"/>
      </w:pPr>
      <w:hyperlink w:anchor="_Toc180396856" w:history="1">
        <w:bookmarkStart w:id="46" w:name="_Toc335820823"/>
        <w:bookmarkStart w:id="47" w:name="_Toc374970923"/>
        <w:bookmarkStart w:id="48" w:name="_Toc393987039"/>
        <w:bookmarkStart w:id="49" w:name="_Toc393991065"/>
        <w:bookmarkStart w:id="50" w:name="_Toc77146215"/>
        <w:bookmarkStart w:id="51" w:name="_Toc82087601"/>
        <w:r w:rsidR="00F87C66" w:rsidRPr="00BC715B">
          <w:t>Zakon</w:t>
        </w:r>
      </w:hyperlink>
      <w:r w:rsidR="00F87C66" w:rsidRPr="00BC715B">
        <w:t xml:space="preserve"> o elektroničkim komunikacijama</w:t>
      </w:r>
      <w:bookmarkEnd w:id="46"/>
      <w:bookmarkEnd w:id="47"/>
      <w:bookmarkEnd w:id="48"/>
      <w:bookmarkEnd w:id="49"/>
      <w:bookmarkEnd w:id="50"/>
      <w:bookmarkEnd w:id="51"/>
    </w:p>
    <w:p w14:paraId="2E321088" w14:textId="77777777" w:rsidR="00321008" w:rsidRPr="009C3C83" w:rsidRDefault="00321008" w:rsidP="008C6562">
      <w:pPr>
        <w:spacing w:after="0" w:line="240" w:lineRule="auto"/>
        <w:jc w:val="both"/>
        <w:rPr>
          <w:lang w:eastAsia="hr-HR"/>
        </w:rPr>
      </w:pPr>
    </w:p>
    <w:p w14:paraId="51B103FA" w14:textId="3E8FF21F" w:rsidR="00F87C66" w:rsidRPr="0059785A" w:rsidRDefault="00616AB5" w:rsidP="008C6562">
      <w:pPr>
        <w:spacing w:after="0" w:line="240" w:lineRule="auto"/>
        <w:jc w:val="both"/>
        <w:rPr>
          <w:sz w:val="24"/>
          <w:szCs w:val="24"/>
          <w:lang w:eastAsia="hr-HR"/>
        </w:rPr>
      </w:pPr>
      <w:r w:rsidRPr="0059785A">
        <w:rPr>
          <w:sz w:val="24"/>
          <w:szCs w:val="24"/>
          <w:lang w:eastAsia="hr-HR"/>
        </w:rPr>
        <w:t>P</w:t>
      </w:r>
      <w:r w:rsidR="00F87C66" w:rsidRPr="0059785A">
        <w:rPr>
          <w:sz w:val="24"/>
          <w:szCs w:val="24"/>
          <w:lang w:eastAsia="hr-HR"/>
        </w:rPr>
        <w:t>ostup</w:t>
      </w:r>
      <w:r w:rsidRPr="0059785A">
        <w:rPr>
          <w:sz w:val="24"/>
          <w:szCs w:val="24"/>
          <w:lang w:eastAsia="hr-HR"/>
        </w:rPr>
        <w:t>a</w:t>
      </w:r>
      <w:r w:rsidR="00F87C66" w:rsidRPr="0059785A">
        <w:rPr>
          <w:sz w:val="24"/>
          <w:szCs w:val="24"/>
          <w:lang w:eastAsia="hr-HR"/>
        </w:rPr>
        <w:t>k analize tržišta</w:t>
      </w:r>
      <w:r w:rsidRPr="0059785A">
        <w:rPr>
          <w:sz w:val="24"/>
          <w:szCs w:val="24"/>
          <w:lang w:eastAsia="hr-HR"/>
        </w:rPr>
        <w:t xml:space="preserve"> propisan </w:t>
      </w:r>
      <w:r w:rsidR="00F87C66" w:rsidRPr="0059785A">
        <w:rPr>
          <w:sz w:val="24"/>
          <w:szCs w:val="24"/>
          <w:lang w:eastAsia="hr-HR"/>
        </w:rPr>
        <w:t>je člankom 52. ZEK-a</w:t>
      </w:r>
      <w:r w:rsidRPr="0059785A">
        <w:rPr>
          <w:sz w:val="24"/>
          <w:szCs w:val="24"/>
          <w:lang w:eastAsia="hr-HR"/>
        </w:rPr>
        <w:t xml:space="preserve"> te HAKOM u njegovoj provedbi </w:t>
      </w:r>
      <w:r w:rsidR="00F87C66" w:rsidRPr="0059785A">
        <w:rPr>
          <w:sz w:val="24"/>
          <w:szCs w:val="24"/>
          <w:lang w:eastAsia="hr-HR"/>
        </w:rPr>
        <w:t xml:space="preserve">osobito vodi računa o primjeni mjerodavne </w:t>
      </w:r>
      <w:r w:rsidR="00B26443" w:rsidRPr="0059785A">
        <w:rPr>
          <w:sz w:val="24"/>
          <w:szCs w:val="24"/>
          <w:lang w:eastAsia="hr-HR"/>
        </w:rPr>
        <w:t>p</w:t>
      </w:r>
      <w:r w:rsidR="00F87C66" w:rsidRPr="0059785A">
        <w:rPr>
          <w:sz w:val="24"/>
          <w:szCs w:val="24"/>
          <w:lang w:eastAsia="hr-HR"/>
        </w:rPr>
        <w:t>reporuke</w:t>
      </w:r>
      <w:r w:rsidR="00B26443" w:rsidRPr="0059785A">
        <w:rPr>
          <w:sz w:val="24"/>
          <w:szCs w:val="24"/>
          <w:lang w:eastAsia="hr-HR"/>
        </w:rPr>
        <w:t xml:space="preserve"> o mjerodavnim tržištima</w:t>
      </w:r>
      <w:r w:rsidR="00F87C66" w:rsidRPr="0059785A">
        <w:rPr>
          <w:sz w:val="24"/>
          <w:szCs w:val="24"/>
          <w:lang w:eastAsia="hr-HR"/>
        </w:rPr>
        <w:t xml:space="preserve"> </w:t>
      </w:r>
      <w:r w:rsidR="00166956" w:rsidRPr="0059785A">
        <w:rPr>
          <w:sz w:val="24"/>
          <w:szCs w:val="24"/>
          <w:lang w:eastAsia="hr-HR"/>
        </w:rPr>
        <w:t xml:space="preserve">i </w:t>
      </w:r>
      <w:r w:rsidR="00F87C66" w:rsidRPr="0059785A">
        <w:rPr>
          <w:sz w:val="24"/>
          <w:szCs w:val="24"/>
          <w:lang w:eastAsia="hr-HR"/>
        </w:rPr>
        <w:t>o mjerodavnim Smjernicama Europske komisije o analizi tržišta i utvrđivanju značajne tržišne snage.</w:t>
      </w:r>
      <w:r w:rsidRPr="0059785A">
        <w:rPr>
          <w:sz w:val="24"/>
          <w:szCs w:val="24"/>
          <w:lang w:eastAsia="hr-HR"/>
        </w:rPr>
        <w:t xml:space="preserve"> </w:t>
      </w:r>
    </w:p>
    <w:p w14:paraId="6CE0F38D" w14:textId="77777777" w:rsidR="00616AB5" w:rsidRPr="0059785A" w:rsidRDefault="00616AB5" w:rsidP="008C6562">
      <w:pPr>
        <w:spacing w:after="0" w:line="240" w:lineRule="auto"/>
        <w:jc w:val="both"/>
        <w:rPr>
          <w:sz w:val="24"/>
          <w:szCs w:val="24"/>
          <w:lang w:eastAsia="hr-HR"/>
        </w:rPr>
      </w:pPr>
    </w:p>
    <w:p w14:paraId="7C27075A" w14:textId="50C7D3C0" w:rsidR="008B13DF" w:rsidRPr="0059785A" w:rsidRDefault="00B26443" w:rsidP="008C6562">
      <w:pPr>
        <w:spacing w:after="0" w:line="240" w:lineRule="auto"/>
        <w:jc w:val="both"/>
        <w:rPr>
          <w:sz w:val="24"/>
          <w:szCs w:val="24"/>
          <w:lang w:eastAsia="hr-HR"/>
        </w:rPr>
      </w:pPr>
      <w:r w:rsidRPr="0059785A">
        <w:rPr>
          <w:sz w:val="24"/>
          <w:szCs w:val="24"/>
          <w:lang w:eastAsia="hr-HR"/>
        </w:rPr>
        <w:t xml:space="preserve">Sukladno odredbama ZEK-a, postupak analize tržišta je sljedeći. </w:t>
      </w:r>
      <w:r w:rsidR="008B13DF" w:rsidRPr="0059785A">
        <w:rPr>
          <w:sz w:val="24"/>
          <w:szCs w:val="24"/>
          <w:lang w:eastAsia="hr-HR"/>
        </w:rPr>
        <w:t>Najprije, sukladno članku 53. ZEK-a HAKOM utvrđuje</w:t>
      </w:r>
      <w:r w:rsidR="00BA55C5" w:rsidRPr="0059785A">
        <w:rPr>
          <w:sz w:val="24"/>
          <w:szCs w:val="24"/>
          <w:lang w:eastAsia="hr-HR"/>
        </w:rPr>
        <w:t xml:space="preserve"> mjerodavn</w:t>
      </w:r>
      <w:r w:rsidR="008B13DF" w:rsidRPr="0059785A">
        <w:rPr>
          <w:sz w:val="24"/>
          <w:szCs w:val="24"/>
          <w:lang w:eastAsia="hr-HR"/>
        </w:rPr>
        <w:t>a</w:t>
      </w:r>
      <w:r w:rsidR="00BA55C5" w:rsidRPr="0059785A">
        <w:rPr>
          <w:sz w:val="24"/>
          <w:szCs w:val="24"/>
          <w:lang w:eastAsia="hr-HR"/>
        </w:rPr>
        <w:t xml:space="preserve"> tržišt</w:t>
      </w:r>
      <w:r w:rsidR="008B13DF" w:rsidRPr="0059785A">
        <w:rPr>
          <w:sz w:val="24"/>
          <w:szCs w:val="24"/>
          <w:lang w:eastAsia="hr-HR"/>
        </w:rPr>
        <w:t>a podložna</w:t>
      </w:r>
      <w:r w:rsidR="00BA55C5" w:rsidRPr="0059785A">
        <w:rPr>
          <w:sz w:val="24"/>
          <w:szCs w:val="24"/>
          <w:lang w:eastAsia="hr-HR"/>
        </w:rPr>
        <w:t xml:space="preserve"> prethodnoj regulaciji uz primjenu važeće Preporuke o mjerodavnim tržištima. Važeća preporuka sadrži dva tržišta podložna prethodnoj regulaciji, pa je HAKOM u mogućnosti, bez dokazivanja da su istodobno zadovoljena tri mjerila (Test tri mjerila), prethodno regulirati samo ta dva tržišta. </w:t>
      </w:r>
    </w:p>
    <w:p w14:paraId="1FF73CB5" w14:textId="77777777" w:rsidR="008B13DF" w:rsidRPr="0059785A" w:rsidRDefault="008B13DF" w:rsidP="008C6562">
      <w:pPr>
        <w:spacing w:after="0" w:line="240" w:lineRule="auto"/>
        <w:jc w:val="both"/>
        <w:rPr>
          <w:sz w:val="24"/>
          <w:szCs w:val="24"/>
          <w:lang w:eastAsia="hr-HR"/>
        </w:rPr>
      </w:pPr>
    </w:p>
    <w:p w14:paraId="4D5A280D" w14:textId="75D90F6C" w:rsidR="00270F61" w:rsidRPr="0059785A" w:rsidRDefault="00BA55C5" w:rsidP="008C6562">
      <w:pPr>
        <w:spacing w:after="0" w:line="240" w:lineRule="auto"/>
        <w:jc w:val="both"/>
        <w:rPr>
          <w:sz w:val="24"/>
          <w:szCs w:val="24"/>
          <w:lang w:eastAsia="hr-HR"/>
        </w:rPr>
      </w:pPr>
      <w:r w:rsidRPr="0059785A">
        <w:rPr>
          <w:sz w:val="24"/>
          <w:szCs w:val="24"/>
          <w:lang w:eastAsia="hr-HR"/>
        </w:rPr>
        <w:t>Međutim, u skladu s člankom 53. stavkom 2. ZEK-a, HAKOM može odlukom utvrditi da su i druga mjerodavna tržišta koja su specifična za područje elektroničkih komunikacijskih mreža i usluga u Republici Hrvatskoj podložna prethodnoj regulaciji ako su na tim tržištima istodobno zadovoljena sljedeća tri mjerila:</w:t>
      </w:r>
    </w:p>
    <w:p w14:paraId="2331A104" w14:textId="77777777" w:rsidR="001107D1" w:rsidRPr="0059785A" w:rsidRDefault="001107D1" w:rsidP="008C6562">
      <w:pPr>
        <w:spacing w:after="0" w:line="240" w:lineRule="auto"/>
        <w:jc w:val="both"/>
        <w:rPr>
          <w:sz w:val="24"/>
          <w:szCs w:val="24"/>
          <w:lang w:eastAsia="hr-HR"/>
        </w:rPr>
      </w:pPr>
    </w:p>
    <w:p w14:paraId="484291C1" w14:textId="619C5B04" w:rsidR="00270F61" w:rsidRPr="0059785A" w:rsidRDefault="00BA55C5" w:rsidP="008C6562">
      <w:pPr>
        <w:pStyle w:val="ListParagraph"/>
        <w:numPr>
          <w:ilvl w:val="0"/>
          <w:numId w:val="20"/>
        </w:numPr>
        <w:spacing w:after="0" w:line="240" w:lineRule="auto"/>
        <w:jc w:val="both"/>
        <w:rPr>
          <w:sz w:val="24"/>
          <w:szCs w:val="24"/>
          <w:lang w:eastAsia="hr-HR"/>
        </w:rPr>
      </w:pPr>
      <w:r w:rsidRPr="0059785A">
        <w:rPr>
          <w:sz w:val="24"/>
          <w:szCs w:val="24"/>
          <w:lang w:eastAsia="hr-HR"/>
        </w:rPr>
        <w:t>prisutnost visokih i trajnih zapreka za ulazak na tržište, strukturne, pravne ili regulatorne prirode;</w:t>
      </w:r>
    </w:p>
    <w:p w14:paraId="62446941" w14:textId="20A02CEE" w:rsidR="00270F61" w:rsidRPr="0059785A" w:rsidRDefault="00BA55C5" w:rsidP="008C6562">
      <w:pPr>
        <w:pStyle w:val="ListParagraph"/>
        <w:numPr>
          <w:ilvl w:val="0"/>
          <w:numId w:val="20"/>
        </w:numPr>
        <w:spacing w:after="0" w:line="240" w:lineRule="auto"/>
        <w:jc w:val="both"/>
        <w:rPr>
          <w:sz w:val="24"/>
          <w:szCs w:val="24"/>
          <w:lang w:eastAsia="hr-HR"/>
        </w:rPr>
      </w:pPr>
      <w:r w:rsidRPr="0059785A">
        <w:rPr>
          <w:sz w:val="24"/>
          <w:szCs w:val="24"/>
          <w:lang w:eastAsia="hr-HR"/>
        </w:rPr>
        <w:lastRenderedPageBreak/>
        <w:t>struktura tržišta koja ne teži razvoju djelotvornog tržišnog natjecanja unutar odgovarajućeg vremenskog okvira;</w:t>
      </w:r>
    </w:p>
    <w:p w14:paraId="25E54EE7" w14:textId="4FB2DCE2" w:rsidR="00270F61" w:rsidRPr="0059785A" w:rsidRDefault="00BA55C5" w:rsidP="008C6562">
      <w:pPr>
        <w:pStyle w:val="ListParagraph"/>
        <w:numPr>
          <w:ilvl w:val="0"/>
          <w:numId w:val="20"/>
        </w:numPr>
        <w:spacing w:after="0" w:line="240" w:lineRule="auto"/>
        <w:jc w:val="both"/>
        <w:rPr>
          <w:sz w:val="24"/>
          <w:szCs w:val="24"/>
          <w:lang w:eastAsia="hr-HR"/>
        </w:rPr>
      </w:pPr>
      <w:r w:rsidRPr="0059785A">
        <w:rPr>
          <w:sz w:val="24"/>
          <w:szCs w:val="24"/>
          <w:lang w:eastAsia="hr-HR"/>
        </w:rPr>
        <w:t>primjena mjerodavnih propisa o zaštiti tržišnog natjecanja sama po sebi ne omogućuje na odgovarajući način uklanjanja nedostataka na tržištu.</w:t>
      </w:r>
    </w:p>
    <w:p w14:paraId="22EC773B" w14:textId="77777777" w:rsidR="00270F61" w:rsidRPr="0059785A" w:rsidRDefault="00270F61" w:rsidP="008C6562">
      <w:pPr>
        <w:spacing w:after="0" w:line="240" w:lineRule="auto"/>
        <w:jc w:val="both"/>
        <w:rPr>
          <w:sz w:val="24"/>
          <w:szCs w:val="24"/>
          <w:lang w:eastAsia="hr-HR"/>
        </w:rPr>
      </w:pPr>
    </w:p>
    <w:p w14:paraId="7DED11AD" w14:textId="4C24054C" w:rsidR="008B13DF" w:rsidRPr="0059785A" w:rsidRDefault="00BA55C5" w:rsidP="008C6562">
      <w:pPr>
        <w:spacing w:after="0" w:line="240" w:lineRule="auto"/>
        <w:jc w:val="both"/>
        <w:rPr>
          <w:sz w:val="24"/>
          <w:szCs w:val="24"/>
          <w:lang w:eastAsia="hr-HR"/>
        </w:rPr>
      </w:pPr>
      <w:r w:rsidRPr="0059785A">
        <w:rPr>
          <w:sz w:val="24"/>
          <w:szCs w:val="24"/>
          <w:lang w:eastAsia="hr-HR"/>
        </w:rPr>
        <w:t>U nastavku se provodi postupak koji se sastoji od određivanja mjerodavnog tržišta i procjene postojanja jednog ili više operatora sa značajnom tržišnom snagom na tom mjerodavnom tržištu.</w:t>
      </w:r>
      <w:r w:rsidR="00270F61" w:rsidRPr="0059785A">
        <w:rPr>
          <w:sz w:val="24"/>
          <w:szCs w:val="24"/>
          <w:lang w:eastAsia="hr-HR"/>
        </w:rPr>
        <w:t xml:space="preserve"> </w:t>
      </w:r>
      <w:r w:rsidRPr="0059785A">
        <w:rPr>
          <w:sz w:val="24"/>
          <w:szCs w:val="24"/>
          <w:lang w:eastAsia="hr-HR"/>
        </w:rPr>
        <w:t>U svrhu određivanja mjerodavnog tržišta, prema članku 54. ZEK-a, HAKOM utvrđuje dimenziju usluga i zemljopisnu dimenziju tržišta, vodeći osobito računa o mjerodavnim Smjernicama</w:t>
      </w:r>
      <w:r w:rsidR="00270F61" w:rsidRPr="0059785A">
        <w:rPr>
          <w:sz w:val="24"/>
          <w:szCs w:val="24"/>
          <w:lang w:eastAsia="hr-HR"/>
        </w:rPr>
        <w:t xml:space="preserve"> </w:t>
      </w:r>
      <w:r w:rsidR="00B26443" w:rsidRPr="0059785A">
        <w:rPr>
          <w:sz w:val="24"/>
          <w:szCs w:val="24"/>
          <w:lang w:eastAsia="hr-HR"/>
        </w:rPr>
        <w:t>o</w:t>
      </w:r>
      <w:r w:rsidRPr="0059785A">
        <w:rPr>
          <w:sz w:val="24"/>
          <w:szCs w:val="24"/>
          <w:lang w:eastAsia="hr-HR"/>
        </w:rPr>
        <w:t xml:space="preserve"> analiz</w:t>
      </w:r>
      <w:r w:rsidR="00B26443" w:rsidRPr="0059785A">
        <w:rPr>
          <w:sz w:val="24"/>
          <w:szCs w:val="24"/>
          <w:lang w:eastAsia="hr-HR"/>
        </w:rPr>
        <w:t>i</w:t>
      </w:r>
      <w:r w:rsidRPr="0059785A">
        <w:rPr>
          <w:sz w:val="24"/>
          <w:szCs w:val="24"/>
          <w:lang w:eastAsia="hr-HR"/>
        </w:rPr>
        <w:t xml:space="preserve"> tržišta i</w:t>
      </w:r>
      <w:r w:rsidR="00B26443" w:rsidRPr="0059785A">
        <w:rPr>
          <w:sz w:val="24"/>
          <w:szCs w:val="24"/>
          <w:lang w:eastAsia="hr-HR"/>
        </w:rPr>
        <w:t xml:space="preserve"> utvrđivanju</w:t>
      </w:r>
      <w:r w:rsidRPr="0059785A">
        <w:rPr>
          <w:sz w:val="24"/>
          <w:szCs w:val="24"/>
          <w:lang w:eastAsia="hr-HR"/>
        </w:rPr>
        <w:t xml:space="preserve"> značajne tržišne snage</w:t>
      </w:r>
      <w:r w:rsidR="00270F61" w:rsidRPr="0059785A">
        <w:rPr>
          <w:sz w:val="24"/>
          <w:szCs w:val="24"/>
          <w:lang w:eastAsia="hr-HR"/>
        </w:rPr>
        <w:t xml:space="preserve"> </w:t>
      </w:r>
      <w:r w:rsidRPr="0059785A">
        <w:rPr>
          <w:sz w:val="24"/>
          <w:szCs w:val="24"/>
          <w:lang w:eastAsia="hr-HR"/>
        </w:rPr>
        <w:t>te o mjerodavnoj pravnoj stečevini EU iz područja tržišnog natjecanja.</w:t>
      </w:r>
      <w:r w:rsidR="00270F61" w:rsidRPr="0059785A">
        <w:rPr>
          <w:sz w:val="24"/>
          <w:szCs w:val="24"/>
          <w:lang w:eastAsia="hr-HR"/>
        </w:rPr>
        <w:t xml:space="preserve"> </w:t>
      </w:r>
      <w:r w:rsidRPr="0059785A">
        <w:rPr>
          <w:sz w:val="24"/>
          <w:szCs w:val="24"/>
          <w:lang w:eastAsia="hr-HR"/>
        </w:rPr>
        <w:t xml:space="preserve">Po određivanju mjerodavnog tržišta u objema navedenim dimenzijama, HAKOM, u suradnji s Agencijom za zaštitu tržišnog natjecanja (dalje: AZTN), sukladno članku 54. stavku 5. ZEK-a, ocjenjuje djelotvornost tržišnog natjecanja na tom tržištu. </w:t>
      </w:r>
    </w:p>
    <w:p w14:paraId="68E780B1" w14:textId="77777777" w:rsidR="008B13DF" w:rsidRPr="0059785A" w:rsidRDefault="008B13DF" w:rsidP="008C6562">
      <w:pPr>
        <w:spacing w:after="0" w:line="240" w:lineRule="auto"/>
        <w:jc w:val="both"/>
        <w:rPr>
          <w:sz w:val="24"/>
          <w:szCs w:val="24"/>
          <w:lang w:eastAsia="hr-HR"/>
        </w:rPr>
      </w:pPr>
    </w:p>
    <w:p w14:paraId="0EF26E1B" w14:textId="39E36BD5" w:rsidR="002D2359" w:rsidRPr="0059785A" w:rsidRDefault="00BA55C5" w:rsidP="008C6562">
      <w:pPr>
        <w:spacing w:after="0" w:line="240" w:lineRule="auto"/>
        <w:contextualSpacing/>
        <w:jc w:val="both"/>
        <w:rPr>
          <w:sz w:val="24"/>
          <w:szCs w:val="24"/>
          <w:lang w:eastAsia="hr-HR"/>
        </w:rPr>
      </w:pPr>
      <w:r w:rsidRPr="0059785A">
        <w:rPr>
          <w:sz w:val="24"/>
          <w:szCs w:val="24"/>
          <w:lang w:eastAsia="hr-HR"/>
        </w:rPr>
        <w:t>U slučaju n</w:t>
      </w:r>
      <w:r w:rsidR="001300B3" w:rsidRPr="0059785A">
        <w:rPr>
          <w:sz w:val="24"/>
          <w:szCs w:val="24"/>
          <w:lang w:eastAsia="hr-HR"/>
        </w:rPr>
        <w:t>edostatka djelotvornog tržišnog</w:t>
      </w:r>
      <w:r w:rsidRPr="0059785A">
        <w:rPr>
          <w:sz w:val="24"/>
          <w:szCs w:val="24"/>
          <w:lang w:eastAsia="hr-HR"/>
        </w:rPr>
        <w:t xml:space="preserve"> natjecanja, HAKOM, sukladno članku 55. ZEK-a,</w:t>
      </w:r>
      <w:r w:rsidR="008B13DF" w:rsidRPr="0059785A">
        <w:rPr>
          <w:sz w:val="24"/>
          <w:szCs w:val="24"/>
          <w:lang w:eastAsia="hr-HR"/>
        </w:rPr>
        <w:t xml:space="preserve"> </w:t>
      </w:r>
      <w:r w:rsidRPr="0059785A">
        <w:rPr>
          <w:sz w:val="24"/>
          <w:szCs w:val="24"/>
          <w:lang w:eastAsia="hr-HR"/>
        </w:rPr>
        <w:t>procjenjuje postoji</w:t>
      </w:r>
      <w:r w:rsidR="001300B3" w:rsidRPr="0059785A">
        <w:rPr>
          <w:sz w:val="24"/>
          <w:szCs w:val="24"/>
          <w:lang w:eastAsia="hr-HR"/>
        </w:rPr>
        <w:t>/e</w:t>
      </w:r>
      <w:r w:rsidRPr="0059785A">
        <w:rPr>
          <w:sz w:val="24"/>
          <w:szCs w:val="24"/>
          <w:lang w:eastAsia="hr-HR"/>
        </w:rPr>
        <w:t xml:space="preserve"> li na tom mjerodavnom tržištu operator/operatori sa značajnom tržišnom snagom</w:t>
      </w:r>
      <w:r w:rsidR="00270F61" w:rsidRPr="0059785A">
        <w:rPr>
          <w:sz w:val="24"/>
          <w:szCs w:val="24"/>
          <w:lang w:eastAsia="hr-HR"/>
        </w:rPr>
        <w:t xml:space="preserve"> </w:t>
      </w:r>
      <w:r w:rsidR="008B13DF" w:rsidRPr="0059785A">
        <w:rPr>
          <w:sz w:val="24"/>
          <w:szCs w:val="24"/>
          <w:lang w:eastAsia="hr-HR"/>
        </w:rPr>
        <w:t>te ukoliko postoji/e,</w:t>
      </w:r>
      <w:r w:rsidRPr="0059785A">
        <w:rPr>
          <w:sz w:val="24"/>
          <w:szCs w:val="24"/>
          <w:lang w:eastAsia="hr-HR"/>
        </w:rPr>
        <w:t xml:space="preserve"> HAKOM</w:t>
      </w:r>
      <w:r w:rsidR="008B13DF" w:rsidRPr="0059785A">
        <w:rPr>
          <w:sz w:val="24"/>
          <w:szCs w:val="24"/>
          <w:lang w:eastAsia="hr-HR"/>
        </w:rPr>
        <w:t xml:space="preserve"> donosi odluku kojom svakom operatoru sa značajnom tržišnom snagom određuje najmanje jednu regulatornu obvezu iz članaka 58. do 65. ZEK-a.</w:t>
      </w:r>
    </w:p>
    <w:p w14:paraId="13EF7D24" w14:textId="48241AB3" w:rsidR="008B13DF" w:rsidRPr="0059785A" w:rsidRDefault="008B13DF" w:rsidP="008C6562">
      <w:pPr>
        <w:spacing w:after="0" w:line="240" w:lineRule="auto"/>
        <w:contextualSpacing/>
        <w:jc w:val="both"/>
        <w:rPr>
          <w:sz w:val="24"/>
          <w:szCs w:val="24"/>
          <w:lang w:eastAsia="hr-HR"/>
        </w:rPr>
      </w:pPr>
    </w:p>
    <w:p w14:paraId="2C210F22" w14:textId="7CFDB2A9" w:rsidR="008B13DF" w:rsidRPr="0059785A" w:rsidRDefault="008B13DF" w:rsidP="008C6562">
      <w:pPr>
        <w:spacing w:after="0" w:line="240" w:lineRule="auto"/>
        <w:contextualSpacing/>
        <w:jc w:val="both"/>
        <w:rPr>
          <w:sz w:val="24"/>
          <w:szCs w:val="24"/>
          <w:lang w:eastAsia="hr-HR"/>
        </w:rPr>
      </w:pPr>
      <w:r w:rsidRPr="0059785A">
        <w:rPr>
          <w:sz w:val="24"/>
          <w:szCs w:val="24"/>
          <w:lang w:eastAsia="hr-HR"/>
        </w:rPr>
        <w:t xml:space="preserve">Ukoliko utvrdi da je tržišno natjecanje na analiziranom tržištu djelotvorno, HAKOM </w:t>
      </w:r>
      <w:r w:rsidR="001300B3" w:rsidRPr="0059785A">
        <w:rPr>
          <w:sz w:val="24"/>
          <w:szCs w:val="24"/>
          <w:lang w:eastAsia="hr-HR"/>
        </w:rPr>
        <w:t xml:space="preserve">u skladu sa </w:t>
      </w:r>
      <w:r w:rsidRPr="0059785A">
        <w:rPr>
          <w:sz w:val="24"/>
          <w:szCs w:val="24"/>
          <w:lang w:eastAsia="hr-HR"/>
        </w:rPr>
        <w:t>člankom 56. stavkom 1. ZEK-a ukida sve prethodno određene regulatorne obveze operatorima sa značajnom tržišnom snagom.</w:t>
      </w:r>
    </w:p>
    <w:p w14:paraId="2BBBFDD3" w14:textId="6650A645" w:rsidR="00E53AFA" w:rsidRPr="0059785A" w:rsidRDefault="00E53AFA" w:rsidP="008C6562">
      <w:pPr>
        <w:spacing w:after="0" w:line="240" w:lineRule="auto"/>
        <w:contextualSpacing/>
        <w:jc w:val="both"/>
        <w:rPr>
          <w:sz w:val="24"/>
          <w:szCs w:val="24"/>
          <w:lang w:eastAsia="hr-HR"/>
        </w:rPr>
      </w:pPr>
    </w:p>
    <w:p w14:paraId="3F07A379" w14:textId="0DE92DC7" w:rsidR="00E53AFA" w:rsidRPr="0059785A" w:rsidRDefault="00E53AFA" w:rsidP="008C6562">
      <w:pPr>
        <w:spacing w:after="0" w:line="240" w:lineRule="auto"/>
        <w:contextualSpacing/>
        <w:jc w:val="both"/>
        <w:rPr>
          <w:sz w:val="24"/>
          <w:szCs w:val="24"/>
          <w:lang w:eastAsia="hr-HR"/>
        </w:rPr>
      </w:pPr>
      <w:r w:rsidRPr="0059785A">
        <w:rPr>
          <w:sz w:val="24"/>
          <w:szCs w:val="24"/>
          <w:lang w:eastAsia="hr-HR"/>
        </w:rPr>
        <w:t>Imajući u vidu kako, u trenutku provođenja ovog postupka, u ZEK još nisu prenesene odredbe Zakonika, HAKOM je gore citirane odredbe ZEK-a primijenio vodeći računa da ta primjena bude u skladu s mjerodavnim odredbama Zakonika, osobito članaka 67. i 68.</w:t>
      </w:r>
    </w:p>
    <w:p w14:paraId="6B99DFA3" w14:textId="77777777" w:rsidR="008B13DF" w:rsidRDefault="008B13DF" w:rsidP="008C6562">
      <w:pPr>
        <w:spacing w:after="0" w:line="240" w:lineRule="auto"/>
        <w:jc w:val="both"/>
        <w:rPr>
          <w:sz w:val="24"/>
          <w:szCs w:val="24"/>
        </w:rPr>
      </w:pPr>
    </w:p>
    <w:p w14:paraId="292F3EB6" w14:textId="4ECD97F3" w:rsidR="00F87C66" w:rsidRPr="00330996" w:rsidRDefault="00F87C66" w:rsidP="008C6562">
      <w:pPr>
        <w:pStyle w:val="Heading2"/>
      </w:pPr>
      <w:bookmarkStart w:id="52" w:name="_Toc374970924"/>
      <w:bookmarkStart w:id="53" w:name="_Toc393987040"/>
      <w:bookmarkStart w:id="54" w:name="_Toc393991066"/>
      <w:bookmarkStart w:id="55" w:name="_Toc77146216"/>
      <w:bookmarkStart w:id="56" w:name="_Toc82087602"/>
      <w:bookmarkStart w:id="57" w:name="_Toc335820824"/>
      <w:r w:rsidRPr="00330996">
        <w:t>Odnos prema drugim zakonima</w:t>
      </w:r>
      <w:bookmarkEnd w:id="52"/>
      <w:bookmarkEnd w:id="53"/>
      <w:bookmarkEnd w:id="54"/>
      <w:bookmarkEnd w:id="55"/>
      <w:bookmarkEnd w:id="56"/>
    </w:p>
    <w:p w14:paraId="14858A63" w14:textId="77777777" w:rsidR="00D36150" w:rsidRPr="00963A76" w:rsidRDefault="00D36150" w:rsidP="008C6562">
      <w:pPr>
        <w:spacing w:after="0" w:line="240" w:lineRule="auto"/>
        <w:jc w:val="both"/>
        <w:rPr>
          <w:sz w:val="24"/>
          <w:szCs w:val="24"/>
        </w:rPr>
      </w:pPr>
      <w:bookmarkStart w:id="58" w:name="_Toc374970925"/>
      <w:bookmarkStart w:id="59" w:name="_Toc374971031"/>
      <w:bookmarkStart w:id="60" w:name="_Toc374971108"/>
      <w:bookmarkStart w:id="61" w:name="_Toc374971149"/>
      <w:bookmarkStart w:id="62" w:name="_Toc374971197"/>
      <w:bookmarkStart w:id="63" w:name="_Toc374970926"/>
      <w:bookmarkEnd w:id="58"/>
      <w:bookmarkEnd w:id="59"/>
      <w:bookmarkEnd w:id="60"/>
      <w:bookmarkEnd w:id="61"/>
      <w:bookmarkEnd w:id="62"/>
    </w:p>
    <w:p w14:paraId="53694E8D" w14:textId="714F4A43" w:rsidR="00143B66" w:rsidRPr="0059785A" w:rsidRDefault="00143B66" w:rsidP="008C6562">
      <w:pPr>
        <w:spacing w:after="0" w:line="240" w:lineRule="auto"/>
        <w:contextualSpacing/>
        <w:jc w:val="both"/>
        <w:rPr>
          <w:sz w:val="24"/>
          <w:szCs w:val="24"/>
          <w:lang w:eastAsia="hr-HR"/>
        </w:rPr>
      </w:pPr>
      <w:r w:rsidRPr="0059785A">
        <w:rPr>
          <w:sz w:val="24"/>
          <w:szCs w:val="24"/>
          <w:lang w:eastAsia="hr-HR"/>
        </w:rPr>
        <w:t>Sukladno članku 6. stavku 4. ZEK-a, HAKOM, između ostalih, osobito surađuje s AZTN-om</w:t>
      </w:r>
      <w:r w:rsidR="001107D1" w:rsidRPr="0059785A">
        <w:rPr>
          <w:sz w:val="24"/>
          <w:szCs w:val="24"/>
          <w:lang w:eastAsia="hr-HR"/>
        </w:rPr>
        <w:t xml:space="preserve"> koji kao</w:t>
      </w:r>
      <w:r w:rsidRPr="0059785A">
        <w:rPr>
          <w:sz w:val="24"/>
          <w:szCs w:val="24"/>
          <w:lang w:eastAsia="hr-HR"/>
        </w:rPr>
        <w:t xml:space="preserve"> pravna osoba s javnim ovlastima samostalno i neovisno obavlja poslove u okviru djelokruga i nadležnosti određenih Zakonom o zaštiti tržišnog natjecanja za što odgovara Hrvatskom saboru.</w:t>
      </w:r>
    </w:p>
    <w:p w14:paraId="0E5B3E84" w14:textId="77777777" w:rsidR="00143B66" w:rsidRPr="0059785A" w:rsidRDefault="00143B66" w:rsidP="008C6562">
      <w:pPr>
        <w:spacing w:after="0" w:line="240" w:lineRule="auto"/>
        <w:contextualSpacing/>
        <w:jc w:val="both"/>
        <w:rPr>
          <w:sz w:val="24"/>
          <w:szCs w:val="24"/>
          <w:lang w:eastAsia="hr-HR"/>
        </w:rPr>
      </w:pPr>
    </w:p>
    <w:p w14:paraId="5120C6ED" w14:textId="5703DDCB" w:rsidR="00685B74" w:rsidRPr="0059785A" w:rsidRDefault="00FB2D06" w:rsidP="008C6562">
      <w:pPr>
        <w:spacing w:after="0" w:line="240" w:lineRule="auto"/>
        <w:contextualSpacing/>
        <w:jc w:val="both"/>
        <w:rPr>
          <w:sz w:val="24"/>
          <w:szCs w:val="24"/>
          <w:lang w:eastAsia="hr-HR"/>
        </w:rPr>
      </w:pPr>
      <w:r w:rsidRPr="0059785A">
        <w:rPr>
          <w:sz w:val="24"/>
          <w:szCs w:val="24"/>
          <w:lang w:eastAsia="hr-HR"/>
        </w:rPr>
        <w:t xml:space="preserve">U okviru suradnje, HAKOM od AZTN-a zahtijeva mišljenje ili predlaže pokretanje postupka pred </w:t>
      </w:r>
      <w:r w:rsidR="001107D1" w:rsidRPr="0059785A">
        <w:rPr>
          <w:sz w:val="24"/>
          <w:szCs w:val="24"/>
          <w:lang w:eastAsia="hr-HR"/>
        </w:rPr>
        <w:t>istim</w:t>
      </w:r>
      <w:r w:rsidRPr="0059785A">
        <w:rPr>
          <w:sz w:val="24"/>
          <w:szCs w:val="24"/>
          <w:lang w:eastAsia="hr-HR"/>
        </w:rPr>
        <w:t xml:space="preserve"> u svim slučajevima sprječavanja, ograničavanja ili narušavanja tržišnog natjecanja, u skladu s posebnim zakonom kojim je uređena zaštita tržišnog natjecanja.</w:t>
      </w:r>
      <w:r w:rsidRPr="0059785A" w:rsidDel="00143B66">
        <w:rPr>
          <w:sz w:val="24"/>
          <w:szCs w:val="24"/>
          <w:lang w:eastAsia="hr-HR"/>
        </w:rPr>
        <w:t xml:space="preserve"> </w:t>
      </w:r>
      <w:r w:rsidR="001107D1" w:rsidRPr="0059785A">
        <w:rPr>
          <w:sz w:val="24"/>
          <w:szCs w:val="24"/>
          <w:lang w:eastAsia="hr-HR"/>
        </w:rPr>
        <w:t>Nadalje, z</w:t>
      </w:r>
      <w:r w:rsidR="00143B66" w:rsidRPr="0059785A">
        <w:rPr>
          <w:sz w:val="24"/>
          <w:szCs w:val="24"/>
          <w:lang w:eastAsia="hr-HR"/>
        </w:rPr>
        <w:t xml:space="preserve">akonska je mogućnost HAKOM-a u postupku analize tržišta, a sukladno članku 54. stavku 5. ZEK-a, zatražiti mišljenje AZTN-a na prijedlog odluke o određivanju mjerodavnog tržišta i procjene postojanja jednog ili više operatora sa značajnom tržišnom snagom. </w:t>
      </w:r>
    </w:p>
    <w:p w14:paraId="36013ABE" w14:textId="4A60A19E" w:rsidR="00685B74" w:rsidRDefault="00685B74" w:rsidP="008C6562">
      <w:pPr>
        <w:jc w:val="both"/>
        <w:rPr>
          <w:rFonts w:eastAsia="Times New Roman" w:cstheme="minorHAnsi"/>
          <w:sz w:val="24"/>
          <w:szCs w:val="24"/>
        </w:rPr>
      </w:pPr>
    </w:p>
    <w:p w14:paraId="4A2C1455" w14:textId="219410B0" w:rsidR="00C37761" w:rsidRDefault="00C37761" w:rsidP="008C6562">
      <w:pPr>
        <w:pStyle w:val="Heading2"/>
      </w:pPr>
      <w:bookmarkStart w:id="64" w:name="_Toc393987044"/>
      <w:bookmarkStart w:id="65" w:name="_Toc393991070"/>
      <w:bookmarkStart w:id="66" w:name="_Toc77146217"/>
      <w:bookmarkStart w:id="67" w:name="_Toc82087603"/>
      <w:r w:rsidRPr="00BC715B">
        <w:lastRenderedPageBreak/>
        <w:t xml:space="preserve">Osvrt na trenutno važeću odluku o Analizi tržišta </w:t>
      </w:r>
      <w:r w:rsidR="00722DAF" w:rsidRPr="00BC715B">
        <w:t>pristupa javnoj komunikacijskoj mreži na fiksnoj lokaciji za privatne i poslovne korisnike</w:t>
      </w:r>
      <w:r w:rsidRPr="00BC715B">
        <w:t xml:space="preserve"> u Republici Hrvatskoj</w:t>
      </w:r>
      <w:bookmarkEnd w:id="64"/>
      <w:bookmarkEnd w:id="65"/>
      <w:bookmarkEnd w:id="66"/>
      <w:bookmarkEnd w:id="67"/>
    </w:p>
    <w:p w14:paraId="7F6A8FCC" w14:textId="77777777" w:rsidR="00E17692" w:rsidRDefault="00E17692" w:rsidP="008C6562">
      <w:pPr>
        <w:spacing w:after="0" w:line="240" w:lineRule="auto"/>
        <w:jc w:val="both"/>
      </w:pPr>
    </w:p>
    <w:p w14:paraId="1409AC9C" w14:textId="59568787" w:rsidR="004E1C49" w:rsidRPr="0059785A" w:rsidRDefault="00D23351" w:rsidP="008C6562">
      <w:pPr>
        <w:spacing w:after="0" w:line="240" w:lineRule="auto"/>
        <w:contextualSpacing/>
        <w:jc w:val="both"/>
        <w:rPr>
          <w:sz w:val="24"/>
          <w:szCs w:val="24"/>
          <w:lang w:eastAsia="hr-HR"/>
        </w:rPr>
      </w:pPr>
      <w:r w:rsidRPr="0059785A">
        <w:rPr>
          <w:sz w:val="24"/>
          <w:szCs w:val="24"/>
          <w:lang w:eastAsia="hr-HR"/>
        </w:rPr>
        <w:t>U svibnju 2018. HAKOM je donio odluku</w:t>
      </w:r>
      <w:r w:rsidR="00C651F6">
        <w:rPr>
          <w:rStyle w:val="FootnoteReference"/>
          <w:sz w:val="24"/>
          <w:szCs w:val="24"/>
          <w:lang w:eastAsia="hr-HR"/>
        </w:rPr>
        <w:footnoteReference w:id="9"/>
      </w:r>
      <w:r w:rsidRPr="0059785A">
        <w:rPr>
          <w:sz w:val="24"/>
          <w:szCs w:val="24"/>
          <w:lang w:eastAsia="hr-HR"/>
        </w:rPr>
        <w:t xml:space="preserve"> o analizi tržišta pristupa javnoj komunikacijskoj mreži na fiksnoj lokaciji za privatne i poslovne</w:t>
      </w:r>
      <w:r w:rsidR="001300B3" w:rsidRPr="0059785A">
        <w:rPr>
          <w:sz w:val="24"/>
          <w:szCs w:val="24"/>
          <w:lang w:eastAsia="hr-HR"/>
        </w:rPr>
        <w:t xml:space="preserve"> korisnike</w:t>
      </w:r>
      <w:r w:rsidRPr="0059785A">
        <w:rPr>
          <w:sz w:val="24"/>
          <w:szCs w:val="24"/>
          <w:lang w:eastAsia="hr-HR"/>
        </w:rPr>
        <w:t xml:space="preserve"> kojom je odredio HT i društva pod njegovom kontrolom, Iskon Internet d.d. (</w:t>
      </w:r>
      <w:r w:rsidR="00FB2D06" w:rsidRPr="0059785A">
        <w:rPr>
          <w:sz w:val="24"/>
          <w:szCs w:val="24"/>
          <w:lang w:eastAsia="hr-HR"/>
        </w:rPr>
        <w:t xml:space="preserve">dalje: </w:t>
      </w:r>
      <w:r w:rsidRPr="0059785A">
        <w:rPr>
          <w:sz w:val="24"/>
          <w:szCs w:val="24"/>
          <w:lang w:eastAsia="hr-HR"/>
        </w:rPr>
        <w:t>Iskon) i Optim</w:t>
      </w:r>
      <w:r w:rsidR="00FB2D06" w:rsidRPr="0059785A">
        <w:rPr>
          <w:sz w:val="24"/>
          <w:szCs w:val="24"/>
          <w:lang w:eastAsia="hr-HR"/>
        </w:rPr>
        <w:t>u</w:t>
      </w:r>
      <w:r w:rsidRPr="0059785A">
        <w:rPr>
          <w:sz w:val="24"/>
          <w:szCs w:val="24"/>
          <w:lang w:eastAsia="hr-HR"/>
        </w:rPr>
        <w:t xml:space="preserve"> operatorima sa značajnom tržišnom snagom </w:t>
      </w:r>
      <w:r w:rsidR="00FB2D06" w:rsidRPr="0059785A">
        <w:rPr>
          <w:sz w:val="24"/>
          <w:szCs w:val="24"/>
          <w:lang w:eastAsia="hr-HR"/>
        </w:rPr>
        <w:t xml:space="preserve">te im na temelju utvrđenih nedostataka na tržištu </w:t>
      </w:r>
      <w:r w:rsidRPr="0059785A">
        <w:rPr>
          <w:sz w:val="24"/>
          <w:szCs w:val="24"/>
          <w:lang w:eastAsia="hr-HR"/>
        </w:rPr>
        <w:t>odredio</w:t>
      </w:r>
      <w:r w:rsidR="00FB2D06" w:rsidRPr="0059785A">
        <w:rPr>
          <w:sz w:val="24"/>
          <w:szCs w:val="24"/>
          <w:lang w:eastAsia="hr-HR"/>
        </w:rPr>
        <w:t xml:space="preserve"> </w:t>
      </w:r>
      <w:r w:rsidR="004E1C49" w:rsidRPr="0059785A">
        <w:rPr>
          <w:sz w:val="24"/>
          <w:szCs w:val="24"/>
          <w:lang w:eastAsia="hr-HR"/>
        </w:rPr>
        <w:t xml:space="preserve">odgovarajuće </w:t>
      </w:r>
      <w:r w:rsidRPr="0059785A">
        <w:rPr>
          <w:sz w:val="24"/>
          <w:szCs w:val="24"/>
          <w:lang w:eastAsia="hr-HR"/>
        </w:rPr>
        <w:t>regulatorne obveze</w:t>
      </w:r>
      <w:r w:rsidR="004E1C49" w:rsidRPr="0059785A">
        <w:rPr>
          <w:sz w:val="24"/>
          <w:szCs w:val="24"/>
          <w:lang w:eastAsia="hr-HR"/>
        </w:rPr>
        <w:t>. HAKOM je tako HT-u odredio sljedeće regulatorne obveze:</w:t>
      </w:r>
    </w:p>
    <w:p w14:paraId="66276F19" w14:textId="77777777" w:rsidR="00E17692" w:rsidRPr="0059785A" w:rsidRDefault="00E17692" w:rsidP="008C6562">
      <w:pPr>
        <w:spacing w:after="0" w:line="240" w:lineRule="auto"/>
        <w:contextualSpacing/>
        <w:jc w:val="both"/>
        <w:rPr>
          <w:sz w:val="24"/>
          <w:szCs w:val="24"/>
          <w:lang w:eastAsia="hr-HR"/>
        </w:rPr>
      </w:pPr>
    </w:p>
    <w:p w14:paraId="522F9791" w14:textId="77777777" w:rsidR="004E1C49" w:rsidRPr="0059785A" w:rsidRDefault="004E1C49" w:rsidP="008C6562">
      <w:pPr>
        <w:pStyle w:val="ListParagraph"/>
        <w:numPr>
          <w:ilvl w:val="0"/>
          <w:numId w:val="5"/>
        </w:numPr>
        <w:spacing w:after="0" w:line="240" w:lineRule="auto"/>
        <w:jc w:val="both"/>
        <w:rPr>
          <w:sz w:val="24"/>
          <w:szCs w:val="24"/>
          <w:lang w:eastAsia="hr-HR"/>
        </w:rPr>
      </w:pPr>
      <w:r w:rsidRPr="0059785A">
        <w:rPr>
          <w:sz w:val="24"/>
          <w:szCs w:val="24"/>
          <w:lang w:eastAsia="hr-HR"/>
        </w:rPr>
        <w:t xml:space="preserve">obvezu najma korisničke linije kroz obvezu pristupa i korištenja posebnih dijelova mreže (članak 61. ZEK-a), </w:t>
      </w:r>
    </w:p>
    <w:p w14:paraId="06D666AD" w14:textId="77777777" w:rsidR="004E1C49" w:rsidRPr="0059785A" w:rsidRDefault="004E1C49" w:rsidP="008C6562">
      <w:pPr>
        <w:pStyle w:val="ListParagraph"/>
        <w:numPr>
          <w:ilvl w:val="0"/>
          <w:numId w:val="5"/>
        </w:numPr>
        <w:spacing w:after="0" w:line="240" w:lineRule="auto"/>
        <w:jc w:val="both"/>
        <w:rPr>
          <w:sz w:val="24"/>
          <w:szCs w:val="24"/>
          <w:lang w:eastAsia="hr-HR"/>
        </w:rPr>
      </w:pPr>
      <w:r w:rsidRPr="0059785A">
        <w:rPr>
          <w:sz w:val="24"/>
          <w:szCs w:val="24"/>
          <w:lang w:eastAsia="hr-HR"/>
        </w:rPr>
        <w:t>obvezu nediskriminacije (članak 59. ZEK-a),</w:t>
      </w:r>
    </w:p>
    <w:p w14:paraId="6A2DBBE2" w14:textId="77777777" w:rsidR="004E1C49" w:rsidRPr="0059785A" w:rsidRDefault="004E1C49" w:rsidP="008C6562">
      <w:pPr>
        <w:pStyle w:val="ListParagraph"/>
        <w:numPr>
          <w:ilvl w:val="0"/>
          <w:numId w:val="5"/>
        </w:numPr>
        <w:spacing w:after="0" w:line="240" w:lineRule="auto"/>
        <w:jc w:val="both"/>
        <w:rPr>
          <w:sz w:val="24"/>
          <w:szCs w:val="24"/>
          <w:lang w:eastAsia="hr-HR"/>
        </w:rPr>
      </w:pPr>
      <w:r w:rsidRPr="0059785A">
        <w:rPr>
          <w:sz w:val="24"/>
          <w:szCs w:val="24"/>
          <w:lang w:eastAsia="hr-HR"/>
        </w:rPr>
        <w:t xml:space="preserve">obvezu transparentnosti (članak 58. ZEK-a), </w:t>
      </w:r>
    </w:p>
    <w:p w14:paraId="778DC06A" w14:textId="77777777" w:rsidR="004E1C49" w:rsidRPr="0059785A" w:rsidRDefault="004E1C49" w:rsidP="008C6562">
      <w:pPr>
        <w:pStyle w:val="ListParagraph"/>
        <w:numPr>
          <w:ilvl w:val="0"/>
          <w:numId w:val="5"/>
        </w:numPr>
        <w:spacing w:after="0" w:line="240" w:lineRule="auto"/>
        <w:jc w:val="both"/>
        <w:rPr>
          <w:sz w:val="24"/>
          <w:szCs w:val="24"/>
          <w:lang w:eastAsia="hr-HR"/>
        </w:rPr>
      </w:pPr>
      <w:r w:rsidRPr="0059785A">
        <w:rPr>
          <w:sz w:val="24"/>
          <w:szCs w:val="24"/>
          <w:lang w:eastAsia="hr-HR"/>
        </w:rPr>
        <w:t>obvezu nadzora cijena i vođenja troškovnog računovodstva (članak 62. ZEK-a) i</w:t>
      </w:r>
    </w:p>
    <w:p w14:paraId="141B9141" w14:textId="77777777" w:rsidR="004E1C49" w:rsidRPr="0059785A" w:rsidRDefault="004E1C49" w:rsidP="008C6562">
      <w:pPr>
        <w:pStyle w:val="ListParagraph"/>
        <w:numPr>
          <w:ilvl w:val="0"/>
          <w:numId w:val="5"/>
        </w:numPr>
        <w:spacing w:after="0" w:line="240" w:lineRule="auto"/>
        <w:jc w:val="both"/>
        <w:rPr>
          <w:sz w:val="24"/>
          <w:szCs w:val="24"/>
          <w:lang w:eastAsia="hr-HR"/>
        </w:rPr>
      </w:pPr>
      <w:r w:rsidRPr="0059785A">
        <w:rPr>
          <w:sz w:val="24"/>
          <w:szCs w:val="24"/>
          <w:lang w:eastAsia="hr-HR"/>
        </w:rPr>
        <w:t xml:space="preserve">obvezu računovodstvenog razdvajanja (članak 60. ZEK-a). </w:t>
      </w:r>
    </w:p>
    <w:p w14:paraId="4DC27DEA" w14:textId="77777777" w:rsidR="004E1C49" w:rsidRDefault="004E1C49" w:rsidP="008C6562">
      <w:pPr>
        <w:spacing w:after="0" w:line="240" w:lineRule="auto"/>
        <w:contextualSpacing/>
        <w:jc w:val="both"/>
        <w:rPr>
          <w:sz w:val="24"/>
          <w:szCs w:val="24"/>
          <w:lang w:eastAsia="hr-HR"/>
        </w:rPr>
      </w:pPr>
    </w:p>
    <w:p w14:paraId="30DDE7C4" w14:textId="6A5C2F91" w:rsidR="00FB2D06" w:rsidRDefault="004E1C49" w:rsidP="008C6562">
      <w:pPr>
        <w:spacing w:after="0" w:line="240" w:lineRule="auto"/>
        <w:contextualSpacing/>
        <w:jc w:val="both"/>
        <w:rPr>
          <w:sz w:val="24"/>
          <w:szCs w:val="24"/>
          <w:lang w:eastAsia="hr-HR"/>
        </w:rPr>
      </w:pPr>
      <w:r>
        <w:rPr>
          <w:sz w:val="24"/>
          <w:szCs w:val="24"/>
          <w:lang w:eastAsia="hr-HR"/>
        </w:rPr>
        <w:t xml:space="preserve">Nadalje, </w:t>
      </w:r>
      <w:r w:rsidRPr="004E1C49">
        <w:rPr>
          <w:sz w:val="24"/>
          <w:szCs w:val="24"/>
          <w:lang w:eastAsia="hr-HR"/>
        </w:rPr>
        <w:t>HAKOM je odredio da se regulatorna obveza nadzora cijena i vođenja troškovnog računovodstva na odgovarajući način primjenjuje i na Iskon i Optimu kao društva pod kontrolom HT-a</w:t>
      </w:r>
      <w:r>
        <w:rPr>
          <w:sz w:val="24"/>
          <w:szCs w:val="24"/>
          <w:lang w:eastAsia="hr-HR"/>
        </w:rPr>
        <w:t>.</w:t>
      </w:r>
    </w:p>
    <w:p w14:paraId="67E42738" w14:textId="77777777" w:rsidR="00FB2D06" w:rsidRDefault="00FB2D06" w:rsidP="008C6562">
      <w:pPr>
        <w:spacing w:after="0" w:line="240" w:lineRule="auto"/>
        <w:jc w:val="both"/>
        <w:rPr>
          <w:sz w:val="24"/>
          <w:szCs w:val="24"/>
          <w:lang w:eastAsia="hr-HR"/>
        </w:rPr>
      </w:pPr>
    </w:p>
    <w:p w14:paraId="5EE9051E" w14:textId="4F4BC1EB" w:rsidR="00D23351" w:rsidRDefault="0076391E" w:rsidP="008C6562">
      <w:pPr>
        <w:spacing w:after="0" w:line="240" w:lineRule="auto"/>
        <w:contextualSpacing/>
        <w:jc w:val="both"/>
        <w:rPr>
          <w:sz w:val="24"/>
          <w:szCs w:val="24"/>
          <w:lang w:eastAsia="hr-HR"/>
        </w:rPr>
      </w:pPr>
      <w:r w:rsidRPr="00643D46">
        <w:rPr>
          <w:sz w:val="24"/>
          <w:szCs w:val="24"/>
          <w:lang w:eastAsia="hr-HR"/>
        </w:rPr>
        <w:t>Prethodno spomenuto je detaljno obrazloženo u dokumentu „</w:t>
      </w:r>
      <w:hyperlink r:id="rId16" w:history="1">
        <w:r w:rsidRPr="00643D46">
          <w:rPr>
            <w:rStyle w:val="Hyperlink"/>
            <w:sz w:val="24"/>
            <w:szCs w:val="24"/>
            <w:lang w:eastAsia="hr-HR"/>
          </w:rPr>
          <w:t>Analiza tržišta pristupa javnoj komunikacijskoj mreži na fiksnoj lokaciji za privatne i poslovne korisnike</w:t>
        </w:r>
      </w:hyperlink>
      <w:r w:rsidRPr="00643D46">
        <w:rPr>
          <w:sz w:val="24"/>
          <w:szCs w:val="24"/>
          <w:lang w:eastAsia="hr-HR"/>
        </w:rPr>
        <w:t>“</w:t>
      </w:r>
      <w:r w:rsidRPr="00C651F6">
        <w:rPr>
          <w:rFonts w:ascii="Calibri" w:hAnsi="Calibri" w:cs="Calibri"/>
          <w:sz w:val="24"/>
          <w:szCs w:val="24"/>
          <w:vertAlign w:val="superscript"/>
          <w:lang w:eastAsia="hr-HR"/>
        </w:rPr>
        <w:footnoteReference w:id="10"/>
      </w:r>
    </w:p>
    <w:p w14:paraId="183A9F20" w14:textId="77777777" w:rsidR="00D23351" w:rsidRDefault="00D23351" w:rsidP="008C6562">
      <w:pPr>
        <w:spacing w:after="0" w:line="240" w:lineRule="auto"/>
        <w:contextualSpacing/>
        <w:jc w:val="both"/>
        <w:rPr>
          <w:sz w:val="24"/>
          <w:szCs w:val="24"/>
          <w:lang w:eastAsia="hr-HR"/>
        </w:rPr>
      </w:pPr>
    </w:p>
    <w:p w14:paraId="27D5C3BC" w14:textId="5A9885A8" w:rsidR="00D23351" w:rsidRDefault="00D23351" w:rsidP="008C6562">
      <w:pPr>
        <w:spacing w:after="0" w:line="240" w:lineRule="auto"/>
        <w:contextualSpacing/>
        <w:jc w:val="both"/>
        <w:rPr>
          <w:sz w:val="24"/>
          <w:szCs w:val="24"/>
          <w:lang w:eastAsia="hr-HR"/>
        </w:rPr>
      </w:pPr>
      <w:r>
        <w:rPr>
          <w:sz w:val="24"/>
          <w:szCs w:val="24"/>
          <w:lang w:eastAsia="hr-HR"/>
        </w:rPr>
        <w:t>Navedena je odluka</w:t>
      </w:r>
      <w:r w:rsidR="0076391E">
        <w:rPr>
          <w:sz w:val="24"/>
          <w:szCs w:val="24"/>
          <w:lang w:eastAsia="hr-HR"/>
        </w:rPr>
        <w:t>, kao i dokument analize,</w:t>
      </w:r>
      <w:r>
        <w:rPr>
          <w:sz w:val="24"/>
          <w:szCs w:val="24"/>
          <w:lang w:eastAsia="hr-HR"/>
        </w:rPr>
        <w:t xml:space="preserve"> u rujnu</w:t>
      </w:r>
      <w:r w:rsidRPr="00D23351">
        <w:rPr>
          <w:sz w:val="24"/>
          <w:szCs w:val="24"/>
          <w:lang w:eastAsia="hr-HR"/>
        </w:rPr>
        <w:t xml:space="preserve"> 2019. izmijenjena</w:t>
      </w:r>
      <w:r w:rsidR="001D74FE">
        <w:rPr>
          <w:rStyle w:val="FootnoteReference"/>
          <w:sz w:val="24"/>
          <w:szCs w:val="24"/>
          <w:lang w:eastAsia="hr-HR"/>
        </w:rPr>
        <w:footnoteReference w:id="11"/>
      </w:r>
      <w:r w:rsidRPr="00D23351">
        <w:rPr>
          <w:sz w:val="24"/>
          <w:szCs w:val="24"/>
          <w:lang w:eastAsia="hr-HR"/>
        </w:rPr>
        <w:t xml:space="preserve"> radi usklađivanja regulatorne obveze nadzora cijena i vođenja troškovnog računovodstva s</w:t>
      </w:r>
      <w:r w:rsidR="0076391E">
        <w:rPr>
          <w:sz w:val="24"/>
          <w:szCs w:val="24"/>
          <w:lang w:eastAsia="hr-HR"/>
        </w:rPr>
        <w:t xml:space="preserve"> obvezom definiranom u analizi</w:t>
      </w:r>
      <w:r w:rsidRPr="00D23351">
        <w:rPr>
          <w:sz w:val="24"/>
          <w:szCs w:val="24"/>
          <w:lang w:eastAsia="hr-HR"/>
        </w:rPr>
        <w:t xml:space="preserve"> tržišta </w:t>
      </w:r>
      <w:r w:rsidR="0076391E" w:rsidRPr="0076391E">
        <w:rPr>
          <w:sz w:val="24"/>
          <w:szCs w:val="24"/>
          <w:lang w:eastAsia="hr-HR"/>
        </w:rPr>
        <w:t xml:space="preserve">veleprodajnog središnjeg pristupa koji se pruža na fiksnoj lokaciji za proizvode za masovno tržište </w:t>
      </w:r>
      <w:r w:rsidR="0076391E">
        <w:rPr>
          <w:sz w:val="24"/>
          <w:szCs w:val="24"/>
          <w:lang w:eastAsia="hr-HR"/>
        </w:rPr>
        <w:t>i analizi tržišta</w:t>
      </w:r>
      <w:r w:rsidR="0076391E" w:rsidRPr="0076391E">
        <w:rPr>
          <w:sz w:val="24"/>
          <w:szCs w:val="24"/>
          <w:lang w:eastAsia="hr-HR"/>
        </w:rPr>
        <w:t xml:space="preserve"> veleprodajnog lokalnog</w:t>
      </w:r>
      <w:r w:rsidR="0076391E">
        <w:rPr>
          <w:sz w:val="24"/>
          <w:szCs w:val="24"/>
          <w:lang w:eastAsia="hr-HR"/>
        </w:rPr>
        <w:t xml:space="preserve"> </w:t>
      </w:r>
      <w:r w:rsidR="0076391E" w:rsidRPr="0076391E">
        <w:rPr>
          <w:sz w:val="24"/>
          <w:szCs w:val="24"/>
          <w:lang w:eastAsia="hr-HR"/>
        </w:rPr>
        <w:t xml:space="preserve">pristupa koji se pruža na fiksnoj lokaciji </w:t>
      </w:r>
      <w:r w:rsidRPr="00D23351">
        <w:rPr>
          <w:sz w:val="24"/>
          <w:szCs w:val="24"/>
          <w:lang w:eastAsia="hr-HR"/>
        </w:rPr>
        <w:t>u pogledu dostave informacija o cijenama usluge pristupa koje operatori obveznici testa istiskivanja marže nude u postupku javne nabave i o posebnim cijenama za poslovne korisnike</w:t>
      </w:r>
      <w:r w:rsidR="0076391E">
        <w:rPr>
          <w:sz w:val="24"/>
          <w:szCs w:val="24"/>
          <w:lang w:eastAsia="hr-HR"/>
        </w:rPr>
        <w:t>.</w:t>
      </w:r>
    </w:p>
    <w:p w14:paraId="3CE7B4BC" w14:textId="77777777" w:rsidR="004C59B0" w:rsidRDefault="004C59B0" w:rsidP="008C6562">
      <w:pPr>
        <w:spacing w:after="0" w:line="240" w:lineRule="auto"/>
        <w:contextualSpacing/>
        <w:jc w:val="both"/>
        <w:rPr>
          <w:sz w:val="24"/>
          <w:szCs w:val="24"/>
          <w:lang w:eastAsia="hr-HR"/>
        </w:rPr>
      </w:pPr>
    </w:p>
    <w:p w14:paraId="5FC9AECD" w14:textId="74A61D79" w:rsidR="001F4D63" w:rsidRDefault="00530920" w:rsidP="008C6562">
      <w:pPr>
        <w:spacing w:after="0" w:line="240" w:lineRule="auto"/>
        <w:contextualSpacing/>
        <w:jc w:val="both"/>
        <w:rPr>
          <w:sz w:val="24"/>
          <w:szCs w:val="24"/>
          <w:lang w:eastAsia="hr-HR"/>
        </w:rPr>
      </w:pPr>
      <w:r w:rsidRPr="004C59B0">
        <w:rPr>
          <w:sz w:val="24"/>
          <w:szCs w:val="24"/>
          <w:lang w:eastAsia="hr-HR"/>
        </w:rPr>
        <w:t xml:space="preserve">Kako je spomenuto, </w:t>
      </w:r>
      <w:r w:rsidR="00C31822" w:rsidRPr="004C59B0">
        <w:rPr>
          <w:sz w:val="24"/>
          <w:szCs w:val="24"/>
          <w:lang w:eastAsia="hr-HR"/>
        </w:rPr>
        <w:t>HAKOM je u odluci o analizi mjerodavnog tržišta Opt</w:t>
      </w:r>
      <w:r w:rsidRPr="004C59B0">
        <w:rPr>
          <w:sz w:val="24"/>
          <w:szCs w:val="24"/>
          <w:lang w:eastAsia="hr-HR"/>
        </w:rPr>
        <w:t xml:space="preserve">imu promatrao kao dio HT Grupe na temelju činjenice da je AZTN Rješenjem iz </w:t>
      </w:r>
      <w:r w:rsidR="00C31822" w:rsidRPr="004C59B0">
        <w:rPr>
          <w:sz w:val="24"/>
          <w:szCs w:val="24"/>
          <w:lang w:eastAsia="hr-HR"/>
        </w:rPr>
        <w:t>2017.</w:t>
      </w:r>
      <w:r w:rsidR="001D74FE">
        <w:rPr>
          <w:rStyle w:val="FootnoteReference"/>
          <w:sz w:val="24"/>
          <w:szCs w:val="24"/>
          <w:lang w:eastAsia="hr-HR"/>
        </w:rPr>
        <w:footnoteReference w:id="12"/>
      </w:r>
      <w:r w:rsidR="00C31822" w:rsidRPr="004C59B0">
        <w:rPr>
          <w:sz w:val="24"/>
          <w:szCs w:val="24"/>
          <w:lang w:eastAsia="hr-HR"/>
        </w:rPr>
        <w:t xml:space="preserve"> produžio upravljačka prava HT-a nad Optimom i dopustio pripajanje društva H1 Optimi</w:t>
      </w:r>
      <w:r w:rsidRPr="004C59B0">
        <w:rPr>
          <w:sz w:val="24"/>
          <w:szCs w:val="24"/>
          <w:lang w:eastAsia="hr-HR"/>
        </w:rPr>
        <w:t>. Upravo je navedeno bio</w:t>
      </w:r>
      <w:r w:rsidR="00C31822" w:rsidRPr="004C59B0">
        <w:rPr>
          <w:sz w:val="24"/>
          <w:szCs w:val="24"/>
          <w:lang w:eastAsia="hr-HR"/>
        </w:rPr>
        <w:t xml:space="preserve"> glavni pokazatelj kako se tržišna snaga HT-a na tržištu pristupa povećala</w:t>
      </w:r>
      <w:r w:rsidRPr="004C59B0">
        <w:rPr>
          <w:sz w:val="24"/>
          <w:szCs w:val="24"/>
          <w:lang w:eastAsia="hr-HR"/>
        </w:rPr>
        <w:t xml:space="preserve"> </w:t>
      </w:r>
      <w:r w:rsidR="00C31822" w:rsidRPr="004C59B0">
        <w:rPr>
          <w:sz w:val="24"/>
          <w:szCs w:val="24"/>
          <w:lang w:eastAsia="hr-HR"/>
        </w:rPr>
        <w:t xml:space="preserve">te je okrupnjavanje tvrtki pod HT-om </w:t>
      </w:r>
      <w:r w:rsidRPr="004C59B0">
        <w:rPr>
          <w:sz w:val="24"/>
          <w:szCs w:val="24"/>
          <w:lang w:eastAsia="hr-HR"/>
        </w:rPr>
        <w:t xml:space="preserve">predstavljalo </w:t>
      </w:r>
      <w:r w:rsidR="00C31822" w:rsidRPr="004C59B0">
        <w:rPr>
          <w:sz w:val="24"/>
          <w:szCs w:val="24"/>
          <w:lang w:eastAsia="hr-HR"/>
        </w:rPr>
        <w:t>glavni dokaz da tržište u prošlosti nije težilo djelotvornom tržišnom natjecanju, a</w:t>
      </w:r>
      <w:r w:rsidRPr="004C59B0">
        <w:rPr>
          <w:sz w:val="24"/>
          <w:szCs w:val="24"/>
          <w:lang w:eastAsia="hr-HR"/>
        </w:rPr>
        <w:t xml:space="preserve"> što bi se</w:t>
      </w:r>
      <w:r w:rsidR="00C31822" w:rsidRPr="004C59B0">
        <w:rPr>
          <w:sz w:val="24"/>
          <w:szCs w:val="24"/>
          <w:lang w:eastAsia="hr-HR"/>
        </w:rPr>
        <w:t xml:space="preserve"> u odsustvu regulacije, </w:t>
      </w:r>
      <w:r w:rsidRPr="004C59B0">
        <w:rPr>
          <w:sz w:val="24"/>
          <w:szCs w:val="24"/>
          <w:lang w:eastAsia="hr-HR"/>
        </w:rPr>
        <w:t>dodatno pogoršalo</w:t>
      </w:r>
      <w:r w:rsidR="00C31822" w:rsidRPr="004C59B0">
        <w:rPr>
          <w:sz w:val="24"/>
          <w:szCs w:val="24"/>
          <w:lang w:eastAsia="hr-HR"/>
        </w:rPr>
        <w:t xml:space="preserve"> u razdoblju od naredne tri godine. </w:t>
      </w:r>
      <w:r w:rsidR="001F4D63" w:rsidRPr="004C59B0">
        <w:rPr>
          <w:sz w:val="24"/>
          <w:szCs w:val="24"/>
          <w:lang w:eastAsia="hr-HR"/>
        </w:rPr>
        <w:t xml:space="preserve">Uzevši u obzir da Optima od 10. srpnja 2021. više nije pod kontrolom HT-a, ne može se smatrati njegovim povezanim društvom. Posljedično, promjene maloprodajnih cijena Optime ne mogu ugroziti marginu drugih alternativnih operatora na način koji bi narušio </w:t>
      </w:r>
      <w:r w:rsidR="001F4D63" w:rsidRPr="004C59B0">
        <w:rPr>
          <w:sz w:val="24"/>
          <w:szCs w:val="24"/>
          <w:lang w:eastAsia="hr-HR"/>
        </w:rPr>
        <w:lastRenderedPageBreak/>
        <w:t>tržišnu ravnotežu te bi daljnje zadržavanje regulatornih obveza Optimi do dovršetka ovog postupka analize mjerodavnog tržišta bilo nerazmjerno.</w:t>
      </w:r>
      <w:r w:rsidR="00513ACB" w:rsidRPr="004C59B0">
        <w:rPr>
          <w:sz w:val="24"/>
          <w:szCs w:val="24"/>
          <w:lang w:eastAsia="hr-HR"/>
        </w:rPr>
        <w:t xml:space="preserve"> Stoga je HAKOM </w:t>
      </w:r>
      <w:r w:rsidR="001F4D63" w:rsidRPr="004C59B0">
        <w:rPr>
          <w:sz w:val="24"/>
          <w:szCs w:val="24"/>
          <w:lang w:eastAsia="hr-HR"/>
        </w:rPr>
        <w:t>smatrao opravdanim privremeno, do okončanja ovog postupka analize tržišta, ukinuti Optimi regulatorn</w:t>
      </w:r>
      <w:r w:rsidR="00513ACB" w:rsidRPr="004C59B0">
        <w:rPr>
          <w:sz w:val="24"/>
          <w:szCs w:val="24"/>
          <w:lang w:eastAsia="hr-HR"/>
        </w:rPr>
        <w:t>e</w:t>
      </w:r>
      <w:r w:rsidR="001F4D63" w:rsidRPr="004C59B0">
        <w:rPr>
          <w:sz w:val="24"/>
          <w:szCs w:val="24"/>
          <w:lang w:eastAsia="hr-HR"/>
        </w:rPr>
        <w:t xml:space="preserve"> obvez</w:t>
      </w:r>
      <w:r w:rsidR="00513ACB" w:rsidRPr="004C59B0">
        <w:rPr>
          <w:sz w:val="24"/>
          <w:szCs w:val="24"/>
          <w:lang w:eastAsia="hr-HR"/>
        </w:rPr>
        <w:t xml:space="preserve">e. </w:t>
      </w:r>
      <w:r w:rsidR="001F4D63" w:rsidRPr="004C59B0">
        <w:rPr>
          <w:sz w:val="24"/>
          <w:szCs w:val="24"/>
          <w:lang w:eastAsia="hr-HR"/>
        </w:rPr>
        <w:t>Privremeno rješenje</w:t>
      </w:r>
      <w:r w:rsidR="00CF1804">
        <w:rPr>
          <w:rStyle w:val="FootnoteReference"/>
          <w:sz w:val="24"/>
          <w:szCs w:val="24"/>
          <w:lang w:eastAsia="hr-HR"/>
        </w:rPr>
        <w:footnoteReference w:id="13"/>
      </w:r>
      <w:r w:rsidR="001F4D63" w:rsidRPr="004C59B0">
        <w:rPr>
          <w:sz w:val="24"/>
          <w:szCs w:val="24"/>
          <w:lang w:eastAsia="hr-HR"/>
        </w:rPr>
        <w:t xml:space="preserve"> će biti na snazi do dovršetka ovog postupka.</w:t>
      </w:r>
    </w:p>
    <w:p w14:paraId="23C595BB" w14:textId="77777777" w:rsidR="00E17692" w:rsidRPr="004C59B0" w:rsidRDefault="00E17692" w:rsidP="008C6562">
      <w:pPr>
        <w:spacing w:after="0" w:line="240" w:lineRule="auto"/>
        <w:jc w:val="both"/>
        <w:rPr>
          <w:sz w:val="24"/>
          <w:szCs w:val="24"/>
          <w:lang w:eastAsia="hr-HR"/>
        </w:rPr>
      </w:pPr>
    </w:p>
    <w:p w14:paraId="704981F5" w14:textId="7F443680" w:rsidR="00907A1A" w:rsidRDefault="00907A1A" w:rsidP="008C6562">
      <w:pPr>
        <w:pStyle w:val="Heading2"/>
      </w:pPr>
      <w:bookmarkStart w:id="68" w:name="_Toc77146218"/>
      <w:bookmarkStart w:id="69" w:name="_Toc82087604"/>
      <w:bookmarkStart w:id="70" w:name="_Toc374970927"/>
      <w:bookmarkStart w:id="71" w:name="_Toc393987045"/>
      <w:bookmarkStart w:id="72" w:name="_Toc393991071"/>
      <w:bookmarkEnd w:id="57"/>
      <w:bookmarkEnd w:id="63"/>
      <w:r w:rsidRPr="00330996">
        <w:t>Ostale odluke koje utječu na tržište</w:t>
      </w:r>
      <w:bookmarkEnd w:id="68"/>
      <w:bookmarkEnd w:id="69"/>
    </w:p>
    <w:p w14:paraId="76EBD77D" w14:textId="77777777" w:rsidR="0059785A" w:rsidRPr="0059785A" w:rsidRDefault="0059785A" w:rsidP="008C6562">
      <w:pPr>
        <w:spacing w:after="0"/>
        <w:jc w:val="both"/>
        <w:rPr>
          <w:lang w:eastAsia="hr-HR"/>
        </w:rPr>
      </w:pPr>
    </w:p>
    <w:p w14:paraId="3BCF3AA9" w14:textId="0AD5FF31" w:rsidR="00907A1A" w:rsidRDefault="00907A1A" w:rsidP="008C6562">
      <w:pPr>
        <w:spacing w:after="0" w:line="240" w:lineRule="auto"/>
        <w:contextualSpacing/>
        <w:jc w:val="both"/>
        <w:rPr>
          <w:rFonts w:eastAsia="Times New Roman" w:cs="Calibri"/>
          <w:sz w:val="24"/>
          <w:szCs w:val="24"/>
        </w:rPr>
      </w:pPr>
      <w:r w:rsidRPr="00513ACB">
        <w:rPr>
          <w:rFonts w:eastAsia="Times New Roman" w:cs="Calibri"/>
          <w:sz w:val="24"/>
          <w:szCs w:val="24"/>
        </w:rPr>
        <w:t>Dana 9. lipnja 2017. AZTN je donio rješenje</w:t>
      </w:r>
      <w:r w:rsidR="001D74FE">
        <w:rPr>
          <w:rStyle w:val="FootnoteReference"/>
          <w:rFonts w:eastAsia="Times New Roman" w:cs="Calibri"/>
          <w:sz w:val="24"/>
          <w:szCs w:val="24"/>
        </w:rPr>
        <w:footnoteReference w:id="14"/>
      </w:r>
      <w:r w:rsidRPr="00513ACB">
        <w:rPr>
          <w:rFonts w:eastAsia="Times New Roman" w:cs="Calibri"/>
          <w:sz w:val="24"/>
          <w:szCs w:val="24"/>
        </w:rPr>
        <w:t xml:space="preserve"> (</w:t>
      </w:r>
      <w:r w:rsidR="00EE317C">
        <w:rPr>
          <w:rFonts w:eastAsia="Times New Roman" w:cs="Calibri"/>
          <w:sz w:val="24"/>
          <w:szCs w:val="24"/>
        </w:rPr>
        <w:t>KLASA</w:t>
      </w:r>
      <w:r w:rsidRPr="00513ACB">
        <w:rPr>
          <w:rFonts w:eastAsia="Times New Roman" w:cs="Calibri"/>
          <w:sz w:val="24"/>
          <w:szCs w:val="24"/>
        </w:rPr>
        <w:t xml:space="preserve">: UP/I 034-03/2013-02/007, </w:t>
      </w:r>
      <w:r w:rsidR="00EE317C">
        <w:rPr>
          <w:rFonts w:eastAsia="Times New Roman" w:cs="Calibri"/>
          <w:sz w:val="24"/>
          <w:szCs w:val="24"/>
        </w:rPr>
        <w:t>URBROJ</w:t>
      </w:r>
      <w:r w:rsidRPr="00513ACB">
        <w:rPr>
          <w:rFonts w:eastAsia="Times New Roman" w:cs="Calibri"/>
          <w:sz w:val="24"/>
          <w:szCs w:val="24"/>
        </w:rPr>
        <w:t>: 580-11/41-17-239) kojim je produljio rok trajanja koncentracije HT-a i Optime odobrene u ožujku 2014., a temeljem kojeg rješenja je HT bio obvezan najkasnije od 10. srpnja 2021. prodati sve svoje dionice Optime. U suprotnom Ugovor između HT-a i Zagrebačke banke</w:t>
      </w:r>
      <w:r w:rsidR="001107D1">
        <w:rPr>
          <w:rFonts w:eastAsia="Times New Roman" w:cs="Calibri"/>
          <w:sz w:val="24"/>
          <w:szCs w:val="24"/>
        </w:rPr>
        <w:t xml:space="preserve"> d.d.</w:t>
      </w:r>
      <w:r w:rsidRPr="00513ACB">
        <w:rPr>
          <w:rFonts w:eastAsia="Times New Roman" w:cs="Calibri"/>
          <w:sz w:val="24"/>
          <w:szCs w:val="24"/>
        </w:rPr>
        <w:t xml:space="preserve"> automatski prestaje, a time i bilo kakva mogućnost kontrole HT-a nad Optimom. HT je bio obvezan odmah po isteku sedmogodišnjeg trajanja koncentracije prenijeti sva upravljačka prava iz svojih dionica Optime na Zagrebačku banku </w:t>
      </w:r>
      <w:r w:rsidR="001107D1">
        <w:rPr>
          <w:rFonts w:eastAsia="Times New Roman" w:cs="Calibri"/>
          <w:sz w:val="24"/>
          <w:szCs w:val="24"/>
        </w:rPr>
        <w:t xml:space="preserve">d.d. </w:t>
      </w:r>
      <w:r w:rsidRPr="00513ACB">
        <w:rPr>
          <w:rFonts w:eastAsia="Times New Roman" w:cs="Calibri"/>
          <w:sz w:val="24"/>
          <w:szCs w:val="24"/>
        </w:rPr>
        <w:t xml:space="preserve">ili treću osobu koja nije povezana s HT-om, te sukladno uvjetima iz Ugovora HT-a i Zagrebačke banke </w:t>
      </w:r>
      <w:r w:rsidR="001107D1">
        <w:rPr>
          <w:rFonts w:eastAsia="Times New Roman" w:cs="Calibri"/>
          <w:sz w:val="24"/>
          <w:szCs w:val="24"/>
        </w:rPr>
        <w:t xml:space="preserve">d.d. </w:t>
      </w:r>
      <w:r w:rsidRPr="00513ACB">
        <w:rPr>
          <w:rFonts w:eastAsia="Times New Roman" w:cs="Calibri"/>
          <w:sz w:val="24"/>
          <w:szCs w:val="24"/>
        </w:rPr>
        <w:t xml:space="preserve">ovlastiti Zagrebačku banku </w:t>
      </w:r>
      <w:r w:rsidR="001107D1">
        <w:rPr>
          <w:rFonts w:eastAsia="Times New Roman" w:cs="Calibri"/>
          <w:sz w:val="24"/>
          <w:szCs w:val="24"/>
        </w:rPr>
        <w:t xml:space="preserve">d.d. </w:t>
      </w:r>
      <w:r w:rsidRPr="00513ACB">
        <w:rPr>
          <w:rFonts w:eastAsia="Times New Roman" w:cs="Calibri"/>
          <w:sz w:val="24"/>
          <w:szCs w:val="24"/>
        </w:rPr>
        <w:t>da proda sve HT-ove dionice Optime.</w:t>
      </w:r>
    </w:p>
    <w:p w14:paraId="4EABA3B6" w14:textId="77777777" w:rsidR="0059785A" w:rsidRPr="00513ACB" w:rsidRDefault="0059785A" w:rsidP="008C6562">
      <w:pPr>
        <w:spacing w:after="0" w:line="240" w:lineRule="auto"/>
        <w:contextualSpacing/>
        <w:jc w:val="both"/>
        <w:rPr>
          <w:rFonts w:eastAsia="Times New Roman" w:cs="Calibri"/>
          <w:sz w:val="24"/>
          <w:szCs w:val="24"/>
        </w:rPr>
      </w:pPr>
    </w:p>
    <w:p w14:paraId="4CCF3860" w14:textId="0FD91922" w:rsidR="00E14BD0" w:rsidRPr="00513ACB" w:rsidRDefault="00907A1A" w:rsidP="008C6562">
      <w:pPr>
        <w:spacing w:after="0" w:line="240" w:lineRule="auto"/>
        <w:contextualSpacing/>
        <w:jc w:val="both"/>
        <w:rPr>
          <w:rFonts w:eastAsia="Times New Roman" w:cs="Calibri"/>
          <w:sz w:val="24"/>
          <w:szCs w:val="24"/>
        </w:rPr>
      </w:pPr>
      <w:r w:rsidRPr="00513ACB">
        <w:rPr>
          <w:rFonts w:eastAsia="Times New Roman" w:cs="Calibri"/>
          <w:sz w:val="24"/>
          <w:szCs w:val="24"/>
        </w:rPr>
        <w:t xml:space="preserve">Nastavno na spomenuto rješenje AZTN-a iz 2017., Optima je 31. svibnja 2021. obavijestila javnost kako je 28. svibnja 2021. zaprimila ostavke svih članova nadzornog odbora koji u isto vrijeme obnašaju neku od dužnosti u HT-u te da ostavke djeluju s učinkom od 11. srpnja 2021. Dodatno, Optima je 31. svibnja 2021. donijela odluku o sazivanju glavne skupštine društva 9. srpnja 2021. Dnevni red glavne skupštine sadržava, između ostalih, odluku o davanju razrješnice članova uprave za 2020., odluku o davanju razrješnice članova nadzornog odbora za 2020. te odluku o izboru članova nadzornog odbora. </w:t>
      </w:r>
      <w:r w:rsidR="00C52483" w:rsidRPr="00C52483">
        <w:rPr>
          <w:rFonts w:eastAsia="Times New Roman" w:cs="Calibri"/>
          <w:sz w:val="24"/>
          <w:szCs w:val="24"/>
        </w:rPr>
        <w:t xml:space="preserve">Optima je 9. srpnja 2021., nakon održavanja Glavne skupštine, dostavila HAKOM-u sve donesene odluke Glavne skupštine iz kojih je vidljivo </w:t>
      </w:r>
      <w:r w:rsidRPr="00513ACB">
        <w:rPr>
          <w:rFonts w:eastAsia="Times New Roman" w:cs="Calibri"/>
          <w:sz w:val="24"/>
          <w:szCs w:val="24"/>
        </w:rPr>
        <w:t>kako Opti</w:t>
      </w:r>
      <w:r w:rsidR="001300B3" w:rsidRPr="00513ACB">
        <w:rPr>
          <w:rFonts w:eastAsia="Times New Roman" w:cs="Calibri"/>
          <w:sz w:val="24"/>
          <w:szCs w:val="24"/>
        </w:rPr>
        <w:t xml:space="preserve">ma </w:t>
      </w:r>
      <w:r w:rsidR="00625139">
        <w:rPr>
          <w:rFonts w:eastAsia="Times New Roman" w:cs="Calibri"/>
          <w:sz w:val="24"/>
          <w:szCs w:val="24"/>
        </w:rPr>
        <w:t>od 1</w:t>
      </w:r>
      <w:r w:rsidR="00254102">
        <w:rPr>
          <w:rFonts w:eastAsia="Times New Roman" w:cs="Calibri"/>
          <w:sz w:val="24"/>
          <w:szCs w:val="24"/>
        </w:rPr>
        <w:t>0</w:t>
      </w:r>
      <w:r w:rsidR="00625139">
        <w:rPr>
          <w:rFonts w:eastAsia="Times New Roman" w:cs="Calibri"/>
          <w:sz w:val="24"/>
          <w:szCs w:val="24"/>
        </w:rPr>
        <w:t xml:space="preserve">. srpnja 2021. </w:t>
      </w:r>
      <w:r w:rsidR="001300B3" w:rsidRPr="00513ACB">
        <w:rPr>
          <w:rFonts w:eastAsia="Times New Roman" w:cs="Calibri"/>
          <w:sz w:val="24"/>
          <w:szCs w:val="24"/>
        </w:rPr>
        <w:t>više nije pod kontrolom HT-a</w:t>
      </w:r>
      <w:r w:rsidR="00513ACB">
        <w:rPr>
          <w:rFonts w:eastAsia="Times New Roman" w:cs="Calibri"/>
          <w:sz w:val="24"/>
          <w:szCs w:val="24"/>
        </w:rPr>
        <w:t xml:space="preserve"> te </w:t>
      </w:r>
      <w:r w:rsidRPr="00513ACB">
        <w:rPr>
          <w:rFonts w:eastAsia="Times New Roman" w:cs="Calibri"/>
          <w:sz w:val="24"/>
          <w:szCs w:val="24"/>
        </w:rPr>
        <w:t xml:space="preserve">se stoga ne može smatrati njegovim povezanim društvom. </w:t>
      </w:r>
    </w:p>
    <w:p w14:paraId="3B28EC7A" w14:textId="77777777" w:rsidR="00E14BD0" w:rsidRPr="00513ACB" w:rsidRDefault="00E14BD0" w:rsidP="008C6562">
      <w:pPr>
        <w:spacing w:before="100" w:beforeAutospacing="1" w:after="100" w:afterAutospacing="1" w:line="240" w:lineRule="auto"/>
        <w:jc w:val="both"/>
        <w:rPr>
          <w:rFonts w:eastAsia="Times New Roman" w:cs="Calibri"/>
          <w:sz w:val="24"/>
          <w:szCs w:val="24"/>
        </w:rPr>
      </w:pPr>
      <w:r w:rsidRPr="00513ACB">
        <w:rPr>
          <w:rFonts w:eastAsia="Times New Roman" w:cs="Calibri"/>
          <w:sz w:val="24"/>
          <w:szCs w:val="24"/>
        </w:rPr>
        <w:br w:type="page"/>
      </w:r>
    </w:p>
    <w:p w14:paraId="59610C12" w14:textId="5035779E" w:rsidR="00F87C66" w:rsidRPr="00BC715B" w:rsidRDefault="00F87C66" w:rsidP="008C6562">
      <w:pPr>
        <w:pStyle w:val="Heading1"/>
        <w:jc w:val="both"/>
      </w:pPr>
      <w:bookmarkStart w:id="73" w:name="_Toc77146219"/>
      <w:bookmarkStart w:id="74" w:name="_Toc82087605"/>
      <w:r w:rsidRPr="00BC715B">
        <w:lastRenderedPageBreak/>
        <w:t>Utvrđivanje mjerodavnog tržišta</w:t>
      </w:r>
      <w:bookmarkEnd w:id="13"/>
      <w:bookmarkEnd w:id="70"/>
      <w:bookmarkEnd w:id="71"/>
      <w:bookmarkEnd w:id="72"/>
      <w:bookmarkEnd w:id="73"/>
      <w:bookmarkEnd w:id="74"/>
    </w:p>
    <w:p w14:paraId="7B18E8C0" w14:textId="77777777" w:rsidR="00F87C66" w:rsidRPr="00184865" w:rsidRDefault="00F87C66" w:rsidP="008C6562">
      <w:pPr>
        <w:spacing w:after="0" w:line="240" w:lineRule="auto"/>
        <w:jc w:val="both"/>
        <w:rPr>
          <w:rFonts w:cs="Times New Roman"/>
          <w:sz w:val="24"/>
          <w:szCs w:val="24"/>
        </w:rPr>
      </w:pPr>
    </w:p>
    <w:p w14:paraId="05A60244" w14:textId="77777777" w:rsidR="002C03E7" w:rsidRPr="00184865" w:rsidRDefault="009B36BE" w:rsidP="008C6562">
      <w:pPr>
        <w:spacing w:after="0" w:line="240" w:lineRule="auto"/>
        <w:contextualSpacing/>
        <w:jc w:val="both"/>
        <w:rPr>
          <w:rFonts w:eastAsia="Times New Roman" w:cs="Times New Roman"/>
          <w:sz w:val="24"/>
          <w:szCs w:val="24"/>
        </w:rPr>
      </w:pPr>
      <w:r w:rsidRPr="00184865">
        <w:rPr>
          <w:rFonts w:eastAsia="Times New Roman" w:cs="Times New Roman"/>
          <w:sz w:val="24"/>
          <w:szCs w:val="24"/>
        </w:rPr>
        <w:t>Temeljem</w:t>
      </w:r>
      <w:r w:rsidR="002C03E7" w:rsidRPr="00184865">
        <w:rPr>
          <w:rFonts w:eastAsia="Times New Roman" w:cs="Times New Roman"/>
          <w:sz w:val="24"/>
          <w:szCs w:val="24"/>
        </w:rPr>
        <w:t xml:space="preserve"> članka 53. stavka 1. ZEK-a, HAKOM utvrđuje mjerodavna tržišta podložna prethodnoj regulaciji, vodeći pritom osobito računa o mjerodavnoj Preporuci Europske komisije iz članka 52. stavka 6. ZEK-a. </w:t>
      </w:r>
    </w:p>
    <w:p w14:paraId="4CB1AF90" w14:textId="77777777" w:rsidR="00583D76" w:rsidRPr="00184865" w:rsidRDefault="00583D76" w:rsidP="008C6562">
      <w:pPr>
        <w:spacing w:after="0" w:line="240" w:lineRule="auto"/>
        <w:contextualSpacing/>
        <w:jc w:val="both"/>
        <w:rPr>
          <w:rFonts w:eastAsia="Times New Roman" w:cs="Times New Roman"/>
          <w:sz w:val="24"/>
          <w:szCs w:val="24"/>
        </w:rPr>
      </w:pPr>
    </w:p>
    <w:p w14:paraId="57A8FE61" w14:textId="77777777" w:rsidR="002C03E7" w:rsidRPr="00184865" w:rsidRDefault="002C03E7" w:rsidP="008C6562">
      <w:pPr>
        <w:spacing w:after="0" w:line="240" w:lineRule="auto"/>
        <w:contextualSpacing/>
        <w:jc w:val="both"/>
        <w:rPr>
          <w:rFonts w:eastAsia="Times New Roman" w:cs="Times New Roman"/>
          <w:sz w:val="24"/>
          <w:szCs w:val="24"/>
        </w:rPr>
      </w:pPr>
      <w:r w:rsidRPr="00184865">
        <w:rPr>
          <w:rFonts w:eastAsia="Times New Roman" w:cs="Times New Roman"/>
          <w:sz w:val="24"/>
          <w:szCs w:val="24"/>
        </w:rPr>
        <w:t>Isto tako, u skladu s člankom 53. stavkom 2. ZEK-a, HAKOM može odlukom utvrditi da su i druga mjerodavna tržišta, osim mjerodavnih tržišta iz Preporuke Europske komisije, podložna prethodnoj regulaciji ako su na tim tržištima istodobno zadovoljena tri mjerila</w:t>
      </w:r>
      <w:r w:rsidR="00405DBA" w:rsidRPr="00184865">
        <w:rPr>
          <w:rFonts w:eastAsia="Times New Roman" w:cs="Times New Roman"/>
          <w:sz w:val="24"/>
          <w:szCs w:val="24"/>
        </w:rPr>
        <w:t xml:space="preserve"> (Test tri mjerila)</w:t>
      </w:r>
      <w:r w:rsidRPr="00184865">
        <w:rPr>
          <w:rFonts w:eastAsia="Times New Roman" w:cs="Times New Roman"/>
          <w:sz w:val="24"/>
          <w:szCs w:val="24"/>
        </w:rPr>
        <w:t>.</w:t>
      </w:r>
    </w:p>
    <w:p w14:paraId="0933ABA1" w14:textId="77777777" w:rsidR="00583D76" w:rsidRPr="00184865" w:rsidRDefault="00583D76" w:rsidP="008C6562">
      <w:pPr>
        <w:spacing w:after="0" w:line="240" w:lineRule="auto"/>
        <w:contextualSpacing/>
        <w:jc w:val="both"/>
        <w:rPr>
          <w:rStyle w:val="SubtitleChar"/>
          <w:rFonts w:asciiTheme="minorHAnsi" w:hAnsiTheme="minorHAnsi"/>
        </w:rPr>
      </w:pPr>
    </w:p>
    <w:p w14:paraId="1E4BF18B" w14:textId="2565503A" w:rsidR="00A60701" w:rsidRPr="00A60701" w:rsidRDefault="002C03E7" w:rsidP="008C6562">
      <w:pPr>
        <w:spacing w:after="0" w:line="240" w:lineRule="auto"/>
        <w:contextualSpacing/>
        <w:jc w:val="both"/>
        <w:rPr>
          <w:rFonts w:eastAsia="Times New Roman" w:cs="Times New Roman"/>
          <w:sz w:val="24"/>
          <w:szCs w:val="24"/>
        </w:rPr>
      </w:pPr>
      <w:r w:rsidRPr="00184865">
        <w:rPr>
          <w:rFonts w:eastAsia="Times New Roman" w:cs="Times New Roman"/>
          <w:sz w:val="24"/>
          <w:szCs w:val="24"/>
        </w:rPr>
        <w:t xml:space="preserve">S obzirom da tržište </w:t>
      </w:r>
      <w:r w:rsidR="00405DBA" w:rsidRPr="00184865">
        <w:rPr>
          <w:rFonts w:eastAsia="Times New Roman" w:cs="Times New Roman"/>
          <w:sz w:val="24"/>
          <w:szCs w:val="24"/>
        </w:rPr>
        <w:t xml:space="preserve">pristupa javnoj komunikacijskoj mreži na fiksnoj lokaciji za privatne i poslovne korisnike </w:t>
      </w:r>
      <w:r w:rsidRPr="00184865">
        <w:rPr>
          <w:rFonts w:eastAsia="Times New Roman" w:cs="Times New Roman"/>
          <w:sz w:val="24"/>
          <w:szCs w:val="24"/>
        </w:rPr>
        <w:t xml:space="preserve">nije dio važeće Preporuke o mjerodavnim tržištima podložnima prethodnoj regulaciji, </w:t>
      </w:r>
      <w:r w:rsidR="00405DBA" w:rsidRPr="00184865">
        <w:rPr>
          <w:rFonts w:eastAsia="Times New Roman" w:cs="Times New Roman"/>
          <w:sz w:val="24"/>
          <w:szCs w:val="24"/>
        </w:rPr>
        <w:t xml:space="preserve">HAKOM je odlučio </w:t>
      </w:r>
      <w:r w:rsidRPr="00184865">
        <w:rPr>
          <w:rFonts w:eastAsia="Times New Roman" w:cs="Times New Roman"/>
          <w:sz w:val="24"/>
          <w:szCs w:val="24"/>
        </w:rPr>
        <w:t>provesti Test tri mjerila radi ocjene djelotvornosti tržišnog natjecanja na navedenom tržištu.</w:t>
      </w:r>
      <w:bookmarkStart w:id="75" w:name="_Toc335820828"/>
      <w:bookmarkStart w:id="76" w:name="_Toc374970929"/>
      <w:bookmarkStart w:id="77" w:name="_Toc393987046"/>
      <w:r w:rsidR="00A60701">
        <w:rPr>
          <w:rFonts w:eastAsia="Times New Roman" w:cs="Times New Roman"/>
          <w:sz w:val="24"/>
          <w:szCs w:val="24"/>
        </w:rPr>
        <w:br w:type="page"/>
      </w:r>
    </w:p>
    <w:p w14:paraId="627E21DC" w14:textId="77777777" w:rsidR="00F87C66" w:rsidRPr="00BC715B" w:rsidRDefault="00F87C66" w:rsidP="008C6562">
      <w:pPr>
        <w:pStyle w:val="Heading1"/>
        <w:jc w:val="both"/>
      </w:pPr>
      <w:bookmarkStart w:id="78" w:name="_Toc393991072"/>
      <w:bookmarkStart w:id="79" w:name="_Toc77146220"/>
      <w:bookmarkStart w:id="80" w:name="_Toc82087606"/>
      <w:r w:rsidRPr="00BC715B">
        <w:lastRenderedPageBreak/>
        <w:t xml:space="preserve">Određivanje granica mjerodavnog tržišta </w:t>
      </w:r>
      <w:bookmarkEnd w:id="75"/>
      <w:bookmarkEnd w:id="76"/>
      <w:r w:rsidR="00C9730A" w:rsidRPr="00BC715B">
        <w:t>za potrebe provođenja Testa tri mjerila</w:t>
      </w:r>
      <w:bookmarkEnd w:id="77"/>
      <w:bookmarkEnd w:id="78"/>
      <w:bookmarkEnd w:id="79"/>
      <w:bookmarkEnd w:id="80"/>
    </w:p>
    <w:p w14:paraId="1BE5CFE3" w14:textId="77777777" w:rsidR="00C9730A" w:rsidRPr="00EA1108" w:rsidRDefault="00C9730A" w:rsidP="008C6562">
      <w:pPr>
        <w:spacing w:after="0" w:line="240" w:lineRule="auto"/>
        <w:jc w:val="both"/>
        <w:rPr>
          <w:lang w:eastAsia="hr-HR"/>
        </w:rPr>
      </w:pPr>
    </w:p>
    <w:p w14:paraId="1CBEAD1A" w14:textId="7C5CF6D9" w:rsidR="009B7628" w:rsidRDefault="006E64BB" w:rsidP="008C6562">
      <w:pPr>
        <w:spacing w:after="0" w:line="240" w:lineRule="auto"/>
        <w:contextualSpacing/>
        <w:jc w:val="both"/>
        <w:rPr>
          <w:rFonts w:cs="Times New Roman"/>
          <w:sz w:val="24"/>
          <w:szCs w:val="24"/>
        </w:rPr>
      </w:pPr>
      <w:r w:rsidRPr="006E64BB">
        <w:rPr>
          <w:rFonts w:cs="Times New Roman"/>
          <w:sz w:val="24"/>
          <w:szCs w:val="24"/>
        </w:rPr>
        <w:t xml:space="preserve">Pri određivanju mjerodavnog tržišta, odnosno dimenzije usluga i zemljopisne dimenzije, polazi se od utvrđivanja zamjenjivosti </w:t>
      </w:r>
      <w:r w:rsidR="009B7628">
        <w:rPr>
          <w:rFonts w:cs="Times New Roman"/>
          <w:sz w:val="24"/>
          <w:szCs w:val="24"/>
        </w:rPr>
        <w:t xml:space="preserve">na strani </w:t>
      </w:r>
      <w:r w:rsidRPr="006E64BB">
        <w:rPr>
          <w:rFonts w:cs="Times New Roman"/>
          <w:sz w:val="24"/>
          <w:szCs w:val="24"/>
        </w:rPr>
        <w:t>ponude i zamjenjivosti</w:t>
      </w:r>
      <w:r w:rsidR="009B7628">
        <w:rPr>
          <w:rFonts w:cs="Times New Roman"/>
          <w:sz w:val="24"/>
          <w:szCs w:val="24"/>
        </w:rPr>
        <w:t xml:space="preserve"> na strani</w:t>
      </w:r>
      <w:r w:rsidRPr="006E64BB">
        <w:rPr>
          <w:rFonts w:cs="Times New Roman"/>
          <w:sz w:val="24"/>
          <w:szCs w:val="24"/>
        </w:rPr>
        <w:t xml:space="preserve"> potražnje. Pomoću zamjenjivosti na strani potražnje utvrđuj</w:t>
      </w:r>
      <w:r w:rsidR="00625139">
        <w:rPr>
          <w:rFonts w:cs="Times New Roman"/>
          <w:sz w:val="24"/>
          <w:szCs w:val="24"/>
        </w:rPr>
        <w:t>e</w:t>
      </w:r>
      <w:r w:rsidRPr="006E64BB">
        <w:rPr>
          <w:rFonts w:cs="Times New Roman"/>
          <w:sz w:val="24"/>
          <w:szCs w:val="24"/>
        </w:rPr>
        <w:t xml:space="preserve"> se </w:t>
      </w:r>
      <w:r w:rsidR="00625139">
        <w:rPr>
          <w:rFonts w:cs="Times New Roman"/>
          <w:sz w:val="24"/>
          <w:szCs w:val="24"/>
        </w:rPr>
        <w:t xml:space="preserve">koje </w:t>
      </w:r>
      <w:r w:rsidRPr="006E64BB">
        <w:rPr>
          <w:rFonts w:cs="Times New Roman"/>
          <w:sz w:val="24"/>
          <w:szCs w:val="24"/>
        </w:rPr>
        <w:t>usluge korisnici smatraju zamjenskim uslugama. Zamjenska usluga je svaka usluga koja s obzirom na svoja svojstva, cijenu, namjenu i navike korisnika može zamijeniti drugu uslugu i na taj način zadovolji</w:t>
      </w:r>
      <w:r w:rsidR="009B7628">
        <w:rPr>
          <w:rFonts w:cs="Times New Roman"/>
          <w:sz w:val="24"/>
          <w:szCs w:val="24"/>
        </w:rPr>
        <w:t xml:space="preserve">ti istorodnu potrebu korisnika. </w:t>
      </w:r>
      <w:r w:rsidRPr="006E64BB">
        <w:rPr>
          <w:rFonts w:cs="Times New Roman"/>
          <w:sz w:val="24"/>
          <w:szCs w:val="24"/>
        </w:rPr>
        <w:t xml:space="preserve">S druge strane, zamjenjivost na strani ponude ukazuje na spremnost operatora da u kratkom, odnosno srednjem roku, ponudi istovjetnu uslugu bez izlaganja značajnim dodatnim troškovima. </w:t>
      </w:r>
    </w:p>
    <w:p w14:paraId="6BFD2349" w14:textId="77777777" w:rsidR="009B7628" w:rsidRDefault="009B7628" w:rsidP="008C6562">
      <w:pPr>
        <w:spacing w:after="0" w:line="240" w:lineRule="auto"/>
        <w:contextualSpacing/>
        <w:jc w:val="both"/>
        <w:rPr>
          <w:rFonts w:cs="Times New Roman"/>
          <w:sz w:val="24"/>
          <w:szCs w:val="24"/>
        </w:rPr>
      </w:pPr>
    </w:p>
    <w:p w14:paraId="7FBB9917" w14:textId="3ABA9A86" w:rsidR="009B7628" w:rsidRDefault="006E64BB" w:rsidP="008C6562">
      <w:pPr>
        <w:spacing w:after="0" w:line="240" w:lineRule="auto"/>
        <w:contextualSpacing/>
        <w:jc w:val="both"/>
        <w:rPr>
          <w:rFonts w:cs="Times New Roman"/>
          <w:sz w:val="24"/>
          <w:szCs w:val="24"/>
        </w:rPr>
      </w:pPr>
      <w:r w:rsidRPr="006E64BB">
        <w:rPr>
          <w:rFonts w:cs="Times New Roman"/>
          <w:sz w:val="24"/>
          <w:szCs w:val="24"/>
        </w:rPr>
        <w:t>Za razliku</w:t>
      </w:r>
      <w:r>
        <w:rPr>
          <w:rFonts w:cs="Times New Roman"/>
          <w:sz w:val="24"/>
          <w:szCs w:val="24"/>
        </w:rPr>
        <w:t xml:space="preserve"> </w:t>
      </w:r>
      <w:r w:rsidRPr="006E64BB">
        <w:rPr>
          <w:rFonts w:cs="Times New Roman"/>
          <w:sz w:val="24"/>
          <w:szCs w:val="24"/>
        </w:rPr>
        <w:t>od potencijalne konkurencije</w:t>
      </w:r>
      <w:r w:rsidR="004E5848">
        <w:rPr>
          <w:rFonts w:cs="Times New Roman"/>
          <w:sz w:val="24"/>
          <w:szCs w:val="24"/>
        </w:rPr>
        <w:t xml:space="preserve"> (operatori koji još nisu ostvarili ulazak na mjerodavno tržište)</w:t>
      </w:r>
      <w:r w:rsidRPr="006E64BB">
        <w:rPr>
          <w:rFonts w:cs="Times New Roman"/>
          <w:sz w:val="24"/>
          <w:szCs w:val="24"/>
        </w:rPr>
        <w:t xml:space="preserve">, kod </w:t>
      </w:r>
      <w:r w:rsidR="00625139">
        <w:rPr>
          <w:rFonts w:cs="Times New Roman"/>
          <w:sz w:val="24"/>
          <w:szCs w:val="24"/>
        </w:rPr>
        <w:t xml:space="preserve">postojanja </w:t>
      </w:r>
      <w:r w:rsidRPr="006E64BB">
        <w:rPr>
          <w:rFonts w:cs="Times New Roman"/>
          <w:sz w:val="24"/>
          <w:szCs w:val="24"/>
        </w:rPr>
        <w:t>zamjenjivosti na strani ponude,</w:t>
      </w:r>
      <w:r>
        <w:rPr>
          <w:rFonts w:cs="Times New Roman"/>
          <w:sz w:val="24"/>
          <w:szCs w:val="24"/>
        </w:rPr>
        <w:t xml:space="preserve"> </w:t>
      </w:r>
      <w:r w:rsidRPr="006E64BB">
        <w:rPr>
          <w:rFonts w:cs="Times New Roman"/>
          <w:sz w:val="24"/>
          <w:szCs w:val="24"/>
        </w:rPr>
        <w:t xml:space="preserve">aktivni operator odmah reagira na povećanje cijene. Naime, potencijalni konkurenti trebaju više vremena kako bi počeli nuditi istovjetnu uslugu na tržištu. Nadalje, u slučaju postojanja zamjenjivosti na strani ponude već aktivni operatori se ne izlažu dodatnim troškovima, a ulazak potencijalnih konkurenata podrazumijeva značajne nenadoknadive troškove (eng. </w:t>
      </w:r>
      <w:r w:rsidRPr="00197136">
        <w:rPr>
          <w:rFonts w:cs="Times New Roman"/>
          <w:i/>
          <w:sz w:val="24"/>
          <w:szCs w:val="24"/>
        </w:rPr>
        <w:t>sunk cost</w:t>
      </w:r>
      <w:r w:rsidRPr="006E64BB">
        <w:rPr>
          <w:rFonts w:cs="Times New Roman"/>
          <w:sz w:val="24"/>
          <w:szCs w:val="24"/>
        </w:rPr>
        <w:t>).</w:t>
      </w:r>
    </w:p>
    <w:p w14:paraId="709930EB" w14:textId="77777777" w:rsidR="009B7628" w:rsidRDefault="009B7628" w:rsidP="008C6562">
      <w:pPr>
        <w:spacing w:after="0" w:line="240" w:lineRule="auto"/>
        <w:contextualSpacing/>
        <w:jc w:val="both"/>
        <w:rPr>
          <w:rFonts w:cs="Times New Roman"/>
          <w:sz w:val="24"/>
          <w:szCs w:val="24"/>
        </w:rPr>
      </w:pPr>
    </w:p>
    <w:p w14:paraId="7F69BF7B" w14:textId="559EA799" w:rsidR="006E64BB" w:rsidRDefault="006E64BB" w:rsidP="008C6562">
      <w:pPr>
        <w:spacing w:after="0" w:line="240" w:lineRule="auto"/>
        <w:contextualSpacing/>
        <w:jc w:val="both"/>
        <w:rPr>
          <w:rFonts w:cs="Times New Roman"/>
          <w:sz w:val="24"/>
          <w:szCs w:val="24"/>
        </w:rPr>
      </w:pPr>
      <w:r w:rsidRPr="006E64BB">
        <w:rPr>
          <w:rFonts w:cs="Times New Roman"/>
          <w:sz w:val="24"/>
          <w:szCs w:val="24"/>
        </w:rPr>
        <w:t>Isto mjerodavno tržište čine sve usluge koje su međusobno zamjenjive, bilo na strani potražnje ili na strani ponude.</w:t>
      </w:r>
    </w:p>
    <w:p w14:paraId="429078F1" w14:textId="77777777" w:rsidR="006B6B83" w:rsidRDefault="006B6B83" w:rsidP="008C6562">
      <w:pPr>
        <w:spacing w:after="0" w:line="240" w:lineRule="auto"/>
        <w:jc w:val="both"/>
        <w:rPr>
          <w:rFonts w:cs="Times New Roman"/>
          <w:sz w:val="24"/>
          <w:szCs w:val="24"/>
        </w:rPr>
      </w:pPr>
    </w:p>
    <w:p w14:paraId="144FC274" w14:textId="521EBD31" w:rsidR="00F87C66" w:rsidRPr="00BC715B" w:rsidRDefault="00337EB9" w:rsidP="008C6562">
      <w:pPr>
        <w:pStyle w:val="Heading2"/>
      </w:pPr>
      <w:bookmarkStart w:id="81" w:name="_Toc393987047"/>
      <w:bookmarkStart w:id="82" w:name="_Toc393991073"/>
      <w:bookmarkStart w:id="83" w:name="_Toc77146221"/>
      <w:bookmarkStart w:id="84" w:name="_Toc82087607"/>
      <w:r w:rsidRPr="00BC715B">
        <w:t>Mjerodavno tržište u dimenziji usluga</w:t>
      </w:r>
      <w:bookmarkEnd w:id="81"/>
      <w:bookmarkEnd w:id="82"/>
      <w:bookmarkEnd w:id="83"/>
      <w:bookmarkEnd w:id="84"/>
    </w:p>
    <w:p w14:paraId="52E3A366" w14:textId="77777777" w:rsidR="00E624A7" w:rsidRDefault="00E624A7" w:rsidP="008C6562">
      <w:pPr>
        <w:spacing w:after="0" w:line="240" w:lineRule="auto"/>
        <w:jc w:val="both"/>
        <w:rPr>
          <w:rFonts w:cs="Calibri"/>
          <w:sz w:val="24"/>
          <w:szCs w:val="24"/>
        </w:rPr>
      </w:pPr>
      <w:bookmarkStart w:id="85" w:name="_Toc335820830"/>
      <w:bookmarkStart w:id="86" w:name="_Toc374970931"/>
      <w:bookmarkStart w:id="87" w:name="_Toc389730686"/>
      <w:bookmarkStart w:id="88" w:name="_Toc393987048"/>
      <w:bookmarkStart w:id="89" w:name="_Toc393991074"/>
    </w:p>
    <w:p w14:paraId="02004FEF" w14:textId="6721F1A5" w:rsidR="00791C2A" w:rsidRDefault="003059FD" w:rsidP="008C6562">
      <w:pPr>
        <w:spacing w:after="0" w:line="240" w:lineRule="auto"/>
        <w:contextualSpacing/>
        <w:jc w:val="both"/>
        <w:rPr>
          <w:rFonts w:cs="Calibri"/>
          <w:sz w:val="24"/>
          <w:szCs w:val="24"/>
        </w:rPr>
      </w:pPr>
      <w:r w:rsidRPr="003059FD">
        <w:rPr>
          <w:rFonts w:cs="Calibri"/>
          <w:sz w:val="24"/>
          <w:szCs w:val="24"/>
        </w:rPr>
        <w:t>Predmet ovog dokumenta je</w:t>
      </w:r>
      <w:r>
        <w:rPr>
          <w:rFonts w:cs="Calibri"/>
          <w:sz w:val="24"/>
          <w:szCs w:val="24"/>
        </w:rPr>
        <w:t xml:space="preserve"> mjerodavno</w:t>
      </w:r>
      <w:r w:rsidRPr="003059FD">
        <w:rPr>
          <w:rFonts w:cs="Calibri"/>
          <w:sz w:val="24"/>
          <w:szCs w:val="24"/>
        </w:rPr>
        <w:t xml:space="preserve"> tržište pristupa javnoj komunikacijskoj mreži za privatne i poslovne korisnike kako je ono definirano u Preporuci Europske Komisije iz 2007. Pojam </w:t>
      </w:r>
      <w:r w:rsidRPr="003059FD">
        <w:rPr>
          <w:rFonts w:cs="Calibri"/>
          <w:i/>
          <w:sz w:val="24"/>
          <w:szCs w:val="24"/>
        </w:rPr>
        <w:t>pristup javnoj komunikacijskoj mreži</w:t>
      </w:r>
      <w:r w:rsidRPr="003059FD">
        <w:rPr>
          <w:rFonts w:cs="Calibri"/>
          <w:sz w:val="24"/>
          <w:szCs w:val="24"/>
        </w:rPr>
        <w:t xml:space="preserve"> prema spomenutoj preporuci obuhvaća uslugu pristupa mreži u svrhu ostvarivanja javno dostupne telefonske usluge ili uskopojasni pristup internetu</w:t>
      </w:r>
      <w:r>
        <w:rPr>
          <w:rFonts w:cs="Calibri"/>
          <w:sz w:val="24"/>
          <w:szCs w:val="24"/>
        </w:rPr>
        <w:t>.</w:t>
      </w:r>
      <w:r w:rsidRPr="003059FD">
        <w:rPr>
          <w:rFonts w:cs="Calibri"/>
          <w:sz w:val="24"/>
          <w:szCs w:val="24"/>
        </w:rPr>
        <w:t xml:space="preserve"> </w:t>
      </w:r>
      <w:r w:rsidR="00791C2A" w:rsidRPr="00EA1108">
        <w:rPr>
          <w:rFonts w:cs="Calibri"/>
          <w:sz w:val="24"/>
          <w:szCs w:val="24"/>
        </w:rPr>
        <w:t>Pri određivanju mjerodavnog tržišta, HAKOM smatra prikladnim utvrditi zamjenske usluge na predmetnom tržištu razmatrajući načine putem kojih operatori pružaju krajnjim korisnicima (privatnim i poslovnim) pristup javnoj komunikacijskoj mreži na fiksnoj lokaciji u svrhu korištenja javno dostupne telefonske usluge</w:t>
      </w:r>
      <w:r w:rsidR="00791C2A" w:rsidRPr="00EA1108">
        <w:rPr>
          <w:rFonts w:cs="Calibri"/>
          <w:sz w:val="24"/>
          <w:szCs w:val="24"/>
          <w:vertAlign w:val="superscript"/>
        </w:rPr>
        <w:footnoteReference w:id="15"/>
      </w:r>
      <w:r w:rsidR="00791C2A" w:rsidRPr="00EA1108">
        <w:rPr>
          <w:rFonts w:cs="Calibri"/>
          <w:sz w:val="24"/>
          <w:szCs w:val="24"/>
        </w:rPr>
        <w:t>, uvažavajući pritom budući razvoj tržišta.</w:t>
      </w:r>
    </w:p>
    <w:p w14:paraId="17233131" w14:textId="77777777" w:rsidR="00AB0FD1" w:rsidRDefault="00AB0FD1" w:rsidP="008C6562">
      <w:pPr>
        <w:spacing w:after="0" w:line="240" w:lineRule="auto"/>
        <w:contextualSpacing/>
        <w:jc w:val="both"/>
        <w:rPr>
          <w:rFonts w:cs="Calibri"/>
          <w:sz w:val="24"/>
          <w:szCs w:val="24"/>
        </w:rPr>
      </w:pPr>
    </w:p>
    <w:p w14:paraId="2A65D816" w14:textId="77777777" w:rsidR="003059FD" w:rsidRDefault="003059FD" w:rsidP="008C6562">
      <w:pPr>
        <w:spacing w:after="0" w:line="240" w:lineRule="auto"/>
        <w:contextualSpacing/>
        <w:jc w:val="both"/>
        <w:rPr>
          <w:rFonts w:cs="Calibri"/>
          <w:sz w:val="24"/>
          <w:szCs w:val="24"/>
        </w:rPr>
      </w:pPr>
      <w:r>
        <w:rPr>
          <w:rFonts w:cs="Calibri"/>
          <w:sz w:val="24"/>
          <w:szCs w:val="24"/>
        </w:rPr>
        <w:t>U svrhu</w:t>
      </w:r>
      <w:r w:rsidRPr="00B60999">
        <w:rPr>
          <w:rFonts w:cs="Calibri"/>
          <w:sz w:val="24"/>
          <w:szCs w:val="24"/>
        </w:rPr>
        <w:t xml:space="preserve"> </w:t>
      </w:r>
      <w:r>
        <w:rPr>
          <w:rFonts w:cs="Calibri"/>
          <w:sz w:val="24"/>
          <w:szCs w:val="24"/>
        </w:rPr>
        <w:t>pružanja usluge</w:t>
      </w:r>
      <w:r w:rsidRPr="00B60999">
        <w:rPr>
          <w:rFonts w:cs="Calibri"/>
          <w:sz w:val="24"/>
          <w:szCs w:val="24"/>
        </w:rPr>
        <w:t xml:space="preserve"> </w:t>
      </w:r>
      <w:r>
        <w:rPr>
          <w:rFonts w:cs="Calibri"/>
          <w:sz w:val="24"/>
          <w:szCs w:val="24"/>
        </w:rPr>
        <w:t>pristupa javnoj komunikacijskoj mreži na maloprodajnoj</w:t>
      </w:r>
      <w:r w:rsidRPr="00B60999">
        <w:rPr>
          <w:rFonts w:cs="Calibri"/>
          <w:sz w:val="24"/>
          <w:szCs w:val="24"/>
        </w:rPr>
        <w:t xml:space="preserve"> razini, operatori ili imaju izgrađenu vlastitu infrastrukturu ili koriste veleprodajne usluge ostalih operatora kako bi osigurali pristup do krajnjeg korisnika.</w:t>
      </w:r>
    </w:p>
    <w:p w14:paraId="61072910" w14:textId="77777777" w:rsidR="009D439E" w:rsidRPr="00EA1108" w:rsidRDefault="009D439E" w:rsidP="008C6562">
      <w:pPr>
        <w:spacing w:after="0" w:line="240" w:lineRule="auto"/>
        <w:jc w:val="both"/>
        <w:rPr>
          <w:rFonts w:cs="Calibri"/>
          <w:sz w:val="24"/>
          <w:szCs w:val="24"/>
        </w:rPr>
      </w:pPr>
    </w:p>
    <w:p w14:paraId="6ABF2F37" w14:textId="3DD4EA5C" w:rsidR="00791C2A" w:rsidRPr="00BC715B" w:rsidRDefault="00791C2A" w:rsidP="008C6562">
      <w:pPr>
        <w:pStyle w:val="Heading3"/>
      </w:pPr>
      <w:bookmarkStart w:id="90" w:name="_Toc289944349"/>
      <w:bookmarkStart w:id="91" w:name="_Toc398808464"/>
      <w:bookmarkStart w:id="92" w:name="_Toc399177880"/>
      <w:bookmarkStart w:id="93" w:name="_Toc77146222"/>
      <w:bookmarkStart w:id="94" w:name="_Toc82087608"/>
      <w:r w:rsidRPr="00BC715B">
        <w:t>Usluga pristupa javnoj komunikacijskoj mreži na fiksnoj lokaciji u Republici Hrvatskoj</w:t>
      </w:r>
      <w:bookmarkEnd w:id="90"/>
      <w:bookmarkEnd w:id="91"/>
      <w:bookmarkEnd w:id="92"/>
      <w:bookmarkEnd w:id="93"/>
      <w:bookmarkEnd w:id="94"/>
    </w:p>
    <w:p w14:paraId="4383511C" w14:textId="77777777" w:rsidR="00E624A7" w:rsidRDefault="00E624A7" w:rsidP="008C6562">
      <w:pPr>
        <w:spacing w:after="0" w:line="240" w:lineRule="auto"/>
        <w:jc w:val="both"/>
        <w:rPr>
          <w:rFonts w:cs="Calibri"/>
          <w:sz w:val="24"/>
          <w:szCs w:val="24"/>
        </w:rPr>
      </w:pPr>
    </w:p>
    <w:p w14:paraId="1FCB69E1" w14:textId="033DBBDB" w:rsidR="009C66A0" w:rsidRDefault="00C90247" w:rsidP="008C6562">
      <w:pPr>
        <w:spacing w:after="0" w:line="240" w:lineRule="auto"/>
        <w:contextualSpacing/>
        <w:jc w:val="both"/>
        <w:rPr>
          <w:rFonts w:cs="Calibri"/>
          <w:sz w:val="24"/>
          <w:szCs w:val="24"/>
        </w:rPr>
      </w:pPr>
      <w:r w:rsidRPr="001B5CED">
        <w:rPr>
          <w:rFonts w:cs="Calibri"/>
          <w:sz w:val="24"/>
          <w:szCs w:val="24"/>
        </w:rPr>
        <w:t>U Republici Hrvatskoj, HT je najveći operator koji pruža javno dostupnu telefonsku uslugu u nepokretnoj javnoj komunikacijskoj mreži. HT navedenu uslugu pruža putem IMS tehnol</w:t>
      </w:r>
      <w:r w:rsidR="00B76F5A">
        <w:rPr>
          <w:rFonts w:cs="Calibri"/>
          <w:sz w:val="24"/>
          <w:szCs w:val="24"/>
        </w:rPr>
        <w:t>ogije t</w:t>
      </w:r>
      <w:r w:rsidRPr="001B5CED">
        <w:rPr>
          <w:rFonts w:cs="Calibri"/>
          <w:sz w:val="24"/>
          <w:szCs w:val="24"/>
        </w:rPr>
        <w:t>j. ista</w:t>
      </w:r>
      <w:r w:rsidR="00880FEA">
        <w:rPr>
          <w:rFonts w:cs="Calibri"/>
          <w:sz w:val="24"/>
          <w:szCs w:val="24"/>
        </w:rPr>
        <w:t xml:space="preserve"> je temelj</w:t>
      </w:r>
      <w:r w:rsidR="001F4F85">
        <w:rPr>
          <w:rFonts w:cs="Calibri"/>
          <w:sz w:val="24"/>
          <w:szCs w:val="24"/>
        </w:rPr>
        <w:t>e</w:t>
      </w:r>
      <w:r w:rsidR="00880FEA">
        <w:rPr>
          <w:rFonts w:cs="Calibri"/>
          <w:sz w:val="24"/>
          <w:szCs w:val="24"/>
        </w:rPr>
        <w:t>na na</w:t>
      </w:r>
      <w:r w:rsidR="00197136">
        <w:rPr>
          <w:rFonts w:cs="Calibri"/>
          <w:sz w:val="24"/>
          <w:szCs w:val="24"/>
        </w:rPr>
        <w:t xml:space="preserve"> internetskom protokolu (</w:t>
      </w:r>
      <w:r w:rsidR="00880FEA">
        <w:rPr>
          <w:rFonts w:cs="Calibri"/>
          <w:sz w:val="24"/>
          <w:szCs w:val="24"/>
        </w:rPr>
        <w:t>IP</w:t>
      </w:r>
      <w:r w:rsidR="00197136">
        <w:rPr>
          <w:rFonts w:cs="Calibri"/>
          <w:sz w:val="24"/>
          <w:szCs w:val="24"/>
        </w:rPr>
        <w:t>)</w:t>
      </w:r>
      <w:r w:rsidR="00880FEA">
        <w:rPr>
          <w:rFonts w:cs="Calibri"/>
          <w:sz w:val="24"/>
          <w:szCs w:val="24"/>
        </w:rPr>
        <w:t xml:space="preserve">. </w:t>
      </w:r>
      <w:r w:rsidR="00F2716A">
        <w:rPr>
          <w:rFonts w:cs="Calibri"/>
          <w:sz w:val="24"/>
          <w:szCs w:val="24"/>
        </w:rPr>
        <w:t xml:space="preserve">Naime, </w:t>
      </w:r>
      <w:r w:rsidR="00F2716A" w:rsidRPr="001B5CED">
        <w:rPr>
          <w:rFonts w:cs="Calibri"/>
          <w:sz w:val="24"/>
          <w:szCs w:val="24"/>
        </w:rPr>
        <w:t xml:space="preserve">HT je </w:t>
      </w:r>
      <w:r w:rsidR="007F1F08">
        <w:rPr>
          <w:rFonts w:cs="Calibri"/>
          <w:sz w:val="24"/>
          <w:szCs w:val="24"/>
        </w:rPr>
        <w:t xml:space="preserve">2015. </w:t>
      </w:r>
      <w:r w:rsidR="00F2716A" w:rsidRPr="001B5CED">
        <w:rPr>
          <w:rFonts w:cs="Calibri"/>
          <w:sz w:val="24"/>
          <w:szCs w:val="24"/>
        </w:rPr>
        <w:t>završio s postupkom modernizacije svoje elektroničke komunikacijsk</w:t>
      </w:r>
      <w:r w:rsidR="00F2716A">
        <w:rPr>
          <w:rFonts w:cs="Calibri"/>
          <w:sz w:val="24"/>
          <w:szCs w:val="24"/>
        </w:rPr>
        <w:t>e infrastrukture na način da je</w:t>
      </w:r>
      <w:r w:rsidR="00F2716A" w:rsidRPr="001B5CED">
        <w:rPr>
          <w:rFonts w:cs="Calibri"/>
          <w:sz w:val="24"/>
          <w:szCs w:val="24"/>
        </w:rPr>
        <w:t xml:space="preserve"> prešao s PSTN </w:t>
      </w:r>
      <w:r w:rsidR="00F2716A" w:rsidRPr="001B5CED">
        <w:rPr>
          <w:rFonts w:cs="Calibri"/>
          <w:sz w:val="24"/>
          <w:szCs w:val="24"/>
        </w:rPr>
        <w:lastRenderedPageBreak/>
        <w:t xml:space="preserve">hijerarhije na hijerarhiju mreža nove generacije (NGN). </w:t>
      </w:r>
      <w:r w:rsidRPr="001B5CED">
        <w:rPr>
          <w:rFonts w:cs="Calibri"/>
          <w:sz w:val="24"/>
          <w:szCs w:val="24"/>
        </w:rPr>
        <w:t xml:space="preserve">Ostali operatori u Republici Hrvatskoj imaju elektroničku komunikacijsku mrežu koja se također uglavnom temelji na IP tehnologiji. </w:t>
      </w:r>
    </w:p>
    <w:p w14:paraId="59A993E2" w14:textId="77777777" w:rsidR="00E624A7" w:rsidRDefault="00E624A7" w:rsidP="008C6562">
      <w:pPr>
        <w:spacing w:after="0" w:line="240" w:lineRule="auto"/>
        <w:contextualSpacing/>
        <w:jc w:val="both"/>
        <w:rPr>
          <w:rFonts w:cs="Calibri"/>
          <w:sz w:val="24"/>
          <w:szCs w:val="24"/>
        </w:rPr>
      </w:pPr>
    </w:p>
    <w:p w14:paraId="480A5DE8" w14:textId="676371A0" w:rsidR="005A453D" w:rsidRDefault="00C90247" w:rsidP="008C6562">
      <w:pPr>
        <w:spacing w:after="0" w:line="240" w:lineRule="auto"/>
        <w:contextualSpacing/>
        <w:jc w:val="both"/>
        <w:rPr>
          <w:rFonts w:cs="Calibri"/>
          <w:sz w:val="24"/>
          <w:szCs w:val="24"/>
        </w:rPr>
      </w:pPr>
      <w:r w:rsidRPr="00463CF2">
        <w:rPr>
          <w:rFonts w:cs="Calibri"/>
          <w:sz w:val="24"/>
          <w:szCs w:val="24"/>
        </w:rPr>
        <w:t xml:space="preserve">U Republici Hrvatskoj, operatori krajnjim korisnicima pristup javnoj komunikacijskoj mreži na fiksnoj lokaciji </w:t>
      </w:r>
      <w:r w:rsidR="006923C4" w:rsidRPr="00463CF2">
        <w:rPr>
          <w:rFonts w:cs="Calibri"/>
          <w:sz w:val="24"/>
          <w:szCs w:val="24"/>
        </w:rPr>
        <w:t xml:space="preserve">pružaju </w:t>
      </w:r>
      <w:r w:rsidRPr="00463CF2">
        <w:rPr>
          <w:rFonts w:cs="Calibri"/>
          <w:sz w:val="24"/>
          <w:szCs w:val="24"/>
        </w:rPr>
        <w:t xml:space="preserve">na nekoliko načina. Nakon modernizacije svoje mreže, HT većini svojih korisnika pristup nudi putem </w:t>
      </w:r>
      <w:r w:rsidR="00C81F3B">
        <w:rPr>
          <w:rFonts w:cs="Calibri"/>
          <w:sz w:val="24"/>
          <w:szCs w:val="24"/>
        </w:rPr>
        <w:t xml:space="preserve">širokopojasnih priključaka koji se temelje na </w:t>
      </w:r>
      <w:r w:rsidRPr="00463CF2">
        <w:rPr>
          <w:rFonts w:cs="Calibri"/>
          <w:sz w:val="24"/>
          <w:szCs w:val="24"/>
        </w:rPr>
        <w:t>I</w:t>
      </w:r>
      <w:r w:rsidR="00EA1108" w:rsidRPr="00463CF2">
        <w:rPr>
          <w:rFonts w:cs="Calibri"/>
          <w:sz w:val="24"/>
          <w:szCs w:val="24"/>
        </w:rPr>
        <w:t>P internetsko</w:t>
      </w:r>
      <w:r w:rsidR="00C81F3B">
        <w:rPr>
          <w:rFonts w:cs="Calibri"/>
          <w:sz w:val="24"/>
          <w:szCs w:val="24"/>
        </w:rPr>
        <w:t>m</w:t>
      </w:r>
      <w:r w:rsidR="00EA1108" w:rsidRPr="00463CF2">
        <w:rPr>
          <w:rFonts w:cs="Calibri"/>
          <w:sz w:val="24"/>
          <w:szCs w:val="24"/>
        </w:rPr>
        <w:t xml:space="preserve"> protokol</w:t>
      </w:r>
      <w:r w:rsidR="00C81F3B">
        <w:rPr>
          <w:rFonts w:cs="Calibri"/>
          <w:sz w:val="24"/>
          <w:szCs w:val="24"/>
        </w:rPr>
        <w:t>u</w:t>
      </w:r>
      <w:r w:rsidR="00EA1108" w:rsidRPr="00463CF2">
        <w:rPr>
          <w:rFonts w:cs="Calibri"/>
          <w:sz w:val="24"/>
          <w:szCs w:val="24"/>
        </w:rPr>
        <w:t xml:space="preserve"> (</w:t>
      </w:r>
      <w:r w:rsidR="005A453D">
        <w:rPr>
          <w:rFonts w:cs="Calibri"/>
          <w:sz w:val="24"/>
          <w:szCs w:val="24"/>
        </w:rPr>
        <w:t xml:space="preserve">dalje: </w:t>
      </w:r>
      <w:r w:rsidR="00EA1108" w:rsidRPr="00463CF2">
        <w:rPr>
          <w:rFonts w:cs="Calibri"/>
          <w:sz w:val="24"/>
          <w:szCs w:val="24"/>
        </w:rPr>
        <w:t>IP</w:t>
      </w:r>
      <w:r w:rsidR="005A453D">
        <w:rPr>
          <w:rFonts w:cs="Calibri"/>
          <w:sz w:val="24"/>
          <w:szCs w:val="24"/>
        </w:rPr>
        <w:t xml:space="preserve"> priključak</w:t>
      </w:r>
      <w:r w:rsidR="00EA1108" w:rsidRPr="00463CF2">
        <w:rPr>
          <w:rFonts w:cs="Calibri"/>
          <w:sz w:val="24"/>
          <w:szCs w:val="24"/>
        </w:rPr>
        <w:t>)</w:t>
      </w:r>
      <w:r w:rsidR="00EA1108" w:rsidRPr="00463CF2">
        <w:rPr>
          <w:rStyle w:val="FootnoteReference"/>
          <w:rFonts w:cs="Calibri"/>
          <w:sz w:val="24"/>
          <w:szCs w:val="24"/>
        </w:rPr>
        <w:footnoteReference w:id="16"/>
      </w:r>
      <w:r w:rsidR="00C81F3B">
        <w:rPr>
          <w:rFonts w:cs="Calibri"/>
          <w:sz w:val="24"/>
          <w:szCs w:val="24"/>
        </w:rPr>
        <w:t>, dijelom preko POTS priključaka</w:t>
      </w:r>
      <w:r w:rsidR="00C81F3B">
        <w:rPr>
          <w:rStyle w:val="FootnoteReference"/>
          <w:rFonts w:cs="Calibri"/>
          <w:sz w:val="24"/>
          <w:szCs w:val="24"/>
        </w:rPr>
        <w:footnoteReference w:id="17"/>
      </w:r>
      <w:r w:rsidR="00C81F3B">
        <w:rPr>
          <w:rFonts w:cs="Calibri"/>
          <w:sz w:val="24"/>
          <w:szCs w:val="24"/>
        </w:rPr>
        <w:t xml:space="preserve"> </w:t>
      </w:r>
      <w:r w:rsidRPr="00463CF2">
        <w:rPr>
          <w:rFonts w:cs="Calibri"/>
          <w:sz w:val="24"/>
          <w:szCs w:val="24"/>
        </w:rPr>
        <w:t xml:space="preserve">te putem </w:t>
      </w:r>
      <w:r w:rsidR="00C81F3B">
        <w:rPr>
          <w:rFonts w:cs="Calibri"/>
          <w:sz w:val="24"/>
          <w:szCs w:val="24"/>
        </w:rPr>
        <w:t>svoje mreže pokretnih komunikacija (</w:t>
      </w:r>
      <w:r w:rsidR="001717B8">
        <w:rPr>
          <w:rFonts w:cs="Calibri"/>
          <w:sz w:val="24"/>
          <w:szCs w:val="24"/>
        </w:rPr>
        <w:t xml:space="preserve">primjerice </w:t>
      </w:r>
      <w:r w:rsidR="00C81F3B">
        <w:rPr>
          <w:rFonts w:cs="Calibri"/>
          <w:sz w:val="24"/>
          <w:szCs w:val="24"/>
        </w:rPr>
        <w:t>u slučajevima kada se usluga pruža kao univerzalna usluga)</w:t>
      </w:r>
      <w:r w:rsidR="005A453D">
        <w:rPr>
          <w:rFonts w:cs="Calibri"/>
          <w:sz w:val="24"/>
          <w:szCs w:val="24"/>
        </w:rPr>
        <w:t>.</w:t>
      </w:r>
    </w:p>
    <w:p w14:paraId="16B219F6" w14:textId="77777777" w:rsidR="005A453D" w:rsidRDefault="005A453D" w:rsidP="008C6562">
      <w:pPr>
        <w:spacing w:after="0" w:line="240" w:lineRule="auto"/>
        <w:contextualSpacing/>
        <w:jc w:val="both"/>
        <w:rPr>
          <w:rFonts w:cs="Calibri"/>
          <w:sz w:val="24"/>
          <w:szCs w:val="24"/>
        </w:rPr>
      </w:pPr>
    </w:p>
    <w:p w14:paraId="22185E9D" w14:textId="0C047BF0" w:rsidR="00BF2411" w:rsidRDefault="005A453D" w:rsidP="008C6562">
      <w:pPr>
        <w:spacing w:after="0" w:line="240" w:lineRule="auto"/>
        <w:contextualSpacing/>
        <w:jc w:val="both"/>
        <w:rPr>
          <w:rFonts w:cs="Calibri"/>
          <w:sz w:val="24"/>
          <w:szCs w:val="24"/>
        </w:rPr>
      </w:pPr>
      <w:r>
        <w:rPr>
          <w:rFonts w:cs="Calibri"/>
          <w:sz w:val="24"/>
          <w:szCs w:val="24"/>
        </w:rPr>
        <w:t>Alternativni</w:t>
      </w:r>
      <w:r w:rsidR="00C90247" w:rsidRPr="00463CF2">
        <w:rPr>
          <w:rFonts w:cs="Calibri"/>
          <w:sz w:val="24"/>
          <w:szCs w:val="24"/>
        </w:rPr>
        <w:t xml:space="preserve"> operatori svoje usluge </w:t>
      </w:r>
      <w:r w:rsidR="00553899">
        <w:rPr>
          <w:rFonts w:cs="Calibri"/>
          <w:sz w:val="24"/>
          <w:szCs w:val="24"/>
        </w:rPr>
        <w:t xml:space="preserve">također uglavnom </w:t>
      </w:r>
      <w:r w:rsidR="00C90247" w:rsidRPr="00463CF2">
        <w:rPr>
          <w:rFonts w:cs="Calibri"/>
          <w:sz w:val="24"/>
          <w:szCs w:val="24"/>
        </w:rPr>
        <w:t>nude pute</w:t>
      </w:r>
      <w:r w:rsidR="00880FEA" w:rsidRPr="00463CF2">
        <w:rPr>
          <w:rFonts w:cs="Calibri"/>
          <w:sz w:val="24"/>
          <w:szCs w:val="24"/>
        </w:rPr>
        <w:t>m</w:t>
      </w:r>
      <w:r w:rsidR="00553899">
        <w:rPr>
          <w:rFonts w:cs="Calibri"/>
          <w:sz w:val="24"/>
          <w:szCs w:val="24"/>
        </w:rPr>
        <w:t xml:space="preserve"> </w:t>
      </w:r>
      <w:r>
        <w:rPr>
          <w:rFonts w:cs="Calibri"/>
          <w:sz w:val="24"/>
          <w:szCs w:val="24"/>
        </w:rPr>
        <w:t>IP</w:t>
      </w:r>
      <w:r w:rsidR="00553899">
        <w:rPr>
          <w:rFonts w:cs="Calibri"/>
          <w:sz w:val="24"/>
          <w:szCs w:val="24"/>
        </w:rPr>
        <w:t xml:space="preserve"> prikl</w:t>
      </w:r>
      <w:r>
        <w:rPr>
          <w:rFonts w:cs="Calibri"/>
          <w:sz w:val="24"/>
          <w:szCs w:val="24"/>
        </w:rPr>
        <w:t xml:space="preserve">jučaka </w:t>
      </w:r>
      <w:r w:rsidR="00C81F3B">
        <w:rPr>
          <w:rFonts w:cs="Calibri"/>
          <w:sz w:val="24"/>
          <w:szCs w:val="24"/>
        </w:rPr>
        <w:t>koji se ostvaruju</w:t>
      </w:r>
      <w:r w:rsidR="00880FEA" w:rsidRPr="00463CF2">
        <w:rPr>
          <w:rFonts w:cs="Calibri"/>
          <w:sz w:val="24"/>
          <w:szCs w:val="24"/>
        </w:rPr>
        <w:t xml:space="preserve"> </w:t>
      </w:r>
      <w:r w:rsidR="00272032" w:rsidRPr="00463CF2">
        <w:rPr>
          <w:rFonts w:cs="Calibri"/>
          <w:sz w:val="24"/>
          <w:szCs w:val="24"/>
        </w:rPr>
        <w:t>putem</w:t>
      </w:r>
      <w:r w:rsidR="00C81F3B">
        <w:rPr>
          <w:rFonts w:cs="Calibri"/>
          <w:sz w:val="24"/>
          <w:szCs w:val="24"/>
        </w:rPr>
        <w:t xml:space="preserve"> vlastite infrastrukture (FTTH, kabelska mreža)</w:t>
      </w:r>
      <w:r w:rsidR="00553899">
        <w:rPr>
          <w:rFonts w:cs="Calibri"/>
          <w:sz w:val="24"/>
          <w:szCs w:val="24"/>
        </w:rPr>
        <w:t xml:space="preserve"> ili putem veleprodajnih usluga HT-a (usluga izdvojene lokalne petlje ili usluga veleprodajnog širokopojasnog pristupa)</w:t>
      </w:r>
      <w:r>
        <w:rPr>
          <w:rFonts w:cs="Calibri"/>
          <w:sz w:val="24"/>
          <w:szCs w:val="24"/>
        </w:rPr>
        <w:t>, dok d</w:t>
      </w:r>
      <w:r w:rsidR="00553899">
        <w:rPr>
          <w:rFonts w:cs="Calibri"/>
          <w:sz w:val="24"/>
          <w:szCs w:val="24"/>
        </w:rPr>
        <w:t xml:space="preserve">ijelu korisnika telefonsku uslugu na fiksnoj lokaciji </w:t>
      </w:r>
      <w:r>
        <w:rPr>
          <w:rFonts w:cs="Calibri"/>
          <w:sz w:val="24"/>
          <w:szCs w:val="24"/>
        </w:rPr>
        <w:t xml:space="preserve">također </w:t>
      </w:r>
      <w:r w:rsidR="00553899">
        <w:rPr>
          <w:rFonts w:cs="Calibri"/>
          <w:sz w:val="24"/>
          <w:szCs w:val="24"/>
        </w:rPr>
        <w:t>pružaju putem vlastite mreže pokretnih komunikacija</w:t>
      </w:r>
      <w:r w:rsidR="00276DB2" w:rsidRPr="00463CF2">
        <w:rPr>
          <w:rFonts w:cs="Calibri"/>
          <w:sz w:val="24"/>
          <w:szCs w:val="24"/>
        </w:rPr>
        <w:t xml:space="preserve"> te</w:t>
      </w:r>
      <w:r w:rsidR="007E6793" w:rsidRPr="00463CF2">
        <w:rPr>
          <w:rFonts w:cs="Calibri"/>
          <w:sz w:val="24"/>
          <w:szCs w:val="24"/>
        </w:rPr>
        <w:t xml:space="preserve"> jednim dijelom putem POTS </w:t>
      </w:r>
      <w:r w:rsidR="008A198A" w:rsidRPr="00463CF2">
        <w:rPr>
          <w:rFonts w:cs="Calibri"/>
          <w:sz w:val="24"/>
          <w:szCs w:val="24"/>
        </w:rPr>
        <w:t>i ISDN priključaka</w:t>
      </w:r>
      <w:r w:rsidR="00C90247" w:rsidRPr="00463CF2">
        <w:rPr>
          <w:rFonts w:cs="Calibri"/>
          <w:sz w:val="24"/>
          <w:szCs w:val="24"/>
        </w:rPr>
        <w:t xml:space="preserve">. </w:t>
      </w:r>
      <w:r w:rsidR="00463CF2">
        <w:rPr>
          <w:sz w:val="24"/>
          <w:szCs w:val="24"/>
        </w:rPr>
        <w:t>POTS</w:t>
      </w:r>
      <w:r w:rsidR="00463CF2" w:rsidRPr="00463CF2">
        <w:rPr>
          <w:sz w:val="24"/>
          <w:szCs w:val="24"/>
        </w:rPr>
        <w:t xml:space="preserve"> i ISDN priključke </w:t>
      </w:r>
      <w:r w:rsidR="00553899">
        <w:rPr>
          <w:sz w:val="24"/>
          <w:szCs w:val="24"/>
        </w:rPr>
        <w:t>alternativni</w:t>
      </w:r>
      <w:r w:rsidR="00463CF2" w:rsidRPr="00463CF2">
        <w:rPr>
          <w:sz w:val="24"/>
          <w:szCs w:val="24"/>
        </w:rPr>
        <w:t xml:space="preserve"> operatori ostvaruju putem </w:t>
      </w:r>
      <w:r w:rsidR="00553899">
        <w:rPr>
          <w:sz w:val="24"/>
          <w:szCs w:val="24"/>
        </w:rPr>
        <w:t xml:space="preserve">veleprodajne usluge </w:t>
      </w:r>
      <w:r w:rsidR="00463CF2" w:rsidRPr="00463CF2">
        <w:rPr>
          <w:sz w:val="24"/>
          <w:szCs w:val="24"/>
        </w:rPr>
        <w:t>izdvojen</w:t>
      </w:r>
      <w:r w:rsidR="00553899">
        <w:rPr>
          <w:sz w:val="24"/>
          <w:szCs w:val="24"/>
        </w:rPr>
        <w:t>e</w:t>
      </w:r>
      <w:r w:rsidR="00463CF2" w:rsidRPr="00463CF2">
        <w:rPr>
          <w:sz w:val="24"/>
          <w:szCs w:val="24"/>
        </w:rPr>
        <w:t xml:space="preserve"> lokaln</w:t>
      </w:r>
      <w:r w:rsidR="00553899">
        <w:rPr>
          <w:sz w:val="24"/>
          <w:szCs w:val="24"/>
        </w:rPr>
        <w:t>e</w:t>
      </w:r>
      <w:r w:rsidR="00463CF2" w:rsidRPr="00463CF2">
        <w:rPr>
          <w:sz w:val="24"/>
          <w:szCs w:val="24"/>
        </w:rPr>
        <w:t xml:space="preserve"> petlj</w:t>
      </w:r>
      <w:r w:rsidR="00553899">
        <w:rPr>
          <w:sz w:val="24"/>
          <w:szCs w:val="24"/>
        </w:rPr>
        <w:t>e</w:t>
      </w:r>
      <w:r w:rsidR="00463CF2" w:rsidRPr="00463CF2">
        <w:rPr>
          <w:sz w:val="24"/>
          <w:szCs w:val="24"/>
        </w:rPr>
        <w:t xml:space="preserve"> </w:t>
      </w:r>
      <w:r w:rsidR="00553899">
        <w:rPr>
          <w:sz w:val="24"/>
          <w:szCs w:val="24"/>
        </w:rPr>
        <w:t>ili</w:t>
      </w:r>
      <w:r w:rsidR="004B2657" w:rsidRPr="004B2657">
        <w:t xml:space="preserve"> </w:t>
      </w:r>
      <w:r w:rsidR="00942642">
        <w:rPr>
          <w:rFonts w:cs="Calibri"/>
          <w:sz w:val="24"/>
          <w:szCs w:val="24"/>
        </w:rPr>
        <w:t>najma korisničke linije</w:t>
      </w:r>
      <w:r w:rsidR="00C90247" w:rsidRPr="00463CF2">
        <w:rPr>
          <w:rFonts w:cs="Calibri"/>
          <w:sz w:val="24"/>
          <w:szCs w:val="24"/>
        </w:rPr>
        <w:t>.</w:t>
      </w:r>
    </w:p>
    <w:p w14:paraId="20CCF749" w14:textId="77777777" w:rsidR="00BC715B" w:rsidRDefault="00BC715B" w:rsidP="008C6562">
      <w:pPr>
        <w:spacing w:after="0" w:line="240" w:lineRule="auto"/>
        <w:jc w:val="both"/>
        <w:rPr>
          <w:rFonts w:cs="Calibri"/>
          <w:sz w:val="24"/>
          <w:szCs w:val="24"/>
        </w:rPr>
      </w:pPr>
    </w:p>
    <w:p w14:paraId="3D33AA57" w14:textId="2EA037AF" w:rsidR="00337EB9" w:rsidRPr="00BC715B" w:rsidRDefault="00337EB9" w:rsidP="008C6562">
      <w:pPr>
        <w:pStyle w:val="Heading2"/>
      </w:pPr>
      <w:bookmarkStart w:id="95" w:name="_Toc77146223"/>
      <w:bookmarkStart w:id="96" w:name="_Toc82087609"/>
      <w:r w:rsidRPr="00BC715B">
        <w:t>Zamjenjivost na strani potražnje</w:t>
      </w:r>
      <w:bookmarkEnd w:id="85"/>
      <w:bookmarkEnd w:id="86"/>
      <w:bookmarkEnd w:id="87"/>
      <w:r w:rsidR="00551A61" w:rsidRPr="00BC715B">
        <w:t xml:space="preserve"> – maloprodajna razina</w:t>
      </w:r>
      <w:bookmarkEnd w:id="88"/>
      <w:bookmarkEnd w:id="89"/>
      <w:bookmarkEnd w:id="95"/>
      <w:bookmarkEnd w:id="96"/>
    </w:p>
    <w:p w14:paraId="021A9530" w14:textId="77777777" w:rsidR="00337EB9" w:rsidRPr="00173E92" w:rsidRDefault="00337EB9" w:rsidP="008C6562">
      <w:pPr>
        <w:spacing w:after="0" w:line="240" w:lineRule="auto"/>
        <w:jc w:val="both"/>
        <w:rPr>
          <w:sz w:val="24"/>
          <w:szCs w:val="24"/>
          <w:lang w:eastAsia="hr-HR"/>
        </w:rPr>
      </w:pPr>
    </w:p>
    <w:p w14:paraId="50DA1426" w14:textId="0A549FEE" w:rsidR="00D96E14" w:rsidRPr="00173E92" w:rsidRDefault="006B6038" w:rsidP="008C6562">
      <w:pPr>
        <w:spacing w:after="0" w:line="240" w:lineRule="auto"/>
        <w:contextualSpacing/>
        <w:jc w:val="both"/>
        <w:rPr>
          <w:rFonts w:eastAsia="Times New Roman" w:cs="Times New Roman"/>
          <w:sz w:val="24"/>
          <w:szCs w:val="24"/>
          <w:lang w:eastAsia="hr-HR"/>
        </w:rPr>
      </w:pPr>
      <w:r>
        <w:rPr>
          <w:rFonts w:eastAsia="Times New Roman" w:cs="Times New Roman"/>
          <w:sz w:val="24"/>
          <w:szCs w:val="24"/>
          <w:lang w:eastAsia="hr-HR"/>
        </w:rPr>
        <w:t>Z</w:t>
      </w:r>
      <w:r w:rsidR="00337EB9" w:rsidRPr="00173E92">
        <w:rPr>
          <w:rFonts w:eastAsia="Times New Roman" w:cs="Times New Roman"/>
          <w:sz w:val="24"/>
          <w:szCs w:val="24"/>
          <w:lang w:eastAsia="hr-HR"/>
        </w:rPr>
        <w:t>amjenjivost na strani potražnje događa se u trenutku kada korisnik</w:t>
      </w:r>
      <w:r>
        <w:rPr>
          <w:rFonts w:eastAsia="Times New Roman" w:cs="Times New Roman"/>
          <w:sz w:val="24"/>
          <w:szCs w:val="24"/>
          <w:lang w:eastAsia="hr-HR"/>
        </w:rPr>
        <w:t xml:space="preserve"> </w:t>
      </w:r>
      <w:r w:rsidR="00337EB9" w:rsidRPr="00173E92">
        <w:rPr>
          <w:rFonts w:eastAsia="Times New Roman" w:cs="Times New Roman"/>
          <w:sz w:val="24"/>
          <w:szCs w:val="24"/>
          <w:lang w:eastAsia="hr-HR"/>
        </w:rPr>
        <w:t xml:space="preserve">određene usluge prelazi na druge zamjenjive usluge kao odgovor na relativno povećanje cijene usluge koju koristi. </w:t>
      </w:r>
    </w:p>
    <w:p w14:paraId="5943DB1C" w14:textId="77777777" w:rsidR="00D96E14" w:rsidRPr="00173E92" w:rsidRDefault="00D96E14" w:rsidP="008C6562">
      <w:pPr>
        <w:spacing w:after="0" w:line="240" w:lineRule="auto"/>
        <w:contextualSpacing/>
        <w:jc w:val="both"/>
        <w:rPr>
          <w:rFonts w:eastAsia="Times New Roman" w:cs="Times New Roman"/>
          <w:sz w:val="24"/>
          <w:szCs w:val="24"/>
          <w:lang w:eastAsia="hr-HR"/>
        </w:rPr>
      </w:pPr>
    </w:p>
    <w:p w14:paraId="1B39A1D5" w14:textId="5067D1BC" w:rsidR="00BF6684" w:rsidRDefault="001D7CAE" w:rsidP="008C6562">
      <w:pPr>
        <w:spacing w:after="0" w:line="240" w:lineRule="auto"/>
        <w:contextualSpacing/>
        <w:jc w:val="both"/>
        <w:rPr>
          <w:rFonts w:eastAsia="Times New Roman" w:cs="Times New Roman"/>
          <w:sz w:val="24"/>
          <w:szCs w:val="24"/>
          <w:lang w:eastAsia="hr-HR"/>
        </w:rPr>
      </w:pPr>
      <w:r w:rsidRPr="00173E92">
        <w:rPr>
          <w:rFonts w:eastAsia="Times New Roman" w:cs="Times New Roman"/>
          <w:sz w:val="24"/>
          <w:szCs w:val="24"/>
          <w:lang w:eastAsia="hr-HR"/>
        </w:rPr>
        <w:t xml:space="preserve">U teoriji, ako operator koji nudi </w:t>
      </w:r>
      <w:r w:rsidR="006B6038">
        <w:rPr>
          <w:rFonts w:eastAsia="Times New Roman" w:cs="Times New Roman"/>
          <w:sz w:val="24"/>
          <w:szCs w:val="24"/>
          <w:lang w:eastAsia="hr-HR"/>
        </w:rPr>
        <w:t xml:space="preserve">određenu </w:t>
      </w:r>
      <w:r w:rsidRPr="00173E92">
        <w:rPr>
          <w:rFonts w:eastAsia="Times New Roman" w:cs="Times New Roman"/>
          <w:sz w:val="24"/>
          <w:szCs w:val="24"/>
          <w:lang w:eastAsia="hr-HR"/>
        </w:rPr>
        <w:t xml:space="preserve">uslugu poveća cijenu te usluge, korisnici su u mogućnosti prijeći na zamjenske usluge te operatora koji je povisio cijenu svojih usluga prisiliti da cijene vrati na razinu na kojoj su bile iz razloga što će u suprotnom početi gubiti korisnike, a samim time i tržišni udjel. </w:t>
      </w:r>
      <w:r w:rsidR="00A4585F">
        <w:rPr>
          <w:rFonts w:eastAsia="Times New Roman" w:cs="Times New Roman"/>
          <w:sz w:val="24"/>
          <w:szCs w:val="24"/>
          <w:lang w:eastAsia="hr-HR"/>
        </w:rPr>
        <w:t>Š</w:t>
      </w:r>
      <w:r w:rsidRPr="00173E92">
        <w:rPr>
          <w:rFonts w:eastAsia="Times New Roman" w:cs="Times New Roman"/>
          <w:sz w:val="24"/>
          <w:szCs w:val="24"/>
          <w:lang w:eastAsia="hr-HR"/>
        </w:rPr>
        <w:t>to je zamjenjivost na strani potražnje jače izražena, operatori su više ograničeni u mogućnosti povećavanja cijena usluga koje nude svojim korisnicima.</w:t>
      </w:r>
    </w:p>
    <w:p w14:paraId="0D0227FF" w14:textId="77777777" w:rsidR="00E624A7" w:rsidRDefault="00E624A7" w:rsidP="008C6562">
      <w:pPr>
        <w:spacing w:after="0" w:line="240" w:lineRule="auto"/>
        <w:contextualSpacing/>
        <w:jc w:val="both"/>
        <w:rPr>
          <w:rFonts w:eastAsia="Times New Roman" w:cs="Times New Roman"/>
          <w:sz w:val="24"/>
          <w:szCs w:val="24"/>
          <w:lang w:eastAsia="hr-HR"/>
        </w:rPr>
      </w:pPr>
    </w:p>
    <w:p w14:paraId="26C51D48" w14:textId="16B70AFC" w:rsidR="00A656D5" w:rsidRDefault="00F24BC7" w:rsidP="008C6562">
      <w:pPr>
        <w:spacing w:after="0" w:line="240" w:lineRule="auto"/>
        <w:contextualSpacing/>
        <w:jc w:val="both"/>
        <w:rPr>
          <w:sz w:val="24"/>
          <w:szCs w:val="24"/>
        </w:rPr>
      </w:pPr>
      <w:r w:rsidRPr="00F24BC7">
        <w:rPr>
          <w:sz w:val="24"/>
          <w:szCs w:val="24"/>
        </w:rPr>
        <w:t xml:space="preserve">HAKOM smatra da je, kao polazište u odnosu na koje se utvrđuju zamjenske usluge, potrebno uzeti uslugu koja je najzastupljenija. S obzirom </w:t>
      </w:r>
      <w:r>
        <w:rPr>
          <w:sz w:val="24"/>
          <w:szCs w:val="24"/>
        </w:rPr>
        <w:t xml:space="preserve">da je </w:t>
      </w:r>
      <w:r w:rsidRPr="00F24BC7">
        <w:rPr>
          <w:sz w:val="24"/>
          <w:szCs w:val="24"/>
        </w:rPr>
        <w:t xml:space="preserve">najzastupljeniji način pristupa javnoj komunikacijskoj mreži na fiksnoj lokaciji u svrhu pružanja javno dostupne telefonske usluge pristup putem </w:t>
      </w:r>
      <w:r w:rsidR="007232EF">
        <w:rPr>
          <w:sz w:val="24"/>
          <w:szCs w:val="24"/>
        </w:rPr>
        <w:t>IP priključka</w:t>
      </w:r>
      <w:r w:rsidR="00CF1804">
        <w:rPr>
          <w:sz w:val="24"/>
          <w:szCs w:val="24"/>
        </w:rPr>
        <w:t xml:space="preserve"> </w:t>
      </w:r>
      <w:r w:rsidR="00D97FAE">
        <w:rPr>
          <w:sz w:val="24"/>
          <w:szCs w:val="24"/>
        </w:rPr>
        <w:t>(Slika</w:t>
      </w:r>
      <w:r w:rsidR="00361894">
        <w:rPr>
          <w:sz w:val="24"/>
          <w:szCs w:val="24"/>
        </w:rPr>
        <w:t xml:space="preserve"> </w:t>
      </w:r>
      <w:r w:rsidR="00D97FAE">
        <w:rPr>
          <w:sz w:val="24"/>
          <w:szCs w:val="24"/>
        </w:rPr>
        <w:t>1)</w:t>
      </w:r>
      <w:r w:rsidRPr="00F24BC7">
        <w:rPr>
          <w:sz w:val="24"/>
          <w:szCs w:val="24"/>
        </w:rPr>
        <w:t xml:space="preserve">, HAKOM </w:t>
      </w:r>
      <w:r w:rsidR="00E75413">
        <w:rPr>
          <w:sz w:val="24"/>
          <w:szCs w:val="24"/>
        </w:rPr>
        <w:t xml:space="preserve">u nastavku </w:t>
      </w:r>
      <w:r w:rsidRPr="00F24BC7">
        <w:rPr>
          <w:sz w:val="24"/>
          <w:szCs w:val="24"/>
        </w:rPr>
        <w:t xml:space="preserve">želi utvrditi postoje li na maloprodajnoj razini zamjenske usluge pristupu </w:t>
      </w:r>
      <w:r>
        <w:rPr>
          <w:sz w:val="24"/>
          <w:szCs w:val="24"/>
        </w:rPr>
        <w:t xml:space="preserve">javnoj komunikacijskoj mreži putem </w:t>
      </w:r>
      <w:r w:rsidR="007232EF">
        <w:rPr>
          <w:sz w:val="24"/>
          <w:szCs w:val="24"/>
        </w:rPr>
        <w:t>IP priključka</w:t>
      </w:r>
      <w:r w:rsidR="00E75413">
        <w:rPr>
          <w:sz w:val="24"/>
          <w:szCs w:val="24"/>
        </w:rPr>
        <w:t xml:space="preserve"> u svrhu pružanja javno dostupne telefonske usluge</w:t>
      </w:r>
      <w:r w:rsidRPr="00F24BC7">
        <w:rPr>
          <w:sz w:val="24"/>
          <w:szCs w:val="24"/>
        </w:rPr>
        <w:t xml:space="preserve">, na način da se zamjenskim uslugama smatraju usluge koje u slučaju hipotetskog povećanja cijena mogu zamijeniti tu mjerodavnu uslugu na način da zadovolje istovjetnu potrebu korisnika. </w:t>
      </w:r>
    </w:p>
    <w:p w14:paraId="78760219" w14:textId="752170E4" w:rsidR="00EE1458" w:rsidRDefault="00EE1458" w:rsidP="008C6562">
      <w:pPr>
        <w:spacing w:after="0" w:line="240" w:lineRule="auto"/>
        <w:contextualSpacing/>
        <w:jc w:val="both"/>
        <w:rPr>
          <w:sz w:val="24"/>
          <w:szCs w:val="24"/>
        </w:rPr>
      </w:pPr>
    </w:p>
    <w:p w14:paraId="1EF4D364" w14:textId="1864E01B" w:rsidR="000E3289" w:rsidRDefault="000E3289" w:rsidP="008C6562">
      <w:pPr>
        <w:spacing w:after="0" w:line="240" w:lineRule="auto"/>
        <w:contextualSpacing/>
        <w:jc w:val="both"/>
        <w:rPr>
          <w:sz w:val="24"/>
          <w:szCs w:val="24"/>
        </w:rPr>
      </w:pPr>
    </w:p>
    <w:p w14:paraId="70F62068" w14:textId="2A6A2DF7" w:rsidR="000E3289" w:rsidRDefault="000E3289" w:rsidP="008C6562">
      <w:pPr>
        <w:spacing w:after="0" w:line="240" w:lineRule="auto"/>
        <w:contextualSpacing/>
        <w:jc w:val="both"/>
        <w:rPr>
          <w:sz w:val="24"/>
          <w:szCs w:val="24"/>
        </w:rPr>
      </w:pPr>
    </w:p>
    <w:p w14:paraId="46721933" w14:textId="1B3AAB22" w:rsidR="000E3289" w:rsidRDefault="000E3289" w:rsidP="008C6562">
      <w:pPr>
        <w:spacing w:after="0" w:line="240" w:lineRule="auto"/>
        <w:contextualSpacing/>
        <w:jc w:val="both"/>
        <w:rPr>
          <w:sz w:val="24"/>
          <w:szCs w:val="24"/>
        </w:rPr>
      </w:pPr>
    </w:p>
    <w:p w14:paraId="34C3ED9A" w14:textId="77777777" w:rsidR="000E3289" w:rsidRDefault="000E3289" w:rsidP="008C6562">
      <w:pPr>
        <w:spacing w:after="0" w:line="240" w:lineRule="auto"/>
        <w:contextualSpacing/>
        <w:jc w:val="both"/>
        <w:rPr>
          <w:sz w:val="24"/>
          <w:szCs w:val="24"/>
        </w:rPr>
      </w:pPr>
    </w:p>
    <w:p w14:paraId="100D2B25" w14:textId="36A3EC74" w:rsidR="00BF2411" w:rsidRPr="00463CF2" w:rsidRDefault="00CC0096" w:rsidP="008A7580">
      <w:pPr>
        <w:pStyle w:val="Caption"/>
        <w:spacing w:after="0"/>
        <w:jc w:val="both"/>
      </w:pPr>
      <w:bookmarkStart w:id="97" w:name="_Toc501036851"/>
      <w:r>
        <w:lastRenderedPageBreak/>
        <w:t xml:space="preserve">Slika </w:t>
      </w:r>
      <w:r w:rsidR="00A71FFA">
        <w:fldChar w:fldCharType="begin"/>
      </w:r>
      <w:r w:rsidR="00A71FFA">
        <w:instrText xml:space="preserve"> SEQ Slika \* ARABIC </w:instrText>
      </w:r>
      <w:r w:rsidR="00A71FFA">
        <w:fldChar w:fldCharType="separate"/>
      </w:r>
      <w:r w:rsidR="00EF19A0">
        <w:rPr>
          <w:noProof/>
        </w:rPr>
        <w:t>1</w:t>
      </w:r>
      <w:r w:rsidR="00A71FFA">
        <w:rPr>
          <w:noProof/>
        </w:rPr>
        <w:fldChar w:fldCharType="end"/>
      </w:r>
      <w:r w:rsidR="00E624A7">
        <w:t xml:space="preserve"> </w:t>
      </w:r>
      <w:r w:rsidR="00E624A7" w:rsidRPr="00EE1458">
        <w:t>Usluga pristupa javnoj komunikacijskoj mreži na fiksnoj lokaciji prema „vrstama“ priključaka</w:t>
      </w:r>
      <w:bookmarkEnd w:id="97"/>
    </w:p>
    <w:p w14:paraId="643CE170" w14:textId="6CD8CBF5" w:rsidR="00493654" w:rsidRDefault="00EF19A0" w:rsidP="008C6562">
      <w:pPr>
        <w:spacing w:after="0" w:line="240" w:lineRule="auto"/>
        <w:jc w:val="both"/>
        <w:rPr>
          <w:sz w:val="20"/>
          <w:szCs w:val="20"/>
        </w:rPr>
      </w:pPr>
      <w:r>
        <w:rPr>
          <w:noProof/>
          <w:lang w:eastAsia="hr-HR"/>
        </w:rPr>
        <w:drawing>
          <wp:inline distT="0" distB="0" distL="0" distR="0" wp14:anchorId="541574C8" wp14:editId="657858D9">
            <wp:extent cx="5760720" cy="3025140"/>
            <wp:effectExtent l="0" t="0" r="11430" b="3810"/>
            <wp:docPr id="22" name="Chart 22"/>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p>
    <w:p w14:paraId="0EA16BF8" w14:textId="79FDBB66" w:rsidR="00E624A7" w:rsidRPr="00CC0096" w:rsidRDefault="00B4720B" w:rsidP="008C6562">
      <w:pPr>
        <w:spacing w:after="0" w:line="240" w:lineRule="auto"/>
        <w:jc w:val="both"/>
        <w:rPr>
          <w:sz w:val="18"/>
          <w:szCs w:val="18"/>
        </w:rPr>
      </w:pPr>
      <w:r w:rsidRPr="00CC0096">
        <w:rPr>
          <w:sz w:val="18"/>
          <w:szCs w:val="18"/>
        </w:rPr>
        <w:t>Izvor: Tromjesečni upitnici HAKOM-a - telefonske usluge u javnoj nepokretnoj komunikacijskoj mreži,</w:t>
      </w:r>
      <w:r w:rsidR="00300E30" w:rsidRPr="00CC0096">
        <w:rPr>
          <w:sz w:val="18"/>
          <w:szCs w:val="18"/>
        </w:rPr>
        <w:t xml:space="preserve"> </w:t>
      </w:r>
      <w:r w:rsidR="00227049">
        <w:rPr>
          <w:sz w:val="18"/>
          <w:szCs w:val="18"/>
        </w:rPr>
        <w:t>prosinac</w:t>
      </w:r>
      <w:r w:rsidR="001B4BB1" w:rsidRPr="00CC0096">
        <w:rPr>
          <w:sz w:val="18"/>
          <w:szCs w:val="18"/>
        </w:rPr>
        <w:t xml:space="preserve"> 20</w:t>
      </w:r>
      <w:r w:rsidR="00B704E8">
        <w:rPr>
          <w:sz w:val="18"/>
          <w:szCs w:val="18"/>
        </w:rPr>
        <w:t>20</w:t>
      </w:r>
      <w:r w:rsidR="001B4BB1" w:rsidRPr="00CC0096">
        <w:rPr>
          <w:sz w:val="18"/>
          <w:szCs w:val="18"/>
        </w:rPr>
        <w:t>.</w:t>
      </w:r>
    </w:p>
    <w:p w14:paraId="61B7BA3F" w14:textId="77777777" w:rsidR="00E624A7" w:rsidRDefault="00E624A7" w:rsidP="008C6562">
      <w:pPr>
        <w:spacing w:after="0" w:line="240" w:lineRule="auto"/>
        <w:jc w:val="both"/>
        <w:rPr>
          <w:sz w:val="24"/>
          <w:szCs w:val="24"/>
        </w:rPr>
      </w:pPr>
    </w:p>
    <w:p w14:paraId="6070E2B8" w14:textId="33ED2FF8" w:rsidR="00F2716A" w:rsidRDefault="00142B65" w:rsidP="008C6562">
      <w:pPr>
        <w:spacing w:after="0" w:line="240" w:lineRule="auto"/>
        <w:contextualSpacing/>
        <w:jc w:val="both"/>
        <w:rPr>
          <w:rFonts w:cs="Calibri"/>
          <w:sz w:val="24"/>
          <w:szCs w:val="24"/>
        </w:rPr>
      </w:pPr>
      <w:r>
        <w:rPr>
          <w:rFonts w:cs="Calibri"/>
          <w:sz w:val="24"/>
          <w:szCs w:val="24"/>
        </w:rPr>
        <w:t>Općenito, p</w:t>
      </w:r>
      <w:r w:rsidRPr="00173E92">
        <w:rPr>
          <w:rFonts w:cs="Calibri"/>
          <w:sz w:val="24"/>
          <w:szCs w:val="24"/>
        </w:rPr>
        <w:t xml:space="preserve">ristup putem internetskog protokola (IP) obuhvaća sve vrste prijenosa govora putem internetskog protokola, a koje mogu biti upravljane i neupravljane. </w:t>
      </w:r>
      <w:r w:rsidRPr="00CF5A03">
        <w:rPr>
          <w:rFonts w:cs="Calibri"/>
          <w:sz w:val="24"/>
          <w:szCs w:val="24"/>
        </w:rPr>
        <w:t xml:space="preserve">U slučaju „neupravljanih“ (eng. </w:t>
      </w:r>
      <w:r w:rsidRPr="006B6038">
        <w:rPr>
          <w:rFonts w:cs="Calibri"/>
          <w:i/>
          <w:sz w:val="24"/>
          <w:szCs w:val="24"/>
        </w:rPr>
        <w:t>non-managed</w:t>
      </w:r>
      <w:r w:rsidRPr="00CF5A03">
        <w:rPr>
          <w:rFonts w:cs="Calibri"/>
          <w:sz w:val="24"/>
          <w:szCs w:val="24"/>
        </w:rPr>
        <w:t xml:space="preserve">) poziva </w:t>
      </w:r>
      <w:r w:rsidR="001D74FE">
        <w:rPr>
          <w:rFonts w:cs="Calibri"/>
          <w:sz w:val="24"/>
          <w:szCs w:val="24"/>
        </w:rPr>
        <w:t xml:space="preserve">radi </w:t>
      </w:r>
      <w:r w:rsidRPr="00CF5A03">
        <w:rPr>
          <w:rFonts w:cs="Calibri"/>
          <w:sz w:val="24"/>
          <w:szCs w:val="24"/>
        </w:rPr>
        <w:t>se o usluzi prijenosa govora koja se pruža putem IP tehnologije, ali koja u isto vrijeme u jednom svom dijelu prolazi kroz javni internet (VoI</w:t>
      </w:r>
      <w:r w:rsidR="00F348FF">
        <w:rPr>
          <w:rFonts w:cs="Calibri"/>
          <w:sz w:val="24"/>
          <w:szCs w:val="24"/>
        </w:rPr>
        <w:t>P</w:t>
      </w:r>
      <w:r w:rsidRPr="00CF5A03">
        <w:rPr>
          <w:rFonts w:cs="Calibri"/>
          <w:sz w:val="24"/>
          <w:szCs w:val="24"/>
        </w:rPr>
        <w:t xml:space="preserve">) i kao takva nema garantiranu kvalitetu. Ovu vrstu poziva čine usluge kao što su pozivi putem Skype-a ili Viber-a i sličnih aplikacija (tzv. OTT usluge). U slučaju </w:t>
      </w:r>
      <w:r>
        <w:rPr>
          <w:rFonts w:cs="Calibri"/>
          <w:sz w:val="24"/>
          <w:szCs w:val="24"/>
        </w:rPr>
        <w:t>„</w:t>
      </w:r>
      <w:r w:rsidRPr="00CF5A03">
        <w:rPr>
          <w:rFonts w:cs="Calibri"/>
          <w:sz w:val="24"/>
          <w:szCs w:val="24"/>
        </w:rPr>
        <w:t>upravljanih</w:t>
      </w:r>
      <w:r>
        <w:rPr>
          <w:rFonts w:cs="Calibri"/>
          <w:sz w:val="24"/>
          <w:szCs w:val="24"/>
        </w:rPr>
        <w:t>“</w:t>
      </w:r>
      <w:r w:rsidRPr="00CF5A03">
        <w:rPr>
          <w:rFonts w:cs="Calibri"/>
          <w:sz w:val="24"/>
          <w:szCs w:val="24"/>
        </w:rPr>
        <w:t xml:space="preserve"> (eng. </w:t>
      </w:r>
      <w:r w:rsidRPr="006B6038">
        <w:rPr>
          <w:rFonts w:cs="Calibri"/>
          <w:i/>
          <w:sz w:val="24"/>
          <w:szCs w:val="24"/>
        </w:rPr>
        <w:t>managed</w:t>
      </w:r>
      <w:r w:rsidRPr="00CF5A03">
        <w:rPr>
          <w:rFonts w:cs="Calibri"/>
          <w:sz w:val="24"/>
          <w:szCs w:val="24"/>
        </w:rPr>
        <w:t xml:space="preserve">) VoIP poziva riječ je o usluzi prijenosa govora koja se pruža putem IP tehnologije i koja u potpunosti prolazi kroz mrežu operatora, međutim ne osigurava poseban virtualni kanal za prijenos govora. Zbog spomenutih karakteristika, prije svega nepostojanja posebnog virtualnog kanala za prijenos govora, ni kvaliteta ove vrste VOIP poziva ne odgovara u potpunosti kvaliteti javno dostupne telefonske usluge u nepokretnoj mreži. </w:t>
      </w:r>
    </w:p>
    <w:p w14:paraId="65B692E5" w14:textId="77777777" w:rsidR="00F2716A" w:rsidRDefault="00F2716A" w:rsidP="008C6562">
      <w:pPr>
        <w:spacing w:after="0" w:line="240" w:lineRule="auto"/>
        <w:contextualSpacing/>
        <w:jc w:val="both"/>
        <w:rPr>
          <w:rFonts w:cs="Calibri"/>
          <w:sz w:val="24"/>
          <w:szCs w:val="24"/>
        </w:rPr>
      </w:pPr>
    </w:p>
    <w:p w14:paraId="282E442B" w14:textId="77777777" w:rsidR="00142B65" w:rsidRDefault="00142B65" w:rsidP="008C6562">
      <w:pPr>
        <w:spacing w:after="0" w:line="240" w:lineRule="auto"/>
        <w:contextualSpacing/>
        <w:jc w:val="both"/>
        <w:rPr>
          <w:rFonts w:cs="Calibri"/>
          <w:sz w:val="24"/>
          <w:szCs w:val="24"/>
        </w:rPr>
      </w:pPr>
      <w:r>
        <w:rPr>
          <w:rFonts w:cs="Calibri"/>
          <w:sz w:val="24"/>
          <w:szCs w:val="24"/>
        </w:rPr>
        <w:t>S</w:t>
      </w:r>
      <w:r w:rsidR="00314E15">
        <w:rPr>
          <w:rFonts w:cs="Calibri"/>
          <w:sz w:val="24"/>
          <w:szCs w:val="24"/>
        </w:rPr>
        <w:t xml:space="preserve">lijedom navedenog, </w:t>
      </w:r>
      <w:r>
        <w:rPr>
          <w:rFonts w:cs="Calibri"/>
          <w:sz w:val="24"/>
          <w:szCs w:val="24"/>
        </w:rPr>
        <w:t>HAKOM će razmatrati uslugu</w:t>
      </w:r>
      <w:r w:rsidRPr="00CF5A03">
        <w:rPr>
          <w:rFonts w:cs="Calibri"/>
          <w:sz w:val="24"/>
          <w:szCs w:val="24"/>
        </w:rPr>
        <w:t xml:space="preserve"> prijenosa govora koja se pruža putem IP/IMS tehnologije, pri čemu se garantira kvaliteta usluge i kao takva u potpunosti odgovara kvaliteti javno dostupne telefonske usluge.</w:t>
      </w:r>
      <w:r>
        <w:rPr>
          <w:rFonts w:cs="Calibri"/>
          <w:sz w:val="24"/>
          <w:szCs w:val="24"/>
        </w:rPr>
        <w:t xml:space="preserve"> </w:t>
      </w:r>
    </w:p>
    <w:p w14:paraId="11F9EB75" w14:textId="77777777" w:rsidR="00E624A7" w:rsidRDefault="00E624A7" w:rsidP="008C6562">
      <w:pPr>
        <w:spacing w:after="0" w:line="240" w:lineRule="auto"/>
        <w:contextualSpacing/>
        <w:jc w:val="both"/>
        <w:rPr>
          <w:rFonts w:cs="Calibri"/>
          <w:sz w:val="24"/>
          <w:szCs w:val="24"/>
        </w:rPr>
      </w:pPr>
    </w:p>
    <w:p w14:paraId="3BCAA612" w14:textId="790B753E" w:rsidR="00E75413" w:rsidRDefault="009B0EF0" w:rsidP="008C6562">
      <w:pPr>
        <w:spacing w:after="0" w:line="240" w:lineRule="auto"/>
        <w:contextualSpacing/>
        <w:jc w:val="both"/>
        <w:rPr>
          <w:rFonts w:cs="Calibri"/>
          <w:sz w:val="24"/>
          <w:szCs w:val="24"/>
        </w:rPr>
      </w:pPr>
      <w:r>
        <w:rPr>
          <w:rFonts w:cs="Calibri"/>
          <w:sz w:val="24"/>
          <w:szCs w:val="24"/>
        </w:rPr>
        <w:t xml:space="preserve">Naime, </w:t>
      </w:r>
      <w:r w:rsidR="00142B65" w:rsidRPr="001F4F85">
        <w:rPr>
          <w:rFonts w:cs="Calibri"/>
          <w:sz w:val="24"/>
          <w:szCs w:val="24"/>
        </w:rPr>
        <w:t>IMS tehnologija koju koristi HT i IP tehnologija koju koriste alternativni operatori osiguravaju garantiranu kvalitetu govorne usluge, jer koriste poseban virtualni kanal za prijenos govora.</w:t>
      </w:r>
      <w:r w:rsidR="00D97FAE" w:rsidRPr="00D97FAE">
        <w:rPr>
          <w:rFonts w:cs="Calibri"/>
          <w:sz w:val="24"/>
          <w:szCs w:val="24"/>
        </w:rPr>
        <w:t xml:space="preserve"> </w:t>
      </w:r>
      <w:r w:rsidR="00D97FAE" w:rsidRPr="00173E92">
        <w:rPr>
          <w:rFonts w:cs="Calibri"/>
          <w:sz w:val="24"/>
          <w:szCs w:val="24"/>
        </w:rPr>
        <w:t xml:space="preserve">Stoga je, za potrebe utvrđivanja najzastupljenije usluge, HAKOM uzeo u obzir sve </w:t>
      </w:r>
      <w:r w:rsidR="006B6038">
        <w:rPr>
          <w:rFonts w:cs="Calibri"/>
          <w:sz w:val="24"/>
          <w:szCs w:val="24"/>
        </w:rPr>
        <w:t>maloprodajne ponude</w:t>
      </w:r>
      <w:r w:rsidR="00D97FAE" w:rsidRPr="00173E92">
        <w:rPr>
          <w:rFonts w:cs="Calibri"/>
          <w:sz w:val="24"/>
          <w:szCs w:val="24"/>
        </w:rPr>
        <w:t xml:space="preserve"> u kojima se </w:t>
      </w:r>
      <w:r w:rsidR="00C47BCB">
        <w:rPr>
          <w:rFonts w:cs="Calibri"/>
          <w:sz w:val="24"/>
          <w:szCs w:val="24"/>
        </w:rPr>
        <w:t xml:space="preserve">uz uslugu pristupa pruža </w:t>
      </w:r>
      <w:r w:rsidR="003E4069">
        <w:rPr>
          <w:rFonts w:cs="Calibri"/>
          <w:sz w:val="24"/>
          <w:szCs w:val="24"/>
        </w:rPr>
        <w:t xml:space="preserve">i </w:t>
      </w:r>
      <w:r w:rsidR="00D97FAE" w:rsidRPr="00173E92">
        <w:rPr>
          <w:rFonts w:cs="Calibri"/>
          <w:sz w:val="24"/>
          <w:szCs w:val="24"/>
        </w:rPr>
        <w:t>javno dostupna telefonska usluga</w:t>
      </w:r>
      <w:r w:rsidR="00C47BCB">
        <w:rPr>
          <w:rFonts w:cs="Calibri"/>
          <w:sz w:val="24"/>
          <w:szCs w:val="24"/>
        </w:rPr>
        <w:t>.</w:t>
      </w:r>
      <w:r w:rsidR="00D97FAE" w:rsidRPr="00173E92">
        <w:rPr>
          <w:rFonts w:cs="Calibri"/>
          <w:sz w:val="24"/>
          <w:szCs w:val="24"/>
        </w:rPr>
        <w:t xml:space="preserve"> </w:t>
      </w:r>
    </w:p>
    <w:p w14:paraId="6851CDB7" w14:textId="77777777" w:rsidR="00936900" w:rsidRDefault="00936900" w:rsidP="008C6562">
      <w:pPr>
        <w:spacing w:after="0" w:line="240" w:lineRule="auto"/>
        <w:contextualSpacing/>
        <w:jc w:val="both"/>
        <w:rPr>
          <w:rFonts w:eastAsia="Times New Roman" w:cs="Calibri"/>
          <w:sz w:val="24"/>
          <w:szCs w:val="24"/>
        </w:rPr>
      </w:pPr>
    </w:p>
    <w:p w14:paraId="254DC2C5" w14:textId="44B54D30" w:rsidR="00756B26" w:rsidRDefault="001E707A" w:rsidP="008C6562">
      <w:pPr>
        <w:spacing w:after="0" w:line="240" w:lineRule="auto"/>
        <w:contextualSpacing/>
        <w:jc w:val="both"/>
        <w:rPr>
          <w:rFonts w:cs="Calibri"/>
          <w:sz w:val="24"/>
          <w:szCs w:val="24"/>
        </w:rPr>
      </w:pPr>
      <w:r>
        <w:rPr>
          <w:rFonts w:eastAsia="Times New Roman" w:cs="Calibri"/>
          <w:sz w:val="24"/>
          <w:szCs w:val="24"/>
        </w:rPr>
        <w:t>Prema dostupnim</w:t>
      </w:r>
      <w:r w:rsidRPr="002B5C20">
        <w:rPr>
          <w:rFonts w:eastAsia="Times New Roman" w:cs="Calibri"/>
          <w:sz w:val="24"/>
          <w:szCs w:val="24"/>
        </w:rPr>
        <w:t xml:space="preserve"> podacima, </w:t>
      </w:r>
      <w:r>
        <w:rPr>
          <w:rFonts w:eastAsia="Times New Roman" w:cs="Calibri"/>
          <w:sz w:val="24"/>
          <w:szCs w:val="24"/>
        </w:rPr>
        <w:t xml:space="preserve">udio </w:t>
      </w:r>
      <w:r w:rsidR="006C36B8">
        <w:rPr>
          <w:rFonts w:eastAsia="Times New Roman" w:cs="Calibri"/>
          <w:sz w:val="24"/>
          <w:szCs w:val="24"/>
        </w:rPr>
        <w:t xml:space="preserve">IP </w:t>
      </w:r>
      <w:r>
        <w:rPr>
          <w:rFonts w:eastAsia="Times New Roman" w:cs="Calibri"/>
          <w:sz w:val="24"/>
          <w:szCs w:val="24"/>
        </w:rPr>
        <w:t>priključaka</w:t>
      </w:r>
      <w:r w:rsidR="00053352">
        <w:rPr>
          <w:rStyle w:val="FootnoteReference"/>
          <w:rFonts w:eastAsia="Times New Roman" w:cs="Calibri"/>
          <w:sz w:val="24"/>
          <w:szCs w:val="24"/>
        </w:rPr>
        <w:footnoteReference w:id="18"/>
      </w:r>
      <w:r>
        <w:rPr>
          <w:rFonts w:eastAsia="Times New Roman" w:cs="Calibri"/>
          <w:sz w:val="24"/>
          <w:szCs w:val="24"/>
        </w:rPr>
        <w:t xml:space="preserve"> iznosio je </w:t>
      </w:r>
      <w:r w:rsidR="00B329B8" w:rsidRPr="00A54F08">
        <w:rPr>
          <w:rFonts w:eastAsia="Times New Roman" w:cs="Calibri"/>
          <w:sz w:val="24"/>
          <w:szCs w:val="24"/>
        </w:rPr>
        <w:t xml:space="preserve">na kraju </w:t>
      </w:r>
      <w:r w:rsidR="00EF5F55" w:rsidRPr="00A54F08">
        <w:rPr>
          <w:rFonts w:eastAsia="Times New Roman" w:cs="Calibri"/>
          <w:sz w:val="24"/>
          <w:szCs w:val="24"/>
        </w:rPr>
        <w:t>202</w:t>
      </w:r>
      <w:r w:rsidR="00227049" w:rsidRPr="00A54F08">
        <w:rPr>
          <w:rFonts w:eastAsia="Times New Roman" w:cs="Calibri"/>
          <w:sz w:val="24"/>
          <w:szCs w:val="24"/>
        </w:rPr>
        <w:t>0</w:t>
      </w:r>
      <w:r w:rsidRPr="00A54F08">
        <w:rPr>
          <w:rFonts w:eastAsia="Times New Roman" w:cs="Calibri"/>
          <w:sz w:val="24"/>
          <w:szCs w:val="24"/>
        </w:rPr>
        <w:t xml:space="preserve">. </w:t>
      </w:r>
      <w:r w:rsidR="00CF1804" w:rsidRPr="00A54F08">
        <w:rPr>
          <w:rFonts w:eastAsia="Times New Roman" w:cs="Calibri"/>
          <w:sz w:val="24"/>
          <w:szCs w:val="24"/>
        </w:rPr>
        <w:t>6</w:t>
      </w:r>
      <w:r w:rsidR="00227049" w:rsidRPr="00A54F08">
        <w:rPr>
          <w:rFonts w:eastAsia="Times New Roman" w:cs="Calibri"/>
          <w:sz w:val="24"/>
          <w:szCs w:val="24"/>
        </w:rPr>
        <w:t>1</w:t>
      </w:r>
      <w:r w:rsidR="00CF1804" w:rsidRPr="00A54F08">
        <w:rPr>
          <w:rFonts w:eastAsia="Times New Roman" w:cs="Calibri"/>
          <w:sz w:val="24"/>
          <w:szCs w:val="24"/>
        </w:rPr>
        <w:t>,</w:t>
      </w:r>
      <w:r w:rsidR="00B329B8" w:rsidRPr="00A54F08">
        <w:rPr>
          <w:rFonts w:eastAsia="Times New Roman" w:cs="Calibri"/>
          <w:sz w:val="24"/>
          <w:szCs w:val="24"/>
        </w:rPr>
        <w:t>0</w:t>
      </w:r>
      <w:r w:rsidR="00227049" w:rsidRPr="00A54F08">
        <w:rPr>
          <w:rFonts w:eastAsia="Times New Roman" w:cs="Calibri"/>
          <w:sz w:val="24"/>
          <w:szCs w:val="24"/>
        </w:rPr>
        <w:t>3</w:t>
      </w:r>
      <w:r w:rsidRPr="00A54F08">
        <w:rPr>
          <w:rFonts w:eastAsia="Times New Roman" w:cs="Calibri"/>
          <w:sz w:val="24"/>
          <w:szCs w:val="24"/>
        </w:rPr>
        <w:t>%</w:t>
      </w:r>
      <w:r w:rsidR="00936900" w:rsidRPr="00A54F08">
        <w:rPr>
          <w:rFonts w:eastAsia="Times New Roman" w:cs="Calibri"/>
          <w:sz w:val="24"/>
          <w:szCs w:val="24"/>
        </w:rPr>
        <w:t>.</w:t>
      </w:r>
      <w:r>
        <w:rPr>
          <w:rFonts w:eastAsia="Times New Roman" w:cs="Calibri"/>
          <w:sz w:val="24"/>
          <w:szCs w:val="24"/>
        </w:rPr>
        <w:t xml:space="preserve"> </w:t>
      </w:r>
      <w:r w:rsidR="00756B26" w:rsidRPr="00173E92">
        <w:rPr>
          <w:rFonts w:cs="Calibri"/>
          <w:sz w:val="24"/>
          <w:szCs w:val="24"/>
        </w:rPr>
        <w:t xml:space="preserve">Slijedom navedenog, kao polazište u odnosu na koje se utvrđuju zamjenske usluge određen je </w:t>
      </w:r>
      <w:r w:rsidR="006B6038">
        <w:rPr>
          <w:rFonts w:cs="Calibri"/>
          <w:sz w:val="24"/>
          <w:szCs w:val="24"/>
        </w:rPr>
        <w:t>IP priključak</w:t>
      </w:r>
      <w:r w:rsidR="006C36B8">
        <w:rPr>
          <w:rFonts w:cs="Calibri"/>
          <w:sz w:val="24"/>
          <w:szCs w:val="24"/>
        </w:rPr>
        <w:t>.</w:t>
      </w:r>
    </w:p>
    <w:p w14:paraId="2EF4553A" w14:textId="633B320A" w:rsidR="003C1CF7" w:rsidRPr="005F76AC" w:rsidRDefault="00F24BC7" w:rsidP="008C6562">
      <w:pPr>
        <w:spacing w:after="0" w:line="240" w:lineRule="auto"/>
        <w:contextualSpacing/>
        <w:jc w:val="both"/>
        <w:rPr>
          <w:rFonts w:cs="Calibri"/>
          <w:sz w:val="24"/>
          <w:szCs w:val="24"/>
        </w:rPr>
      </w:pPr>
      <w:r w:rsidRPr="005F76AC">
        <w:rPr>
          <w:rFonts w:cs="Calibri"/>
          <w:sz w:val="24"/>
          <w:szCs w:val="24"/>
        </w:rPr>
        <w:lastRenderedPageBreak/>
        <w:t xml:space="preserve">Nadalje, </w:t>
      </w:r>
      <w:r w:rsidR="00314E15" w:rsidRPr="005F76AC">
        <w:rPr>
          <w:rFonts w:cs="Calibri"/>
          <w:sz w:val="24"/>
          <w:szCs w:val="24"/>
        </w:rPr>
        <w:t xml:space="preserve">pristup putem </w:t>
      </w:r>
      <w:r w:rsidR="005F76AC">
        <w:rPr>
          <w:rFonts w:cs="Calibri"/>
          <w:sz w:val="24"/>
          <w:szCs w:val="24"/>
        </w:rPr>
        <w:t>IP priključka</w:t>
      </w:r>
      <w:r w:rsidRPr="005F76AC">
        <w:rPr>
          <w:rFonts w:cs="Calibri"/>
          <w:sz w:val="24"/>
          <w:szCs w:val="24"/>
        </w:rPr>
        <w:t xml:space="preserve"> se krajnjim korisnicima može nuditi </w:t>
      </w:r>
      <w:r w:rsidR="00133E8F" w:rsidRPr="005F76AC">
        <w:rPr>
          <w:rFonts w:cs="Calibri"/>
          <w:sz w:val="24"/>
          <w:szCs w:val="24"/>
        </w:rPr>
        <w:t>u svrhu pružanja samostalne javno dostupne telefonske usluge</w:t>
      </w:r>
      <w:r w:rsidRPr="005F76AC">
        <w:rPr>
          <w:rFonts w:cs="Calibri"/>
          <w:sz w:val="24"/>
          <w:szCs w:val="24"/>
        </w:rPr>
        <w:t xml:space="preserve">, ali </w:t>
      </w:r>
      <w:r w:rsidR="00133E8F" w:rsidRPr="005F76AC">
        <w:rPr>
          <w:rFonts w:cs="Calibri"/>
          <w:sz w:val="24"/>
          <w:szCs w:val="24"/>
        </w:rPr>
        <w:t xml:space="preserve">se ista </w:t>
      </w:r>
      <w:r w:rsidR="009B0EF0">
        <w:rPr>
          <w:rFonts w:cs="Calibri"/>
          <w:sz w:val="24"/>
          <w:szCs w:val="24"/>
        </w:rPr>
        <w:t xml:space="preserve">najčešće </w:t>
      </w:r>
      <w:r w:rsidR="00133E8F" w:rsidRPr="005F76AC">
        <w:rPr>
          <w:rFonts w:cs="Calibri"/>
          <w:sz w:val="24"/>
          <w:szCs w:val="24"/>
        </w:rPr>
        <w:t xml:space="preserve">pruža </w:t>
      </w:r>
      <w:r w:rsidRPr="005F76AC">
        <w:rPr>
          <w:rFonts w:cs="Calibri"/>
          <w:sz w:val="24"/>
          <w:szCs w:val="24"/>
        </w:rPr>
        <w:t xml:space="preserve">u kombinaciji s još jednom ili više elektroničkih usluga (npr. širokopojasni pristup internetu i/ili IPTV) u sklopu paketa usluga. Kako se </w:t>
      </w:r>
      <w:r w:rsidR="00D97FAE" w:rsidRPr="005F76AC">
        <w:rPr>
          <w:rFonts w:cs="Calibri"/>
          <w:sz w:val="24"/>
          <w:szCs w:val="24"/>
        </w:rPr>
        <w:t xml:space="preserve">pristup putem </w:t>
      </w:r>
      <w:r w:rsidR="005F76AC">
        <w:rPr>
          <w:rFonts w:cs="Calibri"/>
          <w:sz w:val="24"/>
          <w:szCs w:val="24"/>
        </w:rPr>
        <w:t>IP priključka</w:t>
      </w:r>
      <w:r w:rsidRPr="005F76AC">
        <w:rPr>
          <w:rFonts w:cs="Calibri"/>
          <w:sz w:val="24"/>
          <w:szCs w:val="24"/>
        </w:rPr>
        <w:t xml:space="preserve"> </w:t>
      </w:r>
      <w:r w:rsidR="00E75413" w:rsidRPr="005F76AC">
        <w:rPr>
          <w:rFonts w:cs="Calibri"/>
          <w:sz w:val="24"/>
          <w:szCs w:val="24"/>
        </w:rPr>
        <w:t xml:space="preserve">u svrhu pružanja javno dostupne telefonske usluge </w:t>
      </w:r>
      <w:r w:rsidRPr="005F76AC">
        <w:rPr>
          <w:rFonts w:cs="Calibri"/>
          <w:sz w:val="24"/>
          <w:szCs w:val="24"/>
        </w:rPr>
        <w:t xml:space="preserve">unutar paketa usluga ni po čemu ne razlikuje od </w:t>
      </w:r>
      <w:r w:rsidR="00D97FAE" w:rsidRPr="005F76AC">
        <w:rPr>
          <w:rFonts w:cs="Calibri"/>
          <w:sz w:val="24"/>
          <w:szCs w:val="24"/>
        </w:rPr>
        <w:t>istog</w:t>
      </w:r>
      <w:r w:rsidRPr="005F76AC">
        <w:rPr>
          <w:rFonts w:cs="Calibri"/>
          <w:sz w:val="24"/>
          <w:szCs w:val="24"/>
        </w:rPr>
        <w:t xml:space="preserve"> izvan paketa, HAKOM smatra kako je, prilikom utvrđivanja </w:t>
      </w:r>
      <w:r w:rsidR="005F76AC">
        <w:rPr>
          <w:rFonts w:cs="Calibri"/>
          <w:sz w:val="24"/>
          <w:szCs w:val="24"/>
        </w:rPr>
        <w:t>zamjenskih usluga</w:t>
      </w:r>
      <w:r w:rsidRPr="005F76AC">
        <w:rPr>
          <w:rFonts w:cs="Calibri"/>
          <w:sz w:val="24"/>
          <w:szCs w:val="24"/>
        </w:rPr>
        <w:t xml:space="preserve">, potrebno </w:t>
      </w:r>
      <w:r w:rsidR="003C1CF7" w:rsidRPr="005F76AC">
        <w:rPr>
          <w:rFonts w:cs="Calibri"/>
          <w:sz w:val="24"/>
          <w:szCs w:val="24"/>
        </w:rPr>
        <w:t>uzeti u obzir sve priključke putem kojih se pruža javno dostupna telefonska usluga, bez obzira pruža li se korisnicima isklj</w:t>
      </w:r>
      <w:r w:rsidR="00133E8F" w:rsidRPr="005F76AC">
        <w:rPr>
          <w:rFonts w:cs="Calibri"/>
          <w:sz w:val="24"/>
          <w:szCs w:val="24"/>
        </w:rPr>
        <w:t xml:space="preserve">učivo javno dostupna telefonska </w:t>
      </w:r>
      <w:r w:rsidR="003C1CF7" w:rsidRPr="005F76AC">
        <w:rPr>
          <w:rFonts w:cs="Calibri"/>
          <w:sz w:val="24"/>
          <w:szCs w:val="24"/>
        </w:rPr>
        <w:t>usluga (samostalni priključci) ili paket u</w:t>
      </w:r>
      <w:r w:rsidR="00133E8F" w:rsidRPr="005F76AC">
        <w:rPr>
          <w:rFonts w:cs="Calibri"/>
          <w:sz w:val="24"/>
          <w:szCs w:val="24"/>
        </w:rPr>
        <w:t xml:space="preserve">sluga koji </w:t>
      </w:r>
      <w:r w:rsidR="003C1CF7" w:rsidRPr="005F76AC">
        <w:rPr>
          <w:rFonts w:cs="Calibri"/>
          <w:sz w:val="24"/>
          <w:szCs w:val="24"/>
        </w:rPr>
        <w:t>uz jednu ili viš</w:t>
      </w:r>
      <w:r w:rsidR="00133E8F" w:rsidRPr="005F76AC">
        <w:rPr>
          <w:rFonts w:cs="Calibri"/>
          <w:sz w:val="24"/>
          <w:szCs w:val="24"/>
        </w:rPr>
        <w:t xml:space="preserve">e elektroničkih komunikacijskih </w:t>
      </w:r>
      <w:r w:rsidR="003C1CF7" w:rsidRPr="005F76AC">
        <w:rPr>
          <w:rFonts w:cs="Calibri"/>
          <w:sz w:val="24"/>
          <w:szCs w:val="24"/>
        </w:rPr>
        <w:t>usluga uključ</w:t>
      </w:r>
      <w:r w:rsidR="00133E8F" w:rsidRPr="005F76AC">
        <w:rPr>
          <w:rFonts w:cs="Calibri"/>
          <w:sz w:val="24"/>
          <w:szCs w:val="24"/>
        </w:rPr>
        <w:t xml:space="preserve">uje i javno dostupnu telefonsku </w:t>
      </w:r>
      <w:r w:rsidR="003C1CF7" w:rsidRPr="005F76AC">
        <w:rPr>
          <w:rFonts w:cs="Calibri"/>
          <w:sz w:val="24"/>
          <w:szCs w:val="24"/>
        </w:rPr>
        <w:t xml:space="preserve">uslugu (eng. </w:t>
      </w:r>
      <w:r w:rsidR="003C1CF7" w:rsidRPr="005F76AC">
        <w:rPr>
          <w:rFonts w:cs="Calibri"/>
          <w:i/>
          <w:sz w:val="24"/>
          <w:szCs w:val="24"/>
        </w:rPr>
        <w:t>bundled services</w:t>
      </w:r>
      <w:r w:rsidR="003C1CF7" w:rsidRPr="005F76AC">
        <w:rPr>
          <w:rFonts w:cs="Calibri"/>
          <w:sz w:val="24"/>
          <w:szCs w:val="24"/>
        </w:rPr>
        <w:t>).</w:t>
      </w:r>
      <w:r w:rsidR="00133E8F" w:rsidRPr="005F76AC">
        <w:rPr>
          <w:rFonts w:cs="Calibri"/>
          <w:sz w:val="24"/>
          <w:szCs w:val="24"/>
        </w:rPr>
        <w:t xml:space="preserve"> </w:t>
      </w:r>
    </w:p>
    <w:p w14:paraId="6E767187" w14:textId="77777777" w:rsidR="003C1CF7" w:rsidRPr="00F24BC7" w:rsidRDefault="003C1CF7" w:rsidP="008C6562">
      <w:pPr>
        <w:spacing w:after="0" w:line="240" w:lineRule="auto"/>
        <w:jc w:val="both"/>
        <w:rPr>
          <w:sz w:val="24"/>
          <w:szCs w:val="24"/>
        </w:rPr>
      </w:pPr>
    </w:p>
    <w:p w14:paraId="50EE319E" w14:textId="3B5175E8" w:rsidR="00E53C2C" w:rsidRPr="009E5DC0" w:rsidRDefault="00D97FAE" w:rsidP="008C6562">
      <w:pPr>
        <w:pStyle w:val="Heading3"/>
      </w:pPr>
      <w:bookmarkStart w:id="98" w:name="_Toc77146224"/>
      <w:bookmarkStart w:id="99" w:name="_Toc82087610"/>
      <w:r w:rsidRPr="009E5DC0">
        <w:t>Pristup putem analognog (POTS) priključka</w:t>
      </w:r>
      <w:bookmarkEnd w:id="98"/>
      <w:bookmarkEnd w:id="99"/>
      <w:r w:rsidRPr="009E5DC0">
        <w:t xml:space="preserve"> </w:t>
      </w:r>
    </w:p>
    <w:p w14:paraId="5CF251B0" w14:textId="77777777" w:rsidR="005B6D41" w:rsidRDefault="005B6D41" w:rsidP="008C6562">
      <w:pPr>
        <w:spacing w:after="0" w:line="240" w:lineRule="auto"/>
        <w:jc w:val="both"/>
      </w:pPr>
    </w:p>
    <w:p w14:paraId="1305651E" w14:textId="0AB14999" w:rsidR="00AB7662" w:rsidRDefault="00F11956" w:rsidP="00AB7662">
      <w:pPr>
        <w:spacing w:after="0" w:line="240" w:lineRule="auto"/>
        <w:contextualSpacing/>
        <w:jc w:val="both"/>
        <w:rPr>
          <w:rFonts w:cs="Calibri"/>
          <w:sz w:val="24"/>
          <w:szCs w:val="24"/>
        </w:rPr>
      </w:pPr>
      <w:r w:rsidRPr="00F11956">
        <w:rPr>
          <w:sz w:val="24"/>
          <w:szCs w:val="24"/>
        </w:rPr>
        <w:t xml:space="preserve">Prilikom razmatranja zamjenjivosti na strani potražnje, HAKOM stavlja u odnos pristup putem </w:t>
      </w:r>
      <w:r w:rsidR="005F76AC">
        <w:rPr>
          <w:sz w:val="24"/>
          <w:szCs w:val="24"/>
        </w:rPr>
        <w:t>IP priključka</w:t>
      </w:r>
      <w:r w:rsidRPr="00F11956">
        <w:rPr>
          <w:sz w:val="24"/>
          <w:szCs w:val="24"/>
        </w:rPr>
        <w:t xml:space="preserve"> i </w:t>
      </w:r>
      <w:r w:rsidR="00E75413">
        <w:rPr>
          <w:sz w:val="24"/>
          <w:szCs w:val="24"/>
        </w:rPr>
        <w:t xml:space="preserve">pristup </w:t>
      </w:r>
      <w:r w:rsidRPr="00F11956">
        <w:rPr>
          <w:sz w:val="24"/>
          <w:szCs w:val="24"/>
        </w:rPr>
        <w:t>putem POTS priključka koji se koriste u svrhu pružanja javno dostupne telefonske usluge.</w:t>
      </w:r>
      <w:r w:rsidR="00623B5B">
        <w:rPr>
          <w:sz w:val="24"/>
          <w:szCs w:val="24"/>
        </w:rPr>
        <w:t xml:space="preserve"> Bitno je napomenuti kako je ovdje riječ o POTS priključcima samo u pristupnom dijelu mreže (od korisnika do lokale centrale), dok su u dijelu mreže od lokalne centrale prema jezgrenoj mreži svi priključci utemeljeni na IP protokolu.</w:t>
      </w:r>
      <w:r w:rsidR="00AB7662">
        <w:rPr>
          <w:sz w:val="24"/>
          <w:szCs w:val="24"/>
        </w:rPr>
        <w:t xml:space="preserve"> Osim toga, </w:t>
      </w:r>
      <w:r w:rsidR="00AB7662">
        <w:rPr>
          <w:rFonts w:cs="Calibri"/>
          <w:sz w:val="24"/>
          <w:szCs w:val="24"/>
        </w:rPr>
        <w:t>uzevši u obzir da je n</w:t>
      </w:r>
      <w:r w:rsidR="00AB7662" w:rsidRPr="00BF2411">
        <w:rPr>
          <w:rFonts w:cs="Calibri"/>
          <w:sz w:val="24"/>
          <w:szCs w:val="24"/>
        </w:rPr>
        <w:t>akon prelaska na IP/IMS</w:t>
      </w:r>
      <w:r w:rsidR="00AB7662">
        <w:rPr>
          <w:rFonts w:cs="Calibri"/>
          <w:sz w:val="24"/>
          <w:szCs w:val="24"/>
        </w:rPr>
        <w:t xml:space="preserve">, usluga </w:t>
      </w:r>
      <w:r w:rsidR="00AB7662" w:rsidRPr="00936900">
        <w:rPr>
          <w:rFonts w:cs="Calibri"/>
          <w:sz w:val="24"/>
          <w:szCs w:val="24"/>
        </w:rPr>
        <w:t xml:space="preserve">najma korisničke linije </w:t>
      </w:r>
      <w:r w:rsidR="00AB7662">
        <w:rPr>
          <w:rFonts w:cs="Calibri"/>
          <w:sz w:val="24"/>
          <w:szCs w:val="24"/>
        </w:rPr>
        <w:t xml:space="preserve">(dalje: </w:t>
      </w:r>
      <w:r w:rsidR="00AB7662" w:rsidRPr="00BF2411">
        <w:rPr>
          <w:rFonts w:cs="Calibri"/>
          <w:sz w:val="24"/>
          <w:szCs w:val="24"/>
        </w:rPr>
        <w:t>WLR</w:t>
      </w:r>
      <w:r w:rsidR="00AB7662">
        <w:rPr>
          <w:rFonts w:cs="Calibri"/>
          <w:sz w:val="24"/>
          <w:szCs w:val="24"/>
        </w:rPr>
        <w:t xml:space="preserve"> usluga)</w:t>
      </w:r>
      <w:r w:rsidR="00AB7662" w:rsidRPr="00BF2411">
        <w:rPr>
          <w:rFonts w:cs="Calibri"/>
          <w:sz w:val="24"/>
          <w:szCs w:val="24"/>
        </w:rPr>
        <w:t xml:space="preserve"> u </w:t>
      </w:r>
      <w:r w:rsidR="00AB7662">
        <w:rPr>
          <w:rFonts w:cs="Calibri"/>
          <w:sz w:val="24"/>
          <w:szCs w:val="24"/>
        </w:rPr>
        <w:t xml:space="preserve">Republici Hrvatskoj moguća </w:t>
      </w:r>
      <w:r w:rsidR="00AB7662" w:rsidRPr="00BF2411">
        <w:rPr>
          <w:rFonts w:cs="Calibri"/>
          <w:sz w:val="24"/>
          <w:szCs w:val="24"/>
        </w:rPr>
        <w:t>korištenjem MSAN POTS porta</w:t>
      </w:r>
      <w:r w:rsidR="00AB7662">
        <w:rPr>
          <w:rFonts w:cs="Calibri"/>
          <w:sz w:val="24"/>
          <w:szCs w:val="24"/>
        </w:rPr>
        <w:t xml:space="preserve"> te da n</w:t>
      </w:r>
      <w:r w:rsidR="00AB7662" w:rsidRPr="00BF2411">
        <w:rPr>
          <w:rFonts w:cs="Calibri"/>
          <w:sz w:val="24"/>
          <w:szCs w:val="24"/>
        </w:rPr>
        <w:t>a taj način, operatori i u IP okruženju koriste veleprodajnu WLR uslugu</w:t>
      </w:r>
      <w:r w:rsidR="00AB7662">
        <w:rPr>
          <w:rFonts w:cs="Calibri"/>
          <w:sz w:val="24"/>
          <w:szCs w:val="24"/>
        </w:rPr>
        <w:t>, svi</w:t>
      </w:r>
      <w:r w:rsidR="00AB7662" w:rsidRPr="00936900">
        <w:rPr>
          <w:rFonts w:cs="Calibri"/>
          <w:sz w:val="24"/>
          <w:szCs w:val="24"/>
        </w:rPr>
        <w:t xml:space="preserve"> priključci putem WLR</w:t>
      </w:r>
      <w:r w:rsidR="00AB7662">
        <w:rPr>
          <w:rFonts w:cs="Calibri"/>
          <w:sz w:val="24"/>
          <w:szCs w:val="24"/>
        </w:rPr>
        <w:t xml:space="preserve"> usluge</w:t>
      </w:r>
      <w:r w:rsidR="00AB7662" w:rsidRPr="00936900">
        <w:rPr>
          <w:rFonts w:cs="Calibri"/>
          <w:sz w:val="24"/>
          <w:szCs w:val="24"/>
        </w:rPr>
        <w:t xml:space="preserve"> </w:t>
      </w:r>
      <w:r w:rsidR="00AB7662">
        <w:rPr>
          <w:rFonts w:cs="Calibri"/>
          <w:sz w:val="24"/>
          <w:szCs w:val="24"/>
        </w:rPr>
        <w:t xml:space="preserve">se smatraju POTS priključcima te će ih HAKOM na taj način i tretirati. </w:t>
      </w:r>
    </w:p>
    <w:p w14:paraId="1D72A97D" w14:textId="77777777" w:rsidR="00E624A7" w:rsidRPr="00F11956" w:rsidRDefault="00E624A7" w:rsidP="008C6562">
      <w:pPr>
        <w:spacing w:after="0" w:line="240" w:lineRule="auto"/>
        <w:contextualSpacing/>
        <w:jc w:val="both"/>
        <w:rPr>
          <w:sz w:val="24"/>
          <w:szCs w:val="24"/>
        </w:rPr>
      </w:pPr>
    </w:p>
    <w:p w14:paraId="0071DAAA" w14:textId="3D4412F2" w:rsidR="005B6D41" w:rsidRDefault="00AE367F" w:rsidP="008C6562">
      <w:pPr>
        <w:spacing w:after="0" w:line="240" w:lineRule="auto"/>
        <w:contextualSpacing/>
        <w:jc w:val="both"/>
        <w:rPr>
          <w:sz w:val="24"/>
          <w:szCs w:val="24"/>
        </w:rPr>
      </w:pPr>
      <w:r>
        <w:rPr>
          <w:sz w:val="24"/>
          <w:szCs w:val="24"/>
        </w:rPr>
        <w:t>Iako se</w:t>
      </w:r>
      <w:r w:rsidR="00623B5B">
        <w:rPr>
          <w:sz w:val="24"/>
          <w:szCs w:val="24"/>
        </w:rPr>
        <w:t xml:space="preserve"> u</w:t>
      </w:r>
      <w:r w:rsidR="005B6D41">
        <w:rPr>
          <w:sz w:val="24"/>
          <w:szCs w:val="24"/>
        </w:rPr>
        <w:t>dio POTS priključaka</w:t>
      </w:r>
      <w:r>
        <w:rPr>
          <w:sz w:val="24"/>
          <w:szCs w:val="24"/>
        </w:rPr>
        <w:t>,</w:t>
      </w:r>
      <w:r w:rsidR="00623B5B">
        <w:rPr>
          <w:sz w:val="24"/>
          <w:szCs w:val="24"/>
        </w:rPr>
        <w:t xml:space="preserve"> koji</w:t>
      </w:r>
      <w:r w:rsidR="005B6D41">
        <w:rPr>
          <w:sz w:val="24"/>
          <w:szCs w:val="24"/>
        </w:rPr>
        <w:t xml:space="preserve"> je </w:t>
      </w:r>
      <w:r w:rsidR="00B329B8">
        <w:rPr>
          <w:sz w:val="24"/>
          <w:szCs w:val="24"/>
        </w:rPr>
        <w:t xml:space="preserve">na kraju </w:t>
      </w:r>
      <w:r w:rsidR="005B6D41" w:rsidRPr="00A54F08">
        <w:rPr>
          <w:sz w:val="24"/>
          <w:szCs w:val="24"/>
        </w:rPr>
        <w:t>20</w:t>
      </w:r>
      <w:r w:rsidR="00134850" w:rsidRPr="00A54F08">
        <w:rPr>
          <w:sz w:val="24"/>
          <w:szCs w:val="24"/>
        </w:rPr>
        <w:t>2</w:t>
      </w:r>
      <w:r w:rsidRPr="00A54F08">
        <w:rPr>
          <w:sz w:val="24"/>
          <w:szCs w:val="24"/>
        </w:rPr>
        <w:t>0</w:t>
      </w:r>
      <w:r w:rsidR="005B6D41" w:rsidRPr="00A54F08">
        <w:rPr>
          <w:sz w:val="24"/>
          <w:szCs w:val="24"/>
        </w:rPr>
        <w:t xml:space="preserve">. iznosio </w:t>
      </w:r>
      <w:r w:rsidRPr="00A54F08">
        <w:rPr>
          <w:sz w:val="24"/>
          <w:szCs w:val="24"/>
        </w:rPr>
        <w:t>24,30</w:t>
      </w:r>
      <w:r w:rsidR="005B6D41" w:rsidRPr="00A54F08">
        <w:rPr>
          <w:sz w:val="24"/>
          <w:szCs w:val="24"/>
        </w:rPr>
        <w:t>%</w:t>
      </w:r>
      <w:r w:rsidR="00CF3343" w:rsidRPr="00A54F08">
        <w:rPr>
          <w:sz w:val="24"/>
          <w:szCs w:val="24"/>
        </w:rPr>
        <w:t>,</w:t>
      </w:r>
      <w:r>
        <w:rPr>
          <w:sz w:val="24"/>
          <w:szCs w:val="24"/>
        </w:rPr>
        <w:t xml:space="preserve"> konstantno smanjuje,</w:t>
      </w:r>
      <w:r w:rsidR="005B6D41">
        <w:rPr>
          <w:sz w:val="24"/>
          <w:szCs w:val="24"/>
        </w:rPr>
        <w:t xml:space="preserve"> POTS priključak se zbog svojih funkcionalnih i cjenovnih karakteristika </w:t>
      </w:r>
      <w:r w:rsidR="00F10521">
        <w:rPr>
          <w:sz w:val="24"/>
          <w:szCs w:val="24"/>
        </w:rPr>
        <w:t xml:space="preserve">(u maloprodaji se po istoj cijeni nude korisnički paketi s </w:t>
      </w:r>
      <w:r w:rsidR="007E6EEF">
        <w:rPr>
          <w:sz w:val="24"/>
          <w:szCs w:val="24"/>
        </w:rPr>
        <w:t xml:space="preserve">POTS i IP priključcima) </w:t>
      </w:r>
      <w:r w:rsidR="005B6D41">
        <w:rPr>
          <w:sz w:val="24"/>
          <w:szCs w:val="24"/>
        </w:rPr>
        <w:t xml:space="preserve">može smatrati zamjenskom uslugom pristupu putem </w:t>
      </w:r>
      <w:r w:rsidR="005F76AC">
        <w:rPr>
          <w:sz w:val="24"/>
          <w:szCs w:val="24"/>
        </w:rPr>
        <w:t xml:space="preserve">IP priključka </w:t>
      </w:r>
      <w:r w:rsidR="005B6D41">
        <w:rPr>
          <w:sz w:val="24"/>
          <w:szCs w:val="24"/>
        </w:rPr>
        <w:t xml:space="preserve">u svrhu pružanja javno dostupne telefonske usluge. </w:t>
      </w:r>
    </w:p>
    <w:p w14:paraId="2ADE4CF4" w14:textId="77777777" w:rsidR="00BF17F7" w:rsidRDefault="00BF17F7" w:rsidP="008C6562">
      <w:pPr>
        <w:spacing w:after="0" w:line="240" w:lineRule="auto"/>
        <w:contextualSpacing/>
        <w:jc w:val="both"/>
        <w:rPr>
          <w:sz w:val="24"/>
          <w:szCs w:val="24"/>
        </w:rPr>
      </w:pPr>
    </w:p>
    <w:p w14:paraId="2D3AF207" w14:textId="28E17613" w:rsidR="00511DB8" w:rsidRPr="00F24BC7" w:rsidRDefault="005B6D41" w:rsidP="008C6562">
      <w:pPr>
        <w:spacing w:after="0" w:line="240" w:lineRule="auto"/>
        <w:contextualSpacing/>
        <w:jc w:val="both"/>
        <w:rPr>
          <w:sz w:val="24"/>
          <w:szCs w:val="24"/>
        </w:rPr>
      </w:pPr>
      <w:r>
        <w:rPr>
          <w:sz w:val="24"/>
          <w:szCs w:val="24"/>
        </w:rPr>
        <w:t xml:space="preserve">Naime, činjenica je </w:t>
      </w:r>
      <w:r w:rsidR="00BE50B4">
        <w:rPr>
          <w:sz w:val="24"/>
          <w:szCs w:val="24"/>
        </w:rPr>
        <w:t xml:space="preserve">da </w:t>
      </w:r>
      <w:r w:rsidRPr="005B6D41">
        <w:rPr>
          <w:sz w:val="24"/>
          <w:szCs w:val="24"/>
        </w:rPr>
        <w:t xml:space="preserve">se </w:t>
      </w:r>
      <w:r>
        <w:rPr>
          <w:sz w:val="24"/>
          <w:szCs w:val="24"/>
        </w:rPr>
        <w:t xml:space="preserve">sve </w:t>
      </w:r>
      <w:r w:rsidRPr="005B6D41">
        <w:rPr>
          <w:sz w:val="24"/>
          <w:szCs w:val="24"/>
        </w:rPr>
        <w:t>više korisnika odlučuje za zamjenu svojih POTS priključaka s</w:t>
      </w:r>
      <w:r w:rsidR="00134850">
        <w:rPr>
          <w:sz w:val="24"/>
          <w:szCs w:val="24"/>
        </w:rPr>
        <w:t xml:space="preserve"> IP priključcima</w:t>
      </w:r>
      <w:r>
        <w:rPr>
          <w:sz w:val="24"/>
          <w:szCs w:val="24"/>
        </w:rPr>
        <w:t xml:space="preserve">. Većina </w:t>
      </w:r>
      <w:r w:rsidRPr="005B6D41">
        <w:rPr>
          <w:sz w:val="24"/>
          <w:szCs w:val="24"/>
        </w:rPr>
        <w:t>operatora svoje usluge pruža upravo putem ovih priključ</w:t>
      </w:r>
      <w:r>
        <w:rPr>
          <w:sz w:val="24"/>
          <w:szCs w:val="24"/>
        </w:rPr>
        <w:t xml:space="preserve">aka nudeći krajnjim korisnicima </w:t>
      </w:r>
      <w:r w:rsidRPr="005B6D41">
        <w:rPr>
          <w:sz w:val="24"/>
          <w:szCs w:val="24"/>
        </w:rPr>
        <w:t xml:space="preserve">razne mogućnosti i </w:t>
      </w:r>
      <w:r w:rsidR="00134850">
        <w:rPr>
          <w:sz w:val="24"/>
          <w:szCs w:val="24"/>
        </w:rPr>
        <w:t xml:space="preserve">ugovaranje paketa usluga koji uz javno dostupnu telefonsku uslugu sadrže i uslugu pristupa internetu i/ili IPTV uslugu </w:t>
      </w:r>
      <w:r w:rsidR="006D0829">
        <w:rPr>
          <w:sz w:val="24"/>
          <w:szCs w:val="24"/>
        </w:rPr>
        <w:t>sa</w:t>
      </w:r>
      <w:r w:rsidR="00134850">
        <w:rPr>
          <w:sz w:val="24"/>
          <w:szCs w:val="24"/>
        </w:rPr>
        <w:t xml:space="preserve"> ili bez usluga pokretnih mreža. </w:t>
      </w:r>
      <w:r w:rsidRPr="005B6D41">
        <w:rPr>
          <w:sz w:val="24"/>
          <w:szCs w:val="24"/>
        </w:rPr>
        <w:t xml:space="preserve">Odabir </w:t>
      </w:r>
      <w:r w:rsidR="00134850">
        <w:rPr>
          <w:sz w:val="24"/>
          <w:szCs w:val="24"/>
        </w:rPr>
        <w:t xml:space="preserve">IP </w:t>
      </w:r>
      <w:r w:rsidRPr="005B6D41">
        <w:rPr>
          <w:sz w:val="24"/>
          <w:szCs w:val="24"/>
        </w:rPr>
        <w:t xml:space="preserve">priključka </w:t>
      </w:r>
      <w:r>
        <w:rPr>
          <w:sz w:val="24"/>
          <w:szCs w:val="24"/>
        </w:rPr>
        <w:t xml:space="preserve">za pristup javnoj </w:t>
      </w:r>
      <w:r w:rsidRPr="005B6D41">
        <w:rPr>
          <w:sz w:val="24"/>
          <w:szCs w:val="24"/>
        </w:rPr>
        <w:t>komunikacijskoj mreži je posljedica sve veće popularno</w:t>
      </w:r>
      <w:r>
        <w:rPr>
          <w:sz w:val="24"/>
          <w:szCs w:val="24"/>
        </w:rPr>
        <w:t xml:space="preserve">sti usluga širokopojasnog </w:t>
      </w:r>
      <w:r w:rsidRPr="005B6D41">
        <w:rPr>
          <w:sz w:val="24"/>
          <w:szCs w:val="24"/>
        </w:rPr>
        <w:t xml:space="preserve">interneta i IPTV-a </w:t>
      </w:r>
      <w:r w:rsidR="006D0829">
        <w:rPr>
          <w:sz w:val="24"/>
          <w:szCs w:val="24"/>
        </w:rPr>
        <w:t xml:space="preserve">kao </w:t>
      </w:r>
      <w:r w:rsidRPr="005B6D41">
        <w:rPr>
          <w:sz w:val="24"/>
          <w:szCs w:val="24"/>
        </w:rPr>
        <w:t>i potrebe krajnjih korisnika za korištenjem ovih usluga.</w:t>
      </w:r>
    </w:p>
    <w:p w14:paraId="4963BD2A" w14:textId="77777777" w:rsidR="00511DB8" w:rsidRPr="00F24BC7" w:rsidRDefault="00511DB8" w:rsidP="008C6562">
      <w:pPr>
        <w:pStyle w:val="Default"/>
        <w:contextualSpacing/>
        <w:jc w:val="both"/>
      </w:pPr>
    </w:p>
    <w:p w14:paraId="125CC273" w14:textId="06180767" w:rsidR="00E75413" w:rsidRDefault="005B6D41" w:rsidP="008C6562">
      <w:pPr>
        <w:pStyle w:val="Default"/>
        <w:contextualSpacing/>
        <w:jc w:val="both"/>
      </w:pPr>
      <w:r>
        <w:t>Z</w:t>
      </w:r>
      <w:r w:rsidR="00314E15">
        <w:t xml:space="preserve">a većinu korisnika funkcionalno nema razlike u korištenju POTS i IP priključka za javno dostupnu telefonsku uslugu </w:t>
      </w:r>
      <w:r>
        <w:t xml:space="preserve">te </w:t>
      </w:r>
      <w:r w:rsidR="00CF3343">
        <w:t xml:space="preserve">se </w:t>
      </w:r>
      <w:r w:rsidR="00314E15">
        <w:t>u slučaju potrebe za pružanjem još neke elektroničke komunikacijske usluge (širokopojasni internet, IPTV), uglavnom</w:t>
      </w:r>
      <w:r w:rsidR="00CF3343">
        <w:t xml:space="preserve"> </w:t>
      </w:r>
      <w:r w:rsidR="00314E15">
        <w:t xml:space="preserve">koristi IP priključak. IP priključci koji se koriste isključivo za potrebe javno dostupne telefonske usluge krajnjim korisnicima se nude po cijenama sličnim onima za </w:t>
      </w:r>
      <w:r w:rsidR="00CF3343">
        <w:t>POTS</w:t>
      </w:r>
      <w:r w:rsidR="00314E15">
        <w:t xml:space="preserve"> priključke, dok se paketi usluga, koji osim javno dostupne telefonske usluge uključuju i neku/e drugu/e uslugu/e, krajnjim korisnicima nude po cijenama koje im omogućuju ostvarivanje određenih ušteda u odnosu na pojedinačno korištenje usluga te su iz tog razloga paketi usluga znatno popularniji od korištenja IP priključka isključivo za potrebe</w:t>
      </w:r>
      <w:r w:rsidR="006D0829">
        <w:t xml:space="preserve"> ostvarivanja</w:t>
      </w:r>
      <w:r w:rsidR="00314E15">
        <w:t xml:space="preserve"> javno dostupne telefonske usluge. </w:t>
      </w:r>
    </w:p>
    <w:p w14:paraId="0B9C6AD5" w14:textId="77777777" w:rsidR="00E75413" w:rsidRDefault="00E75413" w:rsidP="008C6562">
      <w:pPr>
        <w:pStyle w:val="Default"/>
        <w:contextualSpacing/>
        <w:jc w:val="both"/>
      </w:pPr>
    </w:p>
    <w:p w14:paraId="0ABB1193" w14:textId="77777777" w:rsidR="00314E15" w:rsidRDefault="005B6D41" w:rsidP="008C6562">
      <w:pPr>
        <w:pStyle w:val="Default"/>
        <w:contextualSpacing/>
        <w:jc w:val="both"/>
      </w:pPr>
      <w:r w:rsidRPr="00D06D89">
        <w:lastRenderedPageBreak/>
        <w:t>Uzimajući u obzir funkcionalne karakter</w:t>
      </w:r>
      <w:r>
        <w:t>istike i slične cijene IP i POTS</w:t>
      </w:r>
      <w:r w:rsidRPr="00D06D89">
        <w:t xml:space="preserve"> </w:t>
      </w:r>
      <w:r>
        <w:t>priključka</w:t>
      </w:r>
      <w:r w:rsidRPr="000B4F4F">
        <w:t xml:space="preserve">, HAKOM </w:t>
      </w:r>
      <w:r w:rsidRPr="00C23DB8">
        <w:t>smatra da su ove dvije vrste priključaka međusobno zamjenjive na strani potražnje i da pripadaju istom mjerodavnom tržištu.</w:t>
      </w:r>
    </w:p>
    <w:p w14:paraId="4376A3C6" w14:textId="13951563" w:rsidR="004B3586" w:rsidRPr="009E5DC0" w:rsidRDefault="00B329B8" w:rsidP="008C6562">
      <w:pPr>
        <w:pStyle w:val="Heading3"/>
      </w:pPr>
      <w:bookmarkStart w:id="100" w:name="_Toc77146225"/>
      <w:bookmarkStart w:id="101" w:name="_Toc82087611"/>
      <w:r>
        <w:t>P</w:t>
      </w:r>
      <w:r w:rsidR="004B3586" w:rsidRPr="009E5DC0">
        <w:t>ristup</w:t>
      </w:r>
      <w:bookmarkEnd w:id="100"/>
      <w:r>
        <w:t xml:space="preserve"> </w:t>
      </w:r>
      <w:r w:rsidR="00AE367F">
        <w:t xml:space="preserve">na fiksnoj lokaciji </w:t>
      </w:r>
      <w:r>
        <w:t>putem mreže pokretnih komunikacija</w:t>
      </w:r>
      <w:bookmarkEnd w:id="101"/>
    </w:p>
    <w:p w14:paraId="3975B1D4" w14:textId="77777777" w:rsidR="004B3586" w:rsidRPr="00713036" w:rsidRDefault="004B3586" w:rsidP="008C6562">
      <w:pPr>
        <w:keepNext/>
        <w:keepLines/>
        <w:spacing w:after="0" w:line="240" w:lineRule="auto"/>
        <w:ind w:left="864"/>
        <w:jc w:val="both"/>
        <w:outlineLvl w:val="3"/>
        <w:rPr>
          <w:rFonts w:asciiTheme="majorHAnsi" w:eastAsiaTheme="majorEastAsia" w:hAnsiTheme="majorHAnsi" w:cstheme="majorBidi"/>
          <w:b/>
          <w:bCs/>
          <w:i/>
          <w:iCs/>
          <w:color w:val="4F81BD" w:themeColor="accent1"/>
        </w:rPr>
      </w:pPr>
    </w:p>
    <w:p w14:paraId="7333F61E" w14:textId="1A3C8E80" w:rsidR="004B3586" w:rsidRPr="004B3586" w:rsidRDefault="00B329B8" w:rsidP="008C6562">
      <w:pPr>
        <w:spacing w:after="0" w:line="240" w:lineRule="auto"/>
        <w:contextualSpacing/>
        <w:jc w:val="both"/>
        <w:rPr>
          <w:sz w:val="24"/>
          <w:szCs w:val="24"/>
        </w:rPr>
      </w:pPr>
      <w:r>
        <w:rPr>
          <w:sz w:val="24"/>
          <w:szCs w:val="24"/>
        </w:rPr>
        <w:t>P</w:t>
      </w:r>
      <w:r w:rsidR="004B3586" w:rsidRPr="00086B84">
        <w:rPr>
          <w:sz w:val="24"/>
          <w:szCs w:val="24"/>
        </w:rPr>
        <w:t>ristup</w:t>
      </w:r>
      <w:r w:rsidR="002E7D5C">
        <w:rPr>
          <w:sz w:val="24"/>
          <w:szCs w:val="24"/>
        </w:rPr>
        <w:t xml:space="preserve"> </w:t>
      </w:r>
      <w:r w:rsidR="00AE367F">
        <w:rPr>
          <w:sz w:val="24"/>
          <w:szCs w:val="24"/>
        </w:rPr>
        <w:t xml:space="preserve">na fiksnoj lokaciji </w:t>
      </w:r>
      <w:r>
        <w:rPr>
          <w:sz w:val="24"/>
          <w:szCs w:val="24"/>
        </w:rPr>
        <w:t xml:space="preserve">putem mreže pokretnih komunikacija </w:t>
      </w:r>
      <w:r w:rsidR="004B3586">
        <w:rPr>
          <w:sz w:val="24"/>
          <w:szCs w:val="24"/>
        </w:rPr>
        <w:t>u svrhu pružanja javno dostupne telefonske usluge se u Republici Hrvatskoj ostvaruje putem usluge Homebox koju pruža A1, a u</w:t>
      </w:r>
      <w:r w:rsidR="004B3586" w:rsidRPr="00086B84">
        <w:rPr>
          <w:sz w:val="24"/>
          <w:szCs w:val="24"/>
        </w:rPr>
        <w:t>djel krajnjih korisnika koji koriste ovakvu vrstu pristupa</w:t>
      </w:r>
      <w:r w:rsidR="00AE367F">
        <w:rPr>
          <w:sz w:val="24"/>
          <w:szCs w:val="24"/>
        </w:rPr>
        <w:t xml:space="preserve"> na</w:t>
      </w:r>
      <w:r w:rsidR="004B3586" w:rsidRPr="00086B84">
        <w:rPr>
          <w:sz w:val="24"/>
          <w:szCs w:val="24"/>
        </w:rPr>
        <w:t xml:space="preserve"> </w:t>
      </w:r>
      <w:r w:rsidR="004B3586">
        <w:rPr>
          <w:rFonts w:eastAsia="Calibri" w:cs="Calibri"/>
          <w:sz w:val="24"/>
          <w:szCs w:val="24"/>
        </w:rPr>
        <w:t>kraj</w:t>
      </w:r>
      <w:r w:rsidR="00AE367F">
        <w:rPr>
          <w:rFonts w:eastAsia="Calibri" w:cs="Calibri"/>
          <w:sz w:val="24"/>
          <w:szCs w:val="24"/>
        </w:rPr>
        <w:t>u</w:t>
      </w:r>
      <w:r w:rsidR="000F5AE0">
        <w:rPr>
          <w:rFonts w:eastAsia="Calibri" w:cs="Calibri"/>
          <w:sz w:val="24"/>
          <w:szCs w:val="24"/>
        </w:rPr>
        <w:t xml:space="preserve"> </w:t>
      </w:r>
      <w:r w:rsidR="004B3586" w:rsidRPr="00A54F08">
        <w:rPr>
          <w:rFonts w:eastAsia="Calibri" w:cs="Calibri"/>
          <w:sz w:val="24"/>
          <w:szCs w:val="24"/>
        </w:rPr>
        <w:t>202</w:t>
      </w:r>
      <w:r w:rsidR="00AE367F" w:rsidRPr="00A54F08">
        <w:rPr>
          <w:rFonts w:eastAsia="Calibri" w:cs="Calibri"/>
          <w:sz w:val="24"/>
          <w:szCs w:val="24"/>
        </w:rPr>
        <w:t>0</w:t>
      </w:r>
      <w:r w:rsidR="004B3586" w:rsidRPr="00A54F08">
        <w:rPr>
          <w:rFonts w:eastAsia="Calibri" w:cs="Calibri"/>
          <w:sz w:val="24"/>
          <w:szCs w:val="24"/>
        </w:rPr>
        <w:t>. iznosio je 14,66%.</w:t>
      </w:r>
      <w:r w:rsidR="00357764">
        <w:rPr>
          <w:rFonts w:eastAsia="Calibri" w:cs="Calibri"/>
          <w:sz w:val="24"/>
          <w:szCs w:val="24"/>
        </w:rPr>
        <w:t xml:space="preserve"> Riječ je o usluzi pristupa</w:t>
      </w:r>
      <w:r w:rsidR="00AE367F">
        <w:rPr>
          <w:rFonts w:eastAsia="Calibri" w:cs="Calibri"/>
          <w:sz w:val="24"/>
          <w:szCs w:val="24"/>
        </w:rPr>
        <w:t xml:space="preserve"> na fiksnoj lokaciji</w:t>
      </w:r>
      <w:r w:rsidR="00357764">
        <w:rPr>
          <w:rFonts w:eastAsia="Calibri" w:cs="Calibri"/>
          <w:sz w:val="24"/>
          <w:szCs w:val="24"/>
        </w:rPr>
        <w:t xml:space="preserve"> koja</w:t>
      </w:r>
      <w:r w:rsidR="002E7D5C" w:rsidRPr="002E7D5C">
        <w:rPr>
          <w:sz w:val="24"/>
          <w:szCs w:val="24"/>
        </w:rPr>
        <w:t xml:space="preserve"> </w:t>
      </w:r>
      <w:r w:rsidR="002E7D5C">
        <w:rPr>
          <w:sz w:val="24"/>
          <w:szCs w:val="24"/>
        </w:rPr>
        <w:t>koristi kapacitete pokretne javne komunikacijske mreže.</w:t>
      </w:r>
    </w:p>
    <w:p w14:paraId="2B75D084" w14:textId="77777777" w:rsidR="004B3586" w:rsidRPr="00713036" w:rsidRDefault="004B3586" w:rsidP="008C6562">
      <w:pPr>
        <w:spacing w:after="0" w:line="240" w:lineRule="auto"/>
        <w:contextualSpacing/>
        <w:jc w:val="both"/>
        <w:rPr>
          <w:rFonts w:eastAsia="Calibri" w:cs="Calibri"/>
          <w:sz w:val="24"/>
          <w:szCs w:val="24"/>
        </w:rPr>
      </w:pPr>
    </w:p>
    <w:p w14:paraId="61CD15EB" w14:textId="03D27A0B" w:rsidR="004B3586" w:rsidRDefault="004B3586" w:rsidP="008C6562">
      <w:pPr>
        <w:spacing w:after="0" w:line="240" w:lineRule="auto"/>
        <w:contextualSpacing/>
        <w:jc w:val="both"/>
        <w:rPr>
          <w:rFonts w:eastAsia="Calibri" w:cs="Calibri"/>
          <w:sz w:val="24"/>
          <w:szCs w:val="24"/>
        </w:rPr>
      </w:pPr>
      <w:r w:rsidRPr="007936DF">
        <w:rPr>
          <w:rFonts w:eastAsia="Calibri" w:cs="Calibri"/>
          <w:sz w:val="24"/>
          <w:szCs w:val="24"/>
        </w:rPr>
        <w:t xml:space="preserve">Usporedbom mjesečnih naknada za </w:t>
      </w:r>
      <w:r w:rsidR="00876C38">
        <w:rPr>
          <w:rFonts w:eastAsia="Calibri" w:cs="Calibri"/>
          <w:sz w:val="24"/>
          <w:szCs w:val="24"/>
        </w:rPr>
        <w:t xml:space="preserve">pristup </w:t>
      </w:r>
      <w:r w:rsidR="00AE367F">
        <w:rPr>
          <w:rFonts w:eastAsia="Calibri" w:cs="Calibri"/>
          <w:sz w:val="24"/>
          <w:szCs w:val="24"/>
        </w:rPr>
        <w:t xml:space="preserve">na fiksnoj lokaciji </w:t>
      </w:r>
      <w:r w:rsidR="00876C38">
        <w:rPr>
          <w:rFonts w:eastAsia="Calibri" w:cs="Calibri"/>
          <w:sz w:val="24"/>
          <w:szCs w:val="24"/>
        </w:rPr>
        <w:t>putem mreže pokretnih komunikacija</w:t>
      </w:r>
      <w:r w:rsidRPr="007936DF">
        <w:rPr>
          <w:rFonts w:eastAsia="Calibri" w:cs="Calibri"/>
          <w:sz w:val="24"/>
          <w:szCs w:val="24"/>
        </w:rPr>
        <w:t xml:space="preserve"> i IP priključak</w:t>
      </w:r>
      <w:r w:rsidR="00357764">
        <w:rPr>
          <w:rFonts w:eastAsia="Calibri" w:cs="Calibri"/>
          <w:sz w:val="24"/>
          <w:szCs w:val="24"/>
        </w:rPr>
        <w:t xml:space="preserve"> uz javno dostupnu telefonsku uslugu</w:t>
      </w:r>
      <w:r w:rsidRPr="007936DF">
        <w:rPr>
          <w:rFonts w:eastAsia="Calibri" w:cs="Calibri"/>
          <w:sz w:val="24"/>
          <w:szCs w:val="24"/>
        </w:rPr>
        <w:t xml:space="preserve">, dolazi se do zaključka da su ove dvije vrste pristupa međusobno zamjenjive budući da korisnik </w:t>
      </w:r>
      <w:r>
        <w:rPr>
          <w:rFonts w:eastAsia="Calibri" w:cs="Calibri"/>
          <w:sz w:val="24"/>
          <w:szCs w:val="24"/>
        </w:rPr>
        <w:t xml:space="preserve">za </w:t>
      </w:r>
      <w:r w:rsidRPr="007936DF">
        <w:rPr>
          <w:rFonts w:eastAsia="Calibri" w:cs="Calibri"/>
          <w:sz w:val="24"/>
          <w:szCs w:val="24"/>
        </w:rPr>
        <w:t>IP priključak</w:t>
      </w:r>
      <w:r>
        <w:rPr>
          <w:rStyle w:val="FootnoteReference"/>
          <w:rFonts w:eastAsia="Calibri" w:cs="Calibri"/>
          <w:sz w:val="24"/>
          <w:szCs w:val="24"/>
        </w:rPr>
        <w:footnoteReference w:id="19"/>
      </w:r>
      <w:r w:rsidRPr="007936DF">
        <w:rPr>
          <w:rFonts w:eastAsia="Calibri" w:cs="Calibri"/>
          <w:sz w:val="24"/>
          <w:szCs w:val="24"/>
        </w:rPr>
        <w:t xml:space="preserve"> mjesečno plaća naknadu </w:t>
      </w:r>
      <w:r w:rsidRPr="00FB0526">
        <w:rPr>
          <w:rFonts w:eastAsia="Calibri" w:cs="Calibri"/>
          <w:sz w:val="24"/>
          <w:szCs w:val="24"/>
        </w:rPr>
        <w:t xml:space="preserve">od </w:t>
      </w:r>
      <w:r>
        <w:rPr>
          <w:rFonts w:eastAsia="Calibri" w:cs="Calibri"/>
          <w:sz w:val="24"/>
          <w:szCs w:val="24"/>
        </w:rPr>
        <w:t>6</w:t>
      </w:r>
      <w:r w:rsidRPr="00FB0526">
        <w:rPr>
          <w:rFonts w:eastAsia="Calibri" w:cs="Calibri"/>
          <w:sz w:val="24"/>
          <w:szCs w:val="24"/>
        </w:rPr>
        <w:t>0,00 kn (</w:t>
      </w:r>
      <w:r>
        <w:rPr>
          <w:rFonts w:eastAsia="Calibri" w:cs="Calibri"/>
          <w:sz w:val="24"/>
          <w:szCs w:val="24"/>
        </w:rPr>
        <w:t>bez</w:t>
      </w:r>
      <w:r w:rsidRPr="00FB0526">
        <w:rPr>
          <w:rFonts w:eastAsia="Calibri" w:cs="Calibri"/>
          <w:sz w:val="24"/>
          <w:szCs w:val="24"/>
        </w:rPr>
        <w:t xml:space="preserve"> PDV-</w:t>
      </w:r>
      <w:r>
        <w:rPr>
          <w:rFonts w:eastAsia="Calibri" w:cs="Calibri"/>
          <w:sz w:val="24"/>
          <w:szCs w:val="24"/>
        </w:rPr>
        <w:t>a</w:t>
      </w:r>
      <w:r w:rsidRPr="00FB0526">
        <w:rPr>
          <w:rFonts w:eastAsia="Calibri" w:cs="Calibri"/>
          <w:sz w:val="24"/>
          <w:szCs w:val="24"/>
        </w:rPr>
        <w:t>),</w:t>
      </w:r>
      <w:r w:rsidRPr="007936DF">
        <w:rPr>
          <w:rFonts w:eastAsia="Calibri" w:cs="Calibri"/>
          <w:sz w:val="24"/>
          <w:szCs w:val="24"/>
        </w:rPr>
        <w:t xml:space="preserve"> dok mjesečna naknada za pristup</w:t>
      </w:r>
      <w:r w:rsidR="00876C38">
        <w:rPr>
          <w:rFonts w:eastAsia="Calibri" w:cs="Calibri"/>
          <w:sz w:val="24"/>
          <w:szCs w:val="24"/>
        </w:rPr>
        <w:t xml:space="preserve"> </w:t>
      </w:r>
      <w:r w:rsidR="00AE367F">
        <w:rPr>
          <w:rFonts w:eastAsia="Calibri" w:cs="Calibri"/>
          <w:sz w:val="24"/>
          <w:szCs w:val="24"/>
        </w:rPr>
        <w:t xml:space="preserve">na fiksnoj lokaciji </w:t>
      </w:r>
      <w:r w:rsidR="00876C38">
        <w:rPr>
          <w:rFonts w:eastAsia="Calibri" w:cs="Calibri"/>
          <w:sz w:val="24"/>
          <w:szCs w:val="24"/>
        </w:rPr>
        <w:t>putem mreže pokretnih komunikacija</w:t>
      </w:r>
      <w:r w:rsidRPr="007936DF">
        <w:rPr>
          <w:rFonts w:eastAsia="Calibri" w:cs="Calibri"/>
          <w:sz w:val="24"/>
          <w:szCs w:val="24"/>
          <w:vertAlign w:val="superscript"/>
        </w:rPr>
        <w:footnoteReference w:id="20"/>
      </w:r>
      <w:r w:rsidRPr="007936DF">
        <w:rPr>
          <w:rFonts w:eastAsia="Calibri" w:cs="Calibri"/>
          <w:sz w:val="24"/>
          <w:szCs w:val="24"/>
        </w:rPr>
        <w:t xml:space="preserve"> iznosi </w:t>
      </w:r>
      <w:r>
        <w:rPr>
          <w:rFonts w:eastAsia="Calibri" w:cs="Calibri"/>
          <w:sz w:val="24"/>
          <w:szCs w:val="24"/>
        </w:rPr>
        <w:t>65,6</w:t>
      </w:r>
      <w:r w:rsidRPr="00EA27FC">
        <w:rPr>
          <w:rFonts w:eastAsia="Calibri" w:cs="Calibri"/>
          <w:sz w:val="24"/>
          <w:szCs w:val="24"/>
        </w:rPr>
        <w:t>0</w:t>
      </w:r>
      <w:r>
        <w:rPr>
          <w:rFonts w:eastAsia="Calibri" w:cs="Calibri"/>
          <w:sz w:val="24"/>
          <w:szCs w:val="24"/>
        </w:rPr>
        <w:t xml:space="preserve"> kn (bez PDV-a</w:t>
      </w:r>
      <w:r w:rsidRPr="007936DF">
        <w:rPr>
          <w:rFonts w:eastAsia="Calibri" w:cs="Calibri"/>
          <w:sz w:val="24"/>
          <w:szCs w:val="24"/>
        </w:rPr>
        <w:t>). U slučaju malog, ali značajnog trajnog povećanja cijene usluge pristupa putem IP priključka, realno je očekivati da bi korisnik IP priključak mogao zamijeniti pristupom</w:t>
      </w:r>
      <w:r w:rsidR="00876C38">
        <w:rPr>
          <w:rFonts w:eastAsia="Calibri" w:cs="Calibri"/>
          <w:sz w:val="24"/>
          <w:szCs w:val="24"/>
        </w:rPr>
        <w:t xml:space="preserve"> </w:t>
      </w:r>
      <w:r w:rsidR="00AE367F">
        <w:rPr>
          <w:rFonts w:eastAsia="Calibri" w:cs="Calibri"/>
          <w:sz w:val="24"/>
          <w:szCs w:val="24"/>
        </w:rPr>
        <w:t xml:space="preserve">na fiksnoj lokaciji </w:t>
      </w:r>
      <w:r w:rsidR="00876C38">
        <w:rPr>
          <w:rFonts w:eastAsia="Calibri" w:cs="Calibri"/>
          <w:sz w:val="24"/>
          <w:szCs w:val="24"/>
        </w:rPr>
        <w:t>putem mreže pokretnih komunikacija</w:t>
      </w:r>
      <w:r w:rsidRPr="007936DF">
        <w:rPr>
          <w:rFonts w:eastAsia="Calibri" w:cs="Calibri"/>
          <w:sz w:val="24"/>
          <w:szCs w:val="24"/>
        </w:rPr>
        <w:t>, s obzirom da mu on</w:t>
      </w:r>
      <w:r w:rsidR="00357764">
        <w:rPr>
          <w:rFonts w:eastAsia="Calibri" w:cs="Calibri"/>
          <w:sz w:val="24"/>
          <w:szCs w:val="24"/>
        </w:rPr>
        <w:t xml:space="preserve"> za potrebe ostvarivanja telefonskih poziva</w:t>
      </w:r>
      <w:r w:rsidRPr="007936DF">
        <w:rPr>
          <w:rFonts w:eastAsia="Calibri" w:cs="Calibri"/>
          <w:sz w:val="24"/>
          <w:szCs w:val="24"/>
        </w:rPr>
        <w:t xml:space="preserve"> omogućuje istu ili vrlo sličnu funkcionalnost.</w:t>
      </w:r>
    </w:p>
    <w:p w14:paraId="13CEBA88" w14:textId="77777777" w:rsidR="004B3586" w:rsidRPr="007936DF" w:rsidRDefault="004B3586" w:rsidP="008C6562">
      <w:pPr>
        <w:spacing w:after="0" w:line="240" w:lineRule="auto"/>
        <w:contextualSpacing/>
        <w:jc w:val="both"/>
        <w:rPr>
          <w:rFonts w:eastAsia="Calibri" w:cs="Calibri"/>
          <w:sz w:val="24"/>
          <w:szCs w:val="24"/>
        </w:rPr>
      </w:pPr>
    </w:p>
    <w:p w14:paraId="0D09AD2A" w14:textId="3B6705A2" w:rsidR="004B3586" w:rsidRDefault="00357764" w:rsidP="008C6562">
      <w:pPr>
        <w:spacing w:after="0" w:line="240" w:lineRule="auto"/>
        <w:contextualSpacing/>
        <w:jc w:val="both"/>
        <w:rPr>
          <w:rFonts w:eastAsia="Calibri" w:cs="Calibri"/>
          <w:sz w:val="24"/>
          <w:szCs w:val="24"/>
        </w:rPr>
      </w:pPr>
      <w:r>
        <w:rPr>
          <w:rFonts w:eastAsia="Calibri" w:cs="Calibri"/>
          <w:sz w:val="24"/>
          <w:szCs w:val="24"/>
        </w:rPr>
        <w:t xml:space="preserve">Ograničenja karakteristična za ovu vrstu pristupa </w:t>
      </w:r>
      <w:r w:rsidR="004B3586">
        <w:rPr>
          <w:rFonts w:eastAsia="Calibri" w:cs="Calibri"/>
          <w:sz w:val="24"/>
          <w:szCs w:val="24"/>
        </w:rPr>
        <w:t xml:space="preserve">su </w:t>
      </w:r>
      <w:r>
        <w:rPr>
          <w:rFonts w:eastAsia="Calibri" w:cs="Calibri"/>
          <w:sz w:val="24"/>
          <w:szCs w:val="24"/>
        </w:rPr>
        <w:t>izraženija</w:t>
      </w:r>
      <w:r w:rsidR="004B3586" w:rsidRPr="007D3E6D">
        <w:rPr>
          <w:rFonts w:eastAsia="Calibri" w:cs="Calibri"/>
          <w:sz w:val="24"/>
          <w:szCs w:val="24"/>
        </w:rPr>
        <w:t xml:space="preserve"> </w:t>
      </w:r>
      <w:r>
        <w:rPr>
          <w:rFonts w:eastAsia="Calibri" w:cs="Calibri"/>
          <w:sz w:val="24"/>
          <w:szCs w:val="24"/>
        </w:rPr>
        <w:t xml:space="preserve">za </w:t>
      </w:r>
      <w:r w:rsidR="004B3586" w:rsidRPr="007D3E6D">
        <w:rPr>
          <w:rFonts w:eastAsia="Calibri" w:cs="Calibri"/>
          <w:sz w:val="24"/>
          <w:szCs w:val="24"/>
        </w:rPr>
        <w:t>korisni</w:t>
      </w:r>
      <w:r>
        <w:rPr>
          <w:rFonts w:eastAsia="Calibri" w:cs="Calibri"/>
          <w:sz w:val="24"/>
          <w:szCs w:val="24"/>
        </w:rPr>
        <w:t>ke koj</w:t>
      </w:r>
      <w:r w:rsidR="006D0829">
        <w:rPr>
          <w:rFonts w:eastAsia="Calibri" w:cs="Calibri"/>
          <w:sz w:val="24"/>
          <w:szCs w:val="24"/>
        </w:rPr>
        <w:t>i</w:t>
      </w:r>
      <w:r>
        <w:rPr>
          <w:rFonts w:eastAsia="Calibri" w:cs="Calibri"/>
          <w:sz w:val="24"/>
          <w:szCs w:val="24"/>
        </w:rPr>
        <w:t xml:space="preserve"> ovu vrstu pristupa koriste u svrhu ostvarivanja </w:t>
      </w:r>
      <w:r w:rsidR="004B3586">
        <w:rPr>
          <w:rFonts w:eastAsia="Calibri" w:cs="Calibri"/>
          <w:sz w:val="24"/>
          <w:szCs w:val="24"/>
        </w:rPr>
        <w:t>širokopojasnog pristupa inter</w:t>
      </w:r>
      <w:r w:rsidR="004B3586" w:rsidRPr="007D3E6D">
        <w:rPr>
          <w:rFonts w:eastAsia="Calibri" w:cs="Calibri"/>
          <w:sz w:val="24"/>
          <w:szCs w:val="24"/>
        </w:rPr>
        <w:t>netu, nego što je to slučaj s</w:t>
      </w:r>
      <w:r w:rsidR="004B3586">
        <w:rPr>
          <w:rFonts w:eastAsia="Calibri" w:cs="Calibri"/>
          <w:sz w:val="24"/>
          <w:szCs w:val="24"/>
        </w:rPr>
        <w:t xml:space="preserve"> </w:t>
      </w:r>
      <w:r w:rsidR="004B3586" w:rsidRPr="007D3E6D">
        <w:rPr>
          <w:rFonts w:eastAsia="Calibri" w:cs="Calibri"/>
          <w:sz w:val="24"/>
          <w:szCs w:val="24"/>
        </w:rPr>
        <w:t>korisnicima javno dostupne telefonske usluge</w:t>
      </w:r>
      <w:r w:rsidR="00AE367F">
        <w:rPr>
          <w:rFonts w:eastAsia="Calibri" w:cs="Calibri"/>
          <w:sz w:val="24"/>
          <w:szCs w:val="24"/>
        </w:rPr>
        <w:t xml:space="preserve"> te s</w:t>
      </w:r>
      <w:r w:rsidR="0011524D">
        <w:rPr>
          <w:rFonts w:eastAsia="Calibri" w:cs="Calibri"/>
          <w:sz w:val="24"/>
          <w:szCs w:val="24"/>
        </w:rPr>
        <w:t>toga</w:t>
      </w:r>
      <w:r w:rsidR="004B3586" w:rsidRPr="007D3E6D">
        <w:rPr>
          <w:rFonts w:eastAsia="Calibri" w:cs="Calibri"/>
          <w:sz w:val="24"/>
          <w:szCs w:val="24"/>
        </w:rPr>
        <w:t xml:space="preserve"> HAKOM smatra kako su pristup</w:t>
      </w:r>
      <w:r w:rsidR="00B31AE4">
        <w:rPr>
          <w:rFonts w:eastAsia="Calibri" w:cs="Calibri"/>
          <w:sz w:val="24"/>
          <w:szCs w:val="24"/>
        </w:rPr>
        <w:t xml:space="preserve"> na fiksnoj lokaciji</w:t>
      </w:r>
      <w:r w:rsidR="00876C38">
        <w:rPr>
          <w:rFonts w:eastAsia="Calibri" w:cs="Calibri"/>
          <w:sz w:val="24"/>
          <w:szCs w:val="24"/>
        </w:rPr>
        <w:t xml:space="preserve"> putem mreže pokretn</w:t>
      </w:r>
      <w:r w:rsidR="00CD3703">
        <w:rPr>
          <w:rFonts w:eastAsia="Calibri" w:cs="Calibri"/>
          <w:sz w:val="24"/>
          <w:szCs w:val="24"/>
        </w:rPr>
        <w:t>ih komuni</w:t>
      </w:r>
      <w:r w:rsidR="00876C38">
        <w:rPr>
          <w:rFonts w:eastAsia="Calibri" w:cs="Calibri"/>
          <w:sz w:val="24"/>
          <w:szCs w:val="24"/>
        </w:rPr>
        <w:t>k</w:t>
      </w:r>
      <w:r w:rsidR="00CD3703">
        <w:rPr>
          <w:rFonts w:eastAsia="Calibri" w:cs="Calibri"/>
          <w:sz w:val="24"/>
          <w:szCs w:val="24"/>
        </w:rPr>
        <w:t>a</w:t>
      </w:r>
      <w:r w:rsidR="00876C38">
        <w:rPr>
          <w:rFonts w:eastAsia="Calibri" w:cs="Calibri"/>
          <w:sz w:val="24"/>
          <w:szCs w:val="24"/>
        </w:rPr>
        <w:t>cija</w:t>
      </w:r>
      <w:r w:rsidR="004B3586" w:rsidRPr="007D3E6D">
        <w:rPr>
          <w:rFonts w:eastAsia="Calibri" w:cs="Calibri"/>
          <w:sz w:val="24"/>
          <w:szCs w:val="24"/>
        </w:rPr>
        <w:t xml:space="preserve"> i pristup putem IP priključka zamjenske usluge na strani potražnje</w:t>
      </w:r>
      <w:r w:rsidR="004B3586" w:rsidRPr="00E624A7">
        <w:rPr>
          <w:rFonts w:eastAsia="Calibri" w:cs="Calibri"/>
          <w:sz w:val="24"/>
          <w:szCs w:val="24"/>
        </w:rPr>
        <w:t>.</w:t>
      </w:r>
    </w:p>
    <w:p w14:paraId="1F88D44A" w14:textId="7BCF26AC" w:rsidR="003549FF" w:rsidRPr="005C7435" w:rsidRDefault="003549FF" w:rsidP="008C6562">
      <w:pPr>
        <w:spacing w:after="0" w:line="240" w:lineRule="auto"/>
        <w:jc w:val="both"/>
        <w:rPr>
          <w:rFonts w:cs="Times New Roman"/>
          <w:sz w:val="24"/>
          <w:szCs w:val="24"/>
          <w:highlight w:val="yellow"/>
        </w:rPr>
      </w:pPr>
    </w:p>
    <w:p w14:paraId="6E836B8A" w14:textId="77777777" w:rsidR="004B3586" w:rsidRPr="009E5DC0" w:rsidRDefault="004B3586" w:rsidP="008C6562">
      <w:pPr>
        <w:pStyle w:val="Heading3"/>
      </w:pPr>
      <w:bookmarkStart w:id="102" w:name="_Toc77146227"/>
      <w:bookmarkStart w:id="103" w:name="_Toc82087612"/>
      <w:r w:rsidRPr="009E5DC0">
        <w:t>Pristup putem ISDN priključka</w:t>
      </w:r>
      <w:bookmarkEnd w:id="102"/>
      <w:bookmarkEnd w:id="103"/>
      <w:r w:rsidRPr="009E5DC0">
        <w:t xml:space="preserve"> </w:t>
      </w:r>
    </w:p>
    <w:p w14:paraId="42C17F40" w14:textId="77777777" w:rsidR="004B3586" w:rsidRPr="007A3DDA" w:rsidRDefault="004B3586" w:rsidP="008C6562">
      <w:pPr>
        <w:keepNext/>
        <w:keepLines/>
        <w:spacing w:after="0" w:line="240" w:lineRule="auto"/>
        <w:jc w:val="both"/>
        <w:outlineLvl w:val="3"/>
        <w:rPr>
          <w:rFonts w:asciiTheme="majorHAnsi" w:eastAsiaTheme="majorEastAsia" w:hAnsiTheme="majorHAnsi" w:cstheme="majorBidi"/>
          <w:b/>
          <w:bCs/>
          <w:i/>
          <w:iCs/>
          <w:color w:val="4F81BD" w:themeColor="accent1"/>
        </w:rPr>
      </w:pPr>
    </w:p>
    <w:p w14:paraId="143B864E" w14:textId="411F0773" w:rsidR="004B3586" w:rsidRDefault="004B3586" w:rsidP="00E356F7">
      <w:pPr>
        <w:spacing w:after="0" w:line="240" w:lineRule="auto"/>
        <w:contextualSpacing/>
        <w:jc w:val="both"/>
        <w:rPr>
          <w:sz w:val="24"/>
          <w:szCs w:val="24"/>
        </w:rPr>
      </w:pPr>
      <w:r w:rsidRPr="00153323">
        <w:rPr>
          <w:sz w:val="24"/>
          <w:szCs w:val="24"/>
        </w:rPr>
        <w:t>Osnovni razlog korištenja ISDN priključka</w:t>
      </w:r>
      <w:r>
        <w:rPr>
          <w:sz w:val="24"/>
          <w:szCs w:val="24"/>
        </w:rPr>
        <w:t xml:space="preserve"> bila</w:t>
      </w:r>
      <w:r w:rsidRPr="00153323">
        <w:rPr>
          <w:sz w:val="24"/>
          <w:szCs w:val="24"/>
        </w:rPr>
        <w:t xml:space="preserve"> je potreba korisnika za više govornih kanala</w:t>
      </w:r>
      <w:r w:rsidR="00E356F7">
        <w:rPr>
          <w:sz w:val="24"/>
          <w:szCs w:val="24"/>
        </w:rPr>
        <w:t>.</w:t>
      </w:r>
      <w:r w:rsidRPr="00153323">
        <w:rPr>
          <w:sz w:val="24"/>
          <w:szCs w:val="24"/>
        </w:rPr>
        <w:t xml:space="preserve"> Odabirom ISDN priključaka</w:t>
      </w:r>
      <w:r>
        <w:rPr>
          <w:sz w:val="24"/>
          <w:szCs w:val="24"/>
        </w:rPr>
        <w:t xml:space="preserve"> </w:t>
      </w:r>
      <w:r w:rsidRPr="00153323">
        <w:rPr>
          <w:sz w:val="24"/>
          <w:szCs w:val="24"/>
        </w:rPr>
        <w:t xml:space="preserve">korisnik može imati od najmanje dva (ISDN BRA) pa sve do trideset kanala (ISDN PRA). Kod ISDN PRA priključka korisnik može birati želi li priključiti deset, dvadeset ili trideset kanala. </w:t>
      </w:r>
      <w:r>
        <w:rPr>
          <w:sz w:val="24"/>
          <w:szCs w:val="24"/>
        </w:rPr>
        <w:t>V</w:t>
      </w:r>
      <w:r w:rsidRPr="00153323">
        <w:rPr>
          <w:sz w:val="24"/>
          <w:szCs w:val="24"/>
        </w:rPr>
        <w:t xml:space="preserve">iše govornih kanala </w:t>
      </w:r>
      <w:r>
        <w:rPr>
          <w:sz w:val="24"/>
          <w:szCs w:val="24"/>
        </w:rPr>
        <w:t>k</w:t>
      </w:r>
      <w:r w:rsidRPr="00153323">
        <w:rPr>
          <w:sz w:val="24"/>
          <w:szCs w:val="24"/>
        </w:rPr>
        <w:t xml:space="preserve">orisnik može imati i u slučaju IP priključka. </w:t>
      </w:r>
    </w:p>
    <w:p w14:paraId="4A9C1FD3" w14:textId="77777777" w:rsidR="004B3586" w:rsidRPr="00153323" w:rsidRDefault="004B3586" w:rsidP="00E356F7">
      <w:pPr>
        <w:spacing w:after="0" w:line="240" w:lineRule="auto"/>
        <w:contextualSpacing/>
        <w:jc w:val="both"/>
        <w:rPr>
          <w:sz w:val="24"/>
          <w:szCs w:val="24"/>
        </w:rPr>
      </w:pPr>
    </w:p>
    <w:p w14:paraId="4166A6A1" w14:textId="56760F7C" w:rsidR="0065207D" w:rsidRDefault="004B3586" w:rsidP="008C6562">
      <w:pPr>
        <w:spacing w:after="0" w:line="240" w:lineRule="auto"/>
        <w:contextualSpacing/>
        <w:jc w:val="both"/>
        <w:rPr>
          <w:sz w:val="24"/>
          <w:szCs w:val="24"/>
        </w:rPr>
      </w:pPr>
      <w:r w:rsidRPr="00153323">
        <w:rPr>
          <w:sz w:val="24"/>
          <w:szCs w:val="24"/>
        </w:rPr>
        <w:t xml:space="preserve">Budući da krajnjem korisniku omogućuje veliki broj kanala, ISDN PRA priključak zahtijeva i posjedovanje dodatne mrežne opreme za upravljanje pozivima na korisničkoj strani, tj. posjedovanje telefonske (PBX) centrale. </w:t>
      </w:r>
    </w:p>
    <w:p w14:paraId="0BA2709B" w14:textId="77777777" w:rsidR="0065207D" w:rsidRDefault="0065207D" w:rsidP="008C6562">
      <w:pPr>
        <w:spacing w:after="0" w:line="240" w:lineRule="auto"/>
        <w:contextualSpacing/>
        <w:jc w:val="both"/>
        <w:rPr>
          <w:sz w:val="24"/>
          <w:szCs w:val="24"/>
        </w:rPr>
      </w:pPr>
    </w:p>
    <w:p w14:paraId="627DB20C" w14:textId="12AA04A5" w:rsidR="004B3586" w:rsidRDefault="0065207D" w:rsidP="008C6562">
      <w:pPr>
        <w:spacing w:after="0" w:line="240" w:lineRule="auto"/>
        <w:contextualSpacing/>
        <w:jc w:val="both"/>
        <w:rPr>
          <w:sz w:val="24"/>
          <w:szCs w:val="24"/>
        </w:rPr>
      </w:pPr>
      <w:r>
        <w:rPr>
          <w:sz w:val="24"/>
          <w:szCs w:val="24"/>
        </w:rPr>
        <w:t>U</w:t>
      </w:r>
      <w:r w:rsidR="004B3586" w:rsidRPr="00153323">
        <w:rPr>
          <w:sz w:val="24"/>
          <w:szCs w:val="24"/>
        </w:rPr>
        <w:t xml:space="preserve"> određenoj mjeri</w:t>
      </w:r>
      <w:r>
        <w:rPr>
          <w:sz w:val="24"/>
          <w:szCs w:val="24"/>
        </w:rPr>
        <w:t xml:space="preserve">, </w:t>
      </w:r>
      <w:r w:rsidRPr="00153323">
        <w:rPr>
          <w:sz w:val="24"/>
          <w:szCs w:val="24"/>
        </w:rPr>
        <w:t xml:space="preserve">ISDN PRA priključak se </w:t>
      </w:r>
      <w:r w:rsidR="004B3586" w:rsidRPr="00153323">
        <w:rPr>
          <w:sz w:val="24"/>
          <w:szCs w:val="24"/>
        </w:rPr>
        <w:t xml:space="preserve">može smatrati zamjenom za više ISDN BRA priključaka i obrnuto, budući da korisnik teoretski može jedan ISDN PRA priključak zamijeniti s više ISDN BRA. </w:t>
      </w:r>
    </w:p>
    <w:p w14:paraId="1052AA95" w14:textId="513E1994" w:rsidR="004B3586" w:rsidRDefault="0065207D" w:rsidP="008C6562">
      <w:pPr>
        <w:spacing w:after="0" w:line="240" w:lineRule="auto"/>
        <w:contextualSpacing/>
        <w:jc w:val="both"/>
        <w:rPr>
          <w:rFonts w:cs="Times New Roman"/>
          <w:sz w:val="24"/>
          <w:szCs w:val="24"/>
          <w:highlight w:val="yellow"/>
        </w:rPr>
      </w:pPr>
      <w:r>
        <w:rPr>
          <w:sz w:val="24"/>
          <w:szCs w:val="24"/>
        </w:rPr>
        <w:lastRenderedPageBreak/>
        <w:t xml:space="preserve">ISDN priključak </w:t>
      </w:r>
      <w:r w:rsidR="00B31AE4">
        <w:rPr>
          <w:sz w:val="24"/>
          <w:szCs w:val="24"/>
        </w:rPr>
        <w:t>je na kraju 2020.</w:t>
      </w:r>
      <w:r>
        <w:rPr>
          <w:sz w:val="24"/>
          <w:szCs w:val="24"/>
        </w:rPr>
        <w:t xml:space="preserve"> ima</w:t>
      </w:r>
      <w:r w:rsidR="00B31AE4">
        <w:rPr>
          <w:sz w:val="24"/>
          <w:szCs w:val="24"/>
        </w:rPr>
        <w:t>o</w:t>
      </w:r>
      <w:r w:rsidR="004B3586">
        <w:rPr>
          <w:sz w:val="24"/>
          <w:szCs w:val="24"/>
        </w:rPr>
        <w:t xml:space="preserve"> zanemariv tržišni udio u ukupnom broju priključaka koji se koriste u svrhu pružanja javno dostupne telefonske usluge (0,0035%)</w:t>
      </w:r>
      <w:r>
        <w:rPr>
          <w:sz w:val="24"/>
          <w:szCs w:val="24"/>
        </w:rPr>
        <w:t>. HAKOM smatra kako je navedeno</w:t>
      </w:r>
      <w:r w:rsidR="004B3586">
        <w:rPr>
          <w:sz w:val="24"/>
          <w:szCs w:val="24"/>
        </w:rPr>
        <w:t xml:space="preserve"> posljedica prelaska korisnika na IP priključke koji svojim funkcionalnostima u najvećoj mogućoj mjeri pružaju korisnicima mogućnosti kao i ISDN priključci, te prilagodbe njihova poslovanja all</w:t>
      </w:r>
      <w:r w:rsidR="006D0829">
        <w:rPr>
          <w:sz w:val="24"/>
          <w:szCs w:val="24"/>
        </w:rPr>
        <w:t>-</w:t>
      </w:r>
      <w:r w:rsidR="004B3586">
        <w:rPr>
          <w:sz w:val="24"/>
          <w:szCs w:val="24"/>
        </w:rPr>
        <w:t>IP okruženju</w:t>
      </w:r>
      <w:r w:rsidR="00245B3D">
        <w:rPr>
          <w:sz w:val="24"/>
          <w:szCs w:val="24"/>
        </w:rPr>
        <w:t>. Neovisno o tome,</w:t>
      </w:r>
      <w:r w:rsidR="004B3586">
        <w:rPr>
          <w:sz w:val="24"/>
          <w:szCs w:val="24"/>
        </w:rPr>
        <w:t xml:space="preserve"> </w:t>
      </w:r>
      <w:r w:rsidR="004B3586" w:rsidRPr="00153323">
        <w:rPr>
          <w:sz w:val="24"/>
          <w:szCs w:val="24"/>
        </w:rPr>
        <w:t>HAKOM smatra da su</w:t>
      </w:r>
      <w:r w:rsidR="004B3586">
        <w:rPr>
          <w:sz w:val="24"/>
          <w:szCs w:val="24"/>
        </w:rPr>
        <w:t xml:space="preserve"> </w:t>
      </w:r>
      <w:r w:rsidR="004B3586" w:rsidRPr="00153323">
        <w:rPr>
          <w:sz w:val="24"/>
          <w:szCs w:val="24"/>
        </w:rPr>
        <w:t xml:space="preserve">ove dvije vrste priključaka međusobno zamjenjive i da pripadaju istom mjerodavnom tržištu. </w:t>
      </w:r>
    </w:p>
    <w:p w14:paraId="22C4ED94" w14:textId="77777777" w:rsidR="00E624A7" w:rsidRPr="00E624A7" w:rsidRDefault="00E624A7" w:rsidP="008C6562">
      <w:pPr>
        <w:spacing w:after="0" w:line="240" w:lineRule="auto"/>
        <w:jc w:val="both"/>
        <w:rPr>
          <w:rFonts w:cs="Times New Roman"/>
          <w:sz w:val="24"/>
          <w:szCs w:val="24"/>
        </w:rPr>
      </w:pPr>
    </w:p>
    <w:p w14:paraId="77DB10F1" w14:textId="77777777" w:rsidR="00793763" w:rsidRPr="009E5DC0" w:rsidRDefault="00793763" w:rsidP="008C6562">
      <w:pPr>
        <w:pStyle w:val="Heading3"/>
      </w:pPr>
      <w:bookmarkStart w:id="104" w:name="_Toc77146228"/>
      <w:bookmarkStart w:id="105" w:name="_Toc82087613"/>
      <w:r w:rsidRPr="009E5DC0">
        <w:t>Zamjenjivost usluge pristupa javnoj komunikacijskoj mreži na fiksnoj lokaciji i usluge pristupa pokretnoj javnoj komunikacijskoj mreži</w:t>
      </w:r>
      <w:bookmarkEnd w:id="104"/>
      <w:bookmarkEnd w:id="105"/>
    </w:p>
    <w:p w14:paraId="2A25E703" w14:textId="77777777" w:rsidR="00E624A7" w:rsidRPr="00E624A7" w:rsidRDefault="00E624A7" w:rsidP="008C6562">
      <w:pPr>
        <w:keepNext/>
        <w:keepLines/>
        <w:spacing w:after="0" w:line="240" w:lineRule="auto"/>
        <w:ind w:left="864"/>
        <w:jc w:val="both"/>
        <w:outlineLvl w:val="3"/>
        <w:rPr>
          <w:rFonts w:asciiTheme="majorHAnsi" w:eastAsiaTheme="majorEastAsia" w:hAnsiTheme="majorHAnsi" w:cstheme="majorBidi"/>
          <w:b/>
          <w:bCs/>
          <w:i/>
          <w:iCs/>
          <w:color w:val="4F81BD" w:themeColor="accent1"/>
        </w:rPr>
      </w:pPr>
    </w:p>
    <w:p w14:paraId="50EB1800" w14:textId="483AA4FE" w:rsidR="00B26529" w:rsidRDefault="00E17692" w:rsidP="008C6562">
      <w:pPr>
        <w:spacing w:after="0" w:line="240" w:lineRule="auto"/>
        <w:contextualSpacing/>
        <w:jc w:val="both"/>
        <w:rPr>
          <w:sz w:val="24"/>
          <w:szCs w:val="24"/>
        </w:rPr>
      </w:pPr>
      <w:r w:rsidRPr="0005191A">
        <w:rPr>
          <w:sz w:val="24"/>
          <w:szCs w:val="24"/>
        </w:rPr>
        <w:t>Tijekom prošlih godina broj priključaka usluga pokretnih javnih komunikacijskih mreža u Republici Hrvatskoj stagnira pa je tako na kraju 2020. gustoća priključaka (broj uređaja) u pokretnim javnim komunikacijskim mrežama u odnosu na broj stanovnika iznosila 102,12% što je u skladu s kreta</w:t>
      </w:r>
      <w:r w:rsidR="00B26529">
        <w:rPr>
          <w:sz w:val="24"/>
          <w:szCs w:val="24"/>
        </w:rPr>
        <w:t xml:space="preserve">njem gustoće korisnika </w:t>
      </w:r>
      <w:r w:rsidR="00DA7CBF">
        <w:rPr>
          <w:sz w:val="24"/>
          <w:szCs w:val="24"/>
        </w:rPr>
        <w:t>posljednjih</w:t>
      </w:r>
      <w:r w:rsidR="00B26529">
        <w:rPr>
          <w:sz w:val="24"/>
          <w:szCs w:val="24"/>
        </w:rPr>
        <w:t xml:space="preserve"> pet</w:t>
      </w:r>
      <w:r w:rsidRPr="0005191A">
        <w:rPr>
          <w:sz w:val="24"/>
          <w:szCs w:val="24"/>
        </w:rPr>
        <w:t xml:space="preserve"> i</w:t>
      </w:r>
      <w:r w:rsidR="0005191A">
        <w:rPr>
          <w:sz w:val="24"/>
          <w:szCs w:val="24"/>
        </w:rPr>
        <w:t xml:space="preserve"> </w:t>
      </w:r>
      <w:r w:rsidRPr="0005191A">
        <w:rPr>
          <w:sz w:val="24"/>
          <w:szCs w:val="24"/>
        </w:rPr>
        <w:t>više godina otkad, nakon godina postupnog pada, gustoća stagnira na postotcima neznatno iznad 100%</w:t>
      </w:r>
      <w:r w:rsidR="00B26529">
        <w:rPr>
          <w:sz w:val="24"/>
          <w:szCs w:val="24"/>
        </w:rPr>
        <w:t>. Navedeno</w:t>
      </w:r>
      <w:r w:rsidRPr="0005191A">
        <w:rPr>
          <w:sz w:val="24"/>
          <w:szCs w:val="24"/>
        </w:rPr>
        <w:t xml:space="preserve"> je posljedica pojave tarifnih paketa koji ne rade razliku u cijeni između poziva unutar mreže i poziva prema drugim mrežama. Ranije su korisnici imali često dva uređaja različitih operatora zbog velikih razlika između cijena poziva unutar mreže i prema drugim mr</w:t>
      </w:r>
      <w:r w:rsidR="00B26529">
        <w:rPr>
          <w:sz w:val="24"/>
          <w:szCs w:val="24"/>
        </w:rPr>
        <w:t>ežama tako da je korisnicima s</w:t>
      </w:r>
      <w:r w:rsidRPr="0005191A">
        <w:rPr>
          <w:sz w:val="24"/>
          <w:szCs w:val="24"/>
        </w:rPr>
        <w:t xml:space="preserve"> većom mjesečnom potrošnjom bilo isplativije imati dvije različite pretplate. </w:t>
      </w:r>
    </w:p>
    <w:p w14:paraId="3CD94A0D" w14:textId="77777777" w:rsidR="00B26529" w:rsidRDefault="00B26529" w:rsidP="008C6562">
      <w:pPr>
        <w:spacing w:after="0" w:line="240" w:lineRule="auto"/>
        <w:contextualSpacing/>
        <w:jc w:val="both"/>
        <w:rPr>
          <w:sz w:val="24"/>
          <w:szCs w:val="24"/>
        </w:rPr>
      </w:pPr>
    </w:p>
    <w:p w14:paraId="5EC968DD" w14:textId="4298BCAC" w:rsidR="00E17692" w:rsidRPr="0005191A" w:rsidRDefault="00EB16C6" w:rsidP="008C6562">
      <w:pPr>
        <w:spacing w:after="0" w:line="240" w:lineRule="auto"/>
        <w:contextualSpacing/>
        <w:jc w:val="both"/>
        <w:rPr>
          <w:sz w:val="24"/>
          <w:szCs w:val="24"/>
        </w:rPr>
      </w:pPr>
      <w:r>
        <w:rPr>
          <w:sz w:val="24"/>
          <w:szCs w:val="24"/>
        </w:rPr>
        <w:t>U svrhu određivanja dimenzije usluga ovog tržišta, p</w:t>
      </w:r>
      <w:r w:rsidR="00E17692" w:rsidRPr="0005191A">
        <w:rPr>
          <w:sz w:val="24"/>
          <w:szCs w:val="24"/>
        </w:rPr>
        <w:t>otrebno je razmotriti je li pristup pokretnoj javnoj komunikacijskoj mreži odgovarajuća zamjenska usluga pristupu nepokretnoj javnoj komunikacijskoj mreži s obzirom na povoljnije tarife.</w:t>
      </w:r>
    </w:p>
    <w:p w14:paraId="6FC8CF5F" w14:textId="77777777" w:rsidR="00E17692" w:rsidRPr="0005191A" w:rsidRDefault="00E17692" w:rsidP="008C6562">
      <w:pPr>
        <w:spacing w:after="0" w:line="240" w:lineRule="auto"/>
        <w:contextualSpacing/>
        <w:jc w:val="both"/>
        <w:rPr>
          <w:sz w:val="24"/>
          <w:szCs w:val="24"/>
        </w:rPr>
      </w:pPr>
      <w:r w:rsidRPr="0005191A">
        <w:rPr>
          <w:sz w:val="24"/>
          <w:szCs w:val="24"/>
        </w:rPr>
        <w:t xml:space="preserve"> </w:t>
      </w:r>
    </w:p>
    <w:p w14:paraId="05C85305" w14:textId="1801A4A2" w:rsidR="00E17692" w:rsidRPr="0005191A" w:rsidRDefault="00E17692" w:rsidP="008C6562">
      <w:pPr>
        <w:spacing w:after="0" w:line="240" w:lineRule="auto"/>
        <w:contextualSpacing/>
        <w:jc w:val="both"/>
        <w:rPr>
          <w:sz w:val="24"/>
          <w:szCs w:val="24"/>
        </w:rPr>
      </w:pPr>
      <w:r w:rsidRPr="0005191A">
        <w:rPr>
          <w:sz w:val="24"/>
          <w:szCs w:val="24"/>
        </w:rPr>
        <w:t xml:space="preserve">Napredak tehnologije sve više dovodi do toga da se slične usluge mogu pružati i putem nepokretnih i pokretnih mreža, ali i dalje postoji nekoliko čimbenika koji čine pristup pokretnoj mreži funkcionalno drugačijim od pristupa nepokretnoj mreži. Najvažniji čimbenik je, naravno, pokretnost (eng. </w:t>
      </w:r>
      <w:r w:rsidRPr="00E356F7">
        <w:rPr>
          <w:i/>
          <w:sz w:val="24"/>
          <w:szCs w:val="24"/>
        </w:rPr>
        <w:t>mobility),</w:t>
      </w:r>
      <w:r w:rsidRPr="0005191A">
        <w:rPr>
          <w:sz w:val="24"/>
          <w:szCs w:val="24"/>
        </w:rPr>
        <w:t xml:space="preserve"> koja je karakteristična samo za pokretne mreže. Drugim riječima, korisnik pristupa pokretnoj javnoj komunikacijskoj mreži neovisno o lokaciji, dok pristup nepokretnoj javnoj komunikacijskoj mreži može ostvariti samo s fiksne lokacije. Prema tome, zamjenjivost ovih dvaju pristupa za krajnjeg korisnika može biti prihvatljiva samo u jednom smjeru, tj. zbog karakteristike pokretnosti, usluga pristupa pokretnoj javnoj komunikacijskoj mreži predstavlja zamjensku uslugu pristupu nepokretnoj javnoj komunikacijskoj mreži, ali ne i obrnuto.</w:t>
      </w:r>
      <w:r w:rsidR="001D0C3B">
        <w:rPr>
          <w:sz w:val="24"/>
          <w:szCs w:val="24"/>
        </w:rPr>
        <w:t xml:space="preserve"> Navedeno obrazloženje zašto se spomenuta dva pristupa ne mogu smatrati zamjenskim uslugama dodatno dolazi do izražaja na tržištu javno dostupne telefonske usluge u Republici Hrvatskoj iz razloga što tu uslugu, kako su i sami operatori naveli tijekom javnog poziva, koriste u velikoj mjeri korisnici starije životne dobi odnosno korisnici koji se ne znaju u dovoljnoj mjeri koristiti novijim tehnologijama (govorna usluga putem pokretne m</w:t>
      </w:r>
      <w:r w:rsidR="00B624F3">
        <w:rPr>
          <w:sz w:val="24"/>
          <w:szCs w:val="24"/>
        </w:rPr>
        <w:t>rež</w:t>
      </w:r>
      <w:r w:rsidR="001D0C3B">
        <w:rPr>
          <w:sz w:val="24"/>
          <w:szCs w:val="24"/>
        </w:rPr>
        <w:t xml:space="preserve">e). </w:t>
      </w:r>
    </w:p>
    <w:p w14:paraId="002E3557" w14:textId="690B9A83" w:rsidR="00213012" w:rsidRDefault="00213012" w:rsidP="008C6562">
      <w:pPr>
        <w:spacing w:after="0" w:line="240" w:lineRule="auto"/>
        <w:contextualSpacing/>
        <w:jc w:val="both"/>
        <w:rPr>
          <w:sz w:val="24"/>
          <w:szCs w:val="24"/>
        </w:rPr>
      </w:pPr>
    </w:p>
    <w:p w14:paraId="480B1FEC" w14:textId="753CECF7" w:rsidR="00A56F04" w:rsidRDefault="00A56F04" w:rsidP="008C6562">
      <w:pPr>
        <w:spacing w:after="0" w:line="240" w:lineRule="auto"/>
        <w:contextualSpacing/>
        <w:jc w:val="both"/>
        <w:rPr>
          <w:sz w:val="24"/>
          <w:szCs w:val="24"/>
        </w:rPr>
      </w:pPr>
      <w:r>
        <w:rPr>
          <w:sz w:val="24"/>
          <w:szCs w:val="24"/>
        </w:rPr>
        <w:t>Cjenovn</w:t>
      </w:r>
      <w:r w:rsidR="00AE2E0E">
        <w:rPr>
          <w:sz w:val="24"/>
          <w:szCs w:val="24"/>
        </w:rPr>
        <w:t xml:space="preserve">a usporedba usluge pristupa javnoj komunikacijskoj mreži na fiksnoj lokaciji i usluge pristupa pokretnoj javnoj komunikacijskoj mreži u svrhu ostvarivanja javno dostupne telefonske </w:t>
      </w:r>
      <w:r w:rsidR="009A0F08">
        <w:rPr>
          <w:sz w:val="24"/>
          <w:szCs w:val="24"/>
        </w:rPr>
        <w:t>u</w:t>
      </w:r>
      <w:r w:rsidR="00AE2E0E">
        <w:rPr>
          <w:sz w:val="24"/>
          <w:szCs w:val="24"/>
        </w:rPr>
        <w:t xml:space="preserve">sluge ukazuje na to da bi korisnici koji to žele, jednostavno </w:t>
      </w:r>
      <w:r w:rsidR="001E4B74">
        <w:rPr>
          <w:sz w:val="24"/>
          <w:szCs w:val="24"/>
        </w:rPr>
        <w:t xml:space="preserve">i uz minimalnu razliku u cijeni </w:t>
      </w:r>
      <w:r w:rsidR="00AE2E0E">
        <w:rPr>
          <w:sz w:val="24"/>
          <w:szCs w:val="24"/>
        </w:rPr>
        <w:t>mogli uslugu pristupa javnoj komunikacijskoj mreži na fiksnoj lokaciji</w:t>
      </w:r>
      <w:r>
        <w:rPr>
          <w:sz w:val="24"/>
          <w:szCs w:val="24"/>
        </w:rPr>
        <w:t xml:space="preserve"> </w:t>
      </w:r>
      <w:r w:rsidR="00AE2E0E">
        <w:rPr>
          <w:sz w:val="24"/>
          <w:szCs w:val="24"/>
        </w:rPr>
        <w:t>zamijeniti uslugom pristupa pokretnoj javnoj</w:t>
      </w:r>
      <w:r w:rsidR="001E4B74">
        <w:rPr>
          <w:sz w:val="24"/>
          <w:szCs w:val="24"/>
        </w:rPr>
        <w:t xml:space="preserve"> komunikacijskoj mreži. Naime, javno dostupna telefonska usluga u pokretnoj mreži je krajnjim korisnicima dostupna uz tarife na bonove (eng. </w:t>
      </w:r>
      <w:r w:rsidR="001E4B74" w:rsidRPr="00A54F08">
        <w:rPr>
          <w:i/>
          <w:sz w:val="24"/>
          <w:szCs w:val="24"/>
        </w:rPr>
        <w:t>pre-paid</w:t>
      </w:r>
      <w:r w:rsidR="001E4B74">
        <w:rPr>
          <w:sz w:val="24"/>
          <w:szCs w:val="24"/>
        </w:rPr>
        <w:t>)</w:t>
      </w:r>
      <w:r w:rsidR="00AE2E0E">
        <w:rPr>
          <w:sz w:val="24"/>
          <w:szCs w:val="24"/>
        </w:rPr>
        <w:t xml:space="preserve"> </w:t>
      </w:r>
      <w:r w:rsidR="001E4B74">
        <w:rPr>
          <w:sz w:val="24"/>
          <w:szCs w:val="24"/>
        </w:rPr>
        <w:t xml:space="preserve">i uz tarife na pretplatu (eng. </w:t>
      </w:r>
      <w:r w:rsidR="001E4B74" w:rsidRPr="00A54F08">
        <w:rPr>
          <w:i/>
          <w:sz w:val="24"/>
          <w:szCs w:val="24"/>
        </w:rPr>
        <w:t>post-paid</w:t>
      </w:r>
      <w:r w:rsidR="001E4B74">
        <w:rPr>
          <w:sz w:val="24"/>
          <w:szCs w:val="24"/>
        </w:rPr>
        <w:t xml:space="preserve">). Uz tarifu na </w:t>
      </w:r>
      <w:r w:rsidR="001C6C32">
        <w:rPr>
          <w:sz w:val="24"/>
          <w:szCs w:val="24"/>
        </w:rPr>
        <w:t xml:space="preserve">bonove primjerice, korisnici mogu za </w:t>
      </w:r>
      <w:r w:rsidR="0091043A">
        <w:rPr>
          <w:sz w:val="24"/>
          <w:szCs w:val="24"/>
        </w:rPr>
        <w:t>31,2</w:t>
      </w:r>
      <w:r w:rsidR="001C6C32">
        <w:rPr>
          <w:sz w:val="24"/>
          <w:szCs w:val="24"/>
        </w:rPr>
        <w:t xml:space="preserve"> </w:t>
      </w:r>
      <w:r w:rsidR="001C6C32">
        <w:rPr>
          <w:sz w:val="24"/>
          <w:szCs w:val="24"/>
        </w:rPr>
        <w:lastRenderedPageBreak/>
        <w:t xml:space="preserve">kn </w:t>
      </w:r>
      <w:r w:rsidR="0091043A">
        <w:rPr>
          <w:sz w:val="24"/>
          <w:szCs w:val="24"/>
        </w:rPr>
        <w:t xml:space="preserve">(bez PDV-a) </w:t>
      </w:r>
      <w:r w:rsidR="001E4B74">
        <w:rPr>
          <w:sz w:val="24"/>
          <w:szCs w:val="24"/>
        </w:rPr>
        <w:t>mjesečno</w:t>
      </w:r>
      <w:r w:rsidR="001C6C32">
        <w:rPr>
          <w:sz w:val="24"/>
          <w:szCs w:val="24"/>
        </w:rPr>
        <w:t xml:space="preserve"> (uz dodatnih </w:t>
      </w:r>
      <w:r w:rsidR="0091043A">
        <w:rPr>
          <w:sz w:val="24"/>
          <w:szCs w:val="24"/>
        </w:rPr>
        <w:t>8</w:t>
      </w:r>
      <w:r w:rsidR="001C6C32">
        <w:rPr>
          <w:sz w:val="24"/>
          <w:szCs w:val="24"/>
        </w:rPr>
        <w:t xml:space="preserve"> kn</w:t>
      </w:r>
      <w:r w:rsidR="0091043A">
        <w:rPr>
          <w:sz w:val="24"/>
          <w:szCs w:val="24"/>
        </w:rPr>
        <w:t xml:space="preserve"> (bez PDV-a)</w:t>
      </w:r>
      <w:r w:rsidR="001C6C32">
        <w:rPr>
          <w:sz w:val="24"/>
          <w:szCs w:val="24"/>
        </w:rPr>
        <w:t xml:space="preserve"> mj</w:t>
      </w:r>
      <w:r w:rsidR="009331E5">
        <w:rPr>
          <w:sz w:val="24"/>
          <w:szCs w:val="24"/>
        </w:rPr>
        <w:t>esečne</w:t>
      </w:r>
      <w:r w:rsidR="001C6C32">
        <w:rPr>
          <w:sz w:val="24"/>
          <w:szCs w:val="24"/>
        </w:rPr>
        <w:t xml:space="preserve"> naknade za pristup mreži)</w:t>
      </w:r>
      <w:r w:rsidR="0091043A">
        <w:rPr>
          <w:sz w:val="24"/>
          <w:szCs w:val="24"/>
        </w:rPr>
        <w:t xml:space="preserve"> ostvariti do 200 minuta razgovora prema svim mrežama. Ipak, s obzirom da u slučaju potrošnje ponuđenih minuta prije isteka predviđenih mjesec dana korisnici ostaju bez mogućnosti ostvarivanja odlaznih poziva do sljedeće nadoplate bona, HAKOM smatra kako tarife na bonove ne predstavljaju odgovarajuću zamjensku uslugu usluzi pristupa i j</w:t>
      </w:r>
      <w:r w:rsidR="00DA7CBF">
        <w:rPr>
          <w:sz w:val="24"/>
          <w:szCs w:val="24"/>
        </w:rPr>
        <w:t>avno dostupnoj telefonskoj usluzi</w:t>
      </w:r>
      <w:r w:rsidR="0091043A">
        <w:rPr>
          <w:sz w:val="24"/>
          <w:szCs w:val="24"/>
        </w:rPr>
        <w:t xml:space="preserve"> na fiksnoj lokaciji. Kada je riječ o tarifama uz pretplatu, trenutno krajnjim korisnicima nije dostupna tarifa koja bi sadržavala isključivo javno dostupnu telefonsku uslugu. Međutim, krajnji korisnici imaju mogućnost za 63,2 kn (bez PDV-a) mjesečno (uz 8 kn (bez PDV-a) </w:t>
      </w:r>
      <w:r w:rsidR="009331E5">
        <w:rPr>
          <w:sz w:val="24"/>
          <w:szCs w:val="24"/>
        </w:rPr>
        <w:t>mjesečne</w:t>
      </w:r>
      <w:r w:rsidR="0091043A">
        <w:rPr>
          <w:sz w:val="24"/>
          <w:szCs w:val="24"/>
        </w:rPr>
        <w:t xml:space="preserve"> naknade za uslugu pristupa mreži) ugovoriti tarifu koja sadrži neograničene pozive prema svim mrežama te 3 GB </w:t>
      </w:r>
      <w:r w:rsidR="006D6FE8">
        <w:rPr>
          <w:sz w:val="24"/>
          <w:szCs w:val="24"/>
        </w:rPr>
        <w:t>i</w:t>
      </w:r>
      <w:r w:rsidR="0091043A">
        <w:rPr>
          <w:sz w:val="24"/>
          <w:szCs w:val="24"/>
        </w:rPr>
        <w:t xml:space="preserve">nternet prometa što u usporedbi sa 60 kn (bez PDV-a) mjesečne naknade za </w:t>
      </w:r>
      <w:r w:rsidR="009331E5">
        <w:rPr>
          <w:sz w:val="24"/>
          <w:szCs w:val="24"/>
        </w:rPr>
        <w:t xml:space="preserve">POTS ili </w:t>
      </w:r>
      <w:r w:rsidR="0091043A">
        <w:rPr>
          <w:sz w:val="24"/>
          <w:szCs w:val="24"/>
        </w:rPr>
        <w:t>IP priključak (uz uključenih 60 minuta odlaznog prometa) upućuje na zaključak kako</w:t>
      </w:r>
      <w:r w:rsidR="00AB6841">
        <w:rPr>
          <w:sz w:val="24"/>
          <w:szCs w:val="24"/>
        </w:rPr>
        <w:t xml:space="preserve"> usluga pristupa pokretnoj komunikacijskoj mreži u svrhu ostvarivanja javno dostupne telefonske usluge predstavlja </w:t>
      </w:r>
      <w:r w:rsidR="006D6FE8">
        <w:rPr>
          <w:sz w:val="24"/>
          <w:szCs w:val="24"/>
        </w:rPr>
        <w:t>zamjensku</w:t>
      </w:r>
      <w:r w:rsidR="00AB6841">
        <w:rPr>
          <w:sz w:val="24"/>
          <w:szCs w:val="24"/>
        </w:rPr>
        <w:t xml:space="preserve"> uslugu</w:t>
      </w:r>
      <w:r w:rsidR="006D6FE8">
        <w:rPr>
          <w:sz w:val="24"/>
          <w:szCs w:val="24"/>
        </w:rPr>
        <w:t xml:space="preserve"> usluzi</w:t>
      </w:r>
      <w:r w:rsidR="00AB6841">
        <w:rPr>
          <w:sz w:val="24"/>
          <w:szCs w:val="24"/>
        </w:rPr>
        <w:t xml:space="preserve"> pristupa javnoj komunikacijskoj mreži na fiksnoj lokaciji.</w:t>
      </w:r>
      <w:r w:rsidR="0091043A">
        <w:rPr>
          <w:sz w:val="24"/>
          <w:szCs w:val="24"/>
        </w:rPr>
        <w:t xml:space="preserve"> </w:t>
      </w:r>
    </w:p>
    <w:p w14:paraId="430764AA" w14:textId="2E11E941" w:rsidR="00E17692" w:rsidRPr="0005191A" w:rsidRDefault="00E17692" w:rsidP="008C6562">
      <w:pPr>
        <w:spacing w:after="0" w:line="240" w:lineRule="auto"/>
        <w:contextualSpacing/>
        <w:jc w:val="both"/>
        <w:rPr>
          <w:sz w:val="24"/>
          <w:szCs w:val="24"/>
        </w:rPr>
      </w:pPr>
      <w:r w:rsidRPr="0005191A">
        <w:rPr>
          <w:sz w:val="24"/>
          <w:szCs w:val="24"/>
        </w:rPr>
        <w:t xml:space="preserve"> </w:t>
      </w:r>
    </w:p>
    <w:p w14:paraId="66FF0077" w14:textId="20D14904" w:rsidR="0071166B" w:rsidRDefault="00AB6841" w:rsidP="008C6562">
      <w:pPr>
        <w:spacing w:after="0" w:line="240" w:lineRule="auto"/>
        <w:contextualSpacing/>
        <w:jc w:val="both"/>
        <w:rPr>
          <w:sz w:val="24"/>
          <w:szCs w:val="24"/>
        </w:rPr>
      </w:pPr>
      <w:r>
        <w:rPr>
          <w:sz w:val="24"/>
          <w:szCs w:val="24"/>
        </w:rPr>
        <w:t>Ipak</w:t>
      </w:r>
      <w:r w:rsidR="00BB3716">
        <w:rPr>
          <w:sz w:val="24"/>
          <w:szCs w:val="24"/>
        </w:rPr>
        <w:t xml:space="preserve">, </w:t>
      </w:r>
      <w:r w:rsidR="00A17FAE">
        <w:rPr>
          <w:sz w:val="24"/>
          <w:szCs w:val="24"/>
        </w:rPr>
        <w:t xml:space="preserve">u Republici Hrvatskoj </w:t>
      </w:r>
      <w:r w:rsidR="00C642C4">
        <w:rPr>
          <w:sz w:val="24"/>
          <w:szCs w:val="24"/>
        </w:rPr>
        <w:t xml:space="preserve">korisnici još uvijek usluge u pokretnoj </w:t>
      </w:r>
      <w:r w:rsidR="005337DE">
        <w:rPr>
          <w:sz w:val="24"/>
          <w:szCs w:val="24"/>
        </w:rPr>
        <w:t>mreži koriste uz usluge u</w:t>
      </w:r>
      <w:r w:rsidR="00C642C4">
        <w:rPr>
          <w:sz w:val="24"/>
          <w:szCs w:val="24"/>
        </w:rPr>
        <w:t xml:space="preserve"> nepokretnoj</w:t>
      </w:r>
      <w:r w:rsidR="005337DE">
        <w:rPr>
          <w:sz w:val="24"/>
          <w:szCs w:val="24"/>
        </w:rPr>
        <w:t xml:space="preserve"> mreži, odnosno još uvijek ove dvije vrste usluga percipiraju prvenstveno kao komplementarne prije negoli kao zamjenske usluge</w:t>
      </w:r>
      <w:r w:rsidR="0071166B">
        <w:rPr>
          <w:sz w:val="24"/>
          <w:szCs w:val="24"/>
        </w:rPr>
        <w:t>. Stoga, a s obzirom i na</w:t>
      </w:r>
      <w:r w:rsidR="0071166B" w:rsidRPr="0071166B">
        <w:rPr>
          <w:sz w:val="24"/>
          <w:szCs w:val="24"/>
        </w:rPr>
        <w:t xml:space="preserve"> </w:t>
      </w:r>
      <w:r w:rsidR="0071166B">
        <w:rPr>
          <w:sz w:val="24"/>
          <w:szCs w:val="24"/>
        </w:rPr>
        <w:t>populaciju koja koristi javno dostupnu telefonsku uslugu putem nepokretne mreže, HAKOM zaključuje kako iako usluga pristupa javnoj komunikacijskoj mreži na fiksnoj lokaciji i usluga pristupa pokretnoj javnoj komunikacijskoj mreži nisu u potpunosti zamjenjive usluge, ipak</w:t>
      </w:r>
      <w:r w:rsidR="00900AE2">
        <w:rPr>
          <w:sz w:val="24"/>
          <w:szCs w:val="24"/>
        </w:rPr>
        <w:t xml:space="preserve"> usluge u pokretnoj komunikacijskoj mreži čine/predstavljaju snažan</w:t>
      </w:r>
      <w:r w:rsidR="009A3DBA">
        <w:rPr>
          <w:sz w:val="24"/>
          <w:szCs w:val="24"/>
        </w:rPr>
        <w:t xml:space="preserve"> konkurentski pritisak na usluge </w:t>
      </w:r>
      <w:r w:rsidR="00900AE2">
        <w:rPr>
          <w:sz w:val="24"/>
          <w:szCs w:val="24"/>
        </w:rPr>
        <w:t>pristupa javnoj komunikacijskoj mreži na fiksnoj lokaciji.</w:t>
      </w:r>
    </w:p>
    <w:p w14:paraId="5A72260B" w14:textId="77777777" w:rsidR="0071166B" w:rsidRDefault="0071166B" w:rsidP="008C6562">
      <w:pPr>
        <w:spacing w:after="0" w:line="240" w:lineRule="auto"/>
        <w:contextualSpacing/>
        <w:jc w:val="both"/>
        <w:rPr>
          <w:sz w:val="24"/>
          <w:szCs w:val="24"/>
        </w:rPr>
      </w:pPr>
    </w:p>
    <w:p w14:paraId="438C05E6" w14:textId="1F20CF5C" w:rsidR="00793763" w:rsidRPr="009E5DC0" w:rsidRDefault="00793763" w:rsidP="008C6562">
      <w:pPr>
        <w:pStyle w:val="Heading3"/>
      </w:pPr>
      <w:bookmarkStart w:id="106" w:name="_Toc80712106"/>
      <w:bookmarkStart w:id="107" w:name="_Toc80801352"/>
      <w:bookmarkStart w:id="108" w:name="_Toc77146229"/>
      <w:bookmarkStart w:id="109" w:name="_Toc82087614"/>
      <w:bookmarkEnd w:id="106"/>
      <w:bookmarkEnd w:id="107"/>
      <w:r w:rsidRPr="009E5DC0">
        <w:t>Zamjenjivost usluge pristupa javnoj komunikacijskoj mreži na fiksnoj lokaciji za privatne korisnike i usluge pristupa javnoj komunikacijskoj mreži na fiksnoj lokaciji za poslovne korisnike</w:t>
      </w:r>
      <w:bookmarkEnd w:id="108"/>
      <w:bookmarkEnd w:id="109"/>
      <w:r w:rsidRPr="009E5DC0">
        <w:t xml:space="preserve"> </w:t>
      </w:r>
    </w:p>
    <w:p w14:paraId="6DCB3160" w14:textId="77777777" w:rsidR="00E624A7" w:rsidRPr="00E624A7" w:rsidRDefault="00E624A7" w:rsidP="008C6562">
      <w:pPr>
        <w:keepNext/>
        <w:keepLines/>
        <w:spacing w:after="0" w:line="240" w:lineRule="auto"/>
        <w:ind w:left="864"/>
        <w:jc w:val="both"/>
        <w:outlineLvl w:val="3"/>
        <w:rPr>
          <w:rFonts w:asciiTheme="majorHAnsi" w:eastAsiaTheme="majorEastAsia" w:hAnsiTheme="majorHAnsi" w:cstheme="majorBidi"/>
          <w:b/>
          <w:bCs/>
          <w:i/>
          <w:iCs/>
          <w:color w:val="4F81BD" w:themeColor="accent1"/>
        </w:rPr>
      </w:pPr>
    </w:p>
    <w:p w14:paraId="27323480" w14:textId="7A18593E" w:rsidR="00793763" w:rsidRDefault="00793763" w:rsidP="008C6562">
      <w:pPr>
        <w:spacing w:after="0" w:line="240" w:lineRule="auto"/>
        <w:contextualSpacing/>
        <w:jc w:val="both"/>
        <w:rPr>
          <w:rFonts w:cs="Calibri"/>
          <w:sz w:val="24"/>
          <w:szCs w:val="24"/>
        </w:rPr>
      </w:pPr>
      <w:r w:rsidRPr="00E624A7">
        <w:rPr>
          <w:rFonts w:cs="Calibri"/>
          <w:sz w:val="24"/>
          <w:szCs w:val="24"/>
        </w:rPr>
        <w:t>Iako privatni i poslovni korisnici mogu imati bitno različite potrebe u pogledu komuniciranja, pristup javnoj komunikacijskoj mreži na fiksnoj lokaciji u svrhu pružanja javno dostupne telefonske usluge je za obje vrste korisnika funkcionalno identičan, budući da se pruža putem iste infrastrukture i osigurava jednaku ili sličnu kvalitetu usluge. Veliki poslovni korisnici mogu zahtijevati neke dodatne usluge i/ili veću kvalitetu usluge, ali osnovna funkcionalnost je i dalje jednaka.</w:t>
      </w:r>
    </w:p>
    <w:p w14:paraId="4C14D975" w14:textId="77777777" w:rsidR="00E624A7" w:rsidRPr="00E624A7" w:rsidRDefault="00E624A7" w:rsidP="008C6562">
      <w:pPr>
        <w:spacing w:after="0" w:line="240" w:lineRule="auto"/>
        <w:contextualSpacing/>
        <w:jc w:val="both"/>
        <w:rPr>
          <w:rFonts w:cs="Calibri"/>
          <w:sz w:val="24"/>
          <w:szCs w:val="24"/>
        </w:rPr>
      </w:pPr>
    </w:p>
    <w:p w14:paraId="56E737DE" w14:textId="77777777" w:rsidR="00793763" w:rsidRPr="00E624A7" w:rsidRDefault="00793763" w:rsidP="008C6562">
      <w:pPr>
        <w:tabs>
          <w:tab w:val="left" w:pos="4678"/>
        </w:tabs>
        <w:spacing w:after="0" w:line="240" w:lineRule="auto"/>
        <w:contextualSpacing/>
        <w:jc w:val="both"/>
        <w:rPr>
          <w:rFonts w:cs="Calibri"/>
          <w:sz w:val="24"/>
          <w:szCs w:val="24"/>
        </w:rPr>
      </w:pPr>
      <w:r w:rsidRPr="00E624A7">
        <w:rPr>
          <w:rFonts w:cs="Calibri"/>
          <w:sz w:val="24"/>
          <w:szCs w:val="24"/>
        </w:rPr>
        <w:t xml:space="preserve">Uspoređujući tarifne pakete, koji uz uslugu pristupa uključuju i određeni telefonski promet, i cijene po kojima se ti paketi nude privatnim i poslovnim korisnicima, može se doći do zaključka kako su isti gotovo identični. Iako gotovo svi operatori imaju zasebne ponude za privatne i poslovne korisnike, većina tarifnih paketa je ipak dostupna i privatnim i poslovnim korisnicima uz jednake ili slične cijene. Prilikom potpisivanja ugovora, operatori još uvijek dijele ove dvije vrste korisnika u zasebne skupine, ali u konačnici i jedni i drugi, ovisno o njihovim potrebama, mogu dobiti slične usluge bez značajnijih razlika. Privatni korisnici ne mogu direktno birati tarifne pakete koji su namijenjeni poslovnim korisnicima, ali iz razloga što je isti ili gotovo isti tarifni paket većinom ponuđen i privatnim korisnicima po sličnim ili istim cijenama i uvjetima, ne postoji ni realna potreba za takvim odabirom. Slična je situacija i s poslovnim korisnicima </w:t>
      </w:r>
      <w:r w:rsidRPr="00E624A7">
        <w:rPr>
          <w:rFonts w:cs="Calibri"/>
          <w:sz w:val="24"/>
          <w:szCs w:val="24"/>
        </w:rPr>
        <w:lastRenderedPageBreak/>
        <w:t>koji isključivo biraju tarifne pakete namijenjene poslovnim korisnicima, ali čije su cijene također vrlo slične ili jednake cijenama tarifnih paketa privatnih korisnika.</w:t>
      </w:r>
    </w:p>
    <w:p w14:paraId="7F571BBB" w14:textId="77777777" w:rsidR="00E624A7" w:rsidRDefault="00E624A7" w:rsidP="008C6562">
      <w:pPr>
        <w:spacing w:after="0" w:line="240" w:lineRule="auto"/>
        <w:contextualSpacing/>
        <w:jc w:val="both"/>
        <w:rPr>
          <w:rFonts w:cs="Calibri"/>
          <w:sz w:val="24"/>
          <w:szCs w:val="24"/>
        </w:rPr>
      </w:pPr>
    </w:p>
    <w:p w14:paraId="4BCFDE34" w14:textId="77777777" w:rsidR="00793763" w:rsidRPr="001675AA" w:rsidRDefault="00793763" w:rsidP="008C6562">
      <w:pPr>
        <w:spacing w:after="0" w:line="240" w:lineRule="auto"/>
        <w:contextualSpacing/>
        <w:jc w:val="both"/>
        <w:rPr>
          <w:rFonts w:eastAsia="Times New Roman" w:cs="Calibri"/>
          <w:b/>
          <w:bCs/>
          <w:sz w:val="24"/>
          <w:szCs w:val="28"/>
          <w:lang w:eastAsia="hr-HR"/>
        </w:rPr>
      </w:pPr>
      <w:r w:rsidRPr="00E624A7">
        <w:rPr>
          <w:rFonts w:cs="Calibri"/>
          <w:sz w:val="24"/>
          <w:szCs w:val="24"/>
        </w:rPr>
        <w:t>Slijedom svega navedenog, iako svjestan određenih razlika u potrebama privatnih i poslovnih korisnika i činjenice da operatori još uvijek razlikuju ove dvije vrste korisnika, HAKOM smatra da na strani potražnje ipak nije potrebno definirati dva zasebna tržišta, već da usluge pristupa javnoj komunikacijskoj mreži na fiksnoj lokaciji za privatne i poslovne korisnike pripadaju istom mjerodavnom tržištu.</w:t>
      </w:r>
      <w:r w:rsidRPr="001675AA">
        <w:rPr>
          <w:rFonts w:cs="Calibri"/>
          <w:sz w:val="24"/>
          <w:szCs w:val="24"/>
        </w:rPr>
        <w:t xml:space="preserve"> </w:t>
      </w:r>
    </w:p>
    <w:p w14:paraId="008C41BE" w14:textId="77777777" w:rsidR="00793763" w:rsidRPr="005C7435" w:rsidRDefault="00793763" w:rsidP="008C6562">
      <w:pPr>
        <w:spacing w:after="0" w:line="240" w:lineRule="auto"/>
        <w:jc w:val="both"/>
        <w:rPr>
          <w:rFonts w:cs="Times New Roman"/>
          <w:sz w:val="24"/>
          <w:szCs w:val="24"/>
          <w:highlight w:val="yellow"/>
        </w:rPr>
      </w:pPr>
    </w:p>
    <w:p w14:paraId="1FC2C920" w14:textId="77777777" w:rsidR="00793763" w:rsidRPr="006C653F" w:rsidRDefault="00793763" w:rsidP="008C6562">
      <w:pPr>
        <w:pStyle w:val="Heading2"/>
      </w:pPr>
      <w:bookmarkStart w:id="110" w:name="_Toc398808466"/>
      <w:bookmarkStart w:id="111" w:name="_Toc399177882"/>
      <w:bookmarkStart w:id="112" w:name="_Toc77146230"/>
      <w:bookmarkStart w:id="113" w:name="_Toc82087615"/>
      <w:r w:rsidRPr="006C653F">
        <w:t>Zamjenjivost na strani ponude</w:t>
      </w:r>
      <w:bookmarkEnd w:id="110"/>
      <w:bookmarkEnd w:id="111"/>
      <w:bookmarkEnd w:id="112"/>
      <w:bookmarkEnd w:id="113"/>
    </w:p>
    <w:p w14:paraId="0EAAA5D3" w14:textId="77777777" w:rsidR="00793763" w:rsidRPr="006C653F" w:rsidRDefault="00793763" w:rsidP="008C6562">
      <w:pPr>
        <w:autoSpaceDE w:val="0"/>
        <w:autoSpaceDN w:val="0"/>
        <w:adjustRightInd w:val="0"/>
        <w:spacing w:after="0" w:line="240" w:lineRule="auto"/>
        <w:jc w:val="both"/>
        <w:rPr>
          <w:lang w:eastAsia="hr-HR"/>
        </w:rPr>
      </w:pPr>
    </w:p>
    <w:p w14:paraId="244776C6" w14:textId="5FB3B555" w:rsidR="009E5DC0" w:rsidRDefault="00793763" w:rsidP="008C6562">
      <w:pPr>
        <w:autoSpaceDE w:val="0"/>
        <w:autoSpaceDN w:val="0"/>
        <w:adjustRightInd w:val="0"/>
        <w:spacing w:after="0" w:line="240" w:lineRule="auto"/>
        <w:contextualSpacing/>
        <w:jc w:val="both"/>
        <w:rPr>
          <w:rFonts w:cs="Calibri"/>
          <w:sz w:val="24"/>
          <w:szCs w:val="24"/>
        </w:rPr>
      </w:pPr>
      <w:r w:rsidRPr="006C653F">
        <w:rPr>
          <w:rFonts w:cs="Calibri"/>
          <w:sz w:val="24"/>
          <w:szCs w:val="24"/>
        </w:rPr>
        <w:t xml:space="preserve">Zamjenjivost na strani ponude </w:t>
      </w:r>
      <w:r w:rsidR="00DC0D3E">
        <w:rPr>
          <w:rFonts w:cs="Calibri"/>
          <w:sz w:val="24"/>
          <w:szCs w:val="24"/>
        </w:rPr>
        <w:t xml:space="preserve">se očituje u mogućnosti da drugi operator </w:t>
      </w:r>
      <w:r w:rsidRPr="006C653F">
        <w:rPr>
          <w:rFonts w:cs="Calibri"/>
          <w:sz w:val="24"/>
          <w:szCs w:val="24"/>
        </w:rPr>
        <w:t xml:space="preserve">koji ne pruža usluge pristupa javnoj komunikacijskoj mreži na fiksnoj lokaciji u svrhu pružanja javno dostupne telefonske usluge i </w:t>
      </w:r>
      <w:r w:rsidR="00547BCE">
        <w:rPr>
          <w:rFonts w:cs="Calibri"/>
          <w:sz w:val="24"/>
          <w:szCs w:val="24"/>
        </w:rPr>
        <w:t xml:space="preserve">koji </w:t>
      </w:r>
      <w:r w:rsidRPr="006C653F">
        <w:rPr>
          <w:rFonts w:cs="Calibri"/>
          <w:sz w:val="24"/>
          <w:szCs w:val="24"/>
        </w:rPr>
        <w:t xml:space="preserve">ne posjeduje vlastitu infrastrukturu, u slučaju povećanja cijena usluge </w:t>
      </w:r>
      <w:r w:rsidR="000C493E">
        <w:rPr>
          <w:rFonts w:cs="Calibri"/>
          <w:sz w:val="24"/>
          <w:szCs w:val="24"/>
        </w:rPr>
        <w:t xml:space="preserve">pristupa </w:t>
      </w:r>
      <w:r w:rsidRPr="006C653F">
        <w:rPr>
          <w:rFonts w:cs="Calibri"/>
          <w:sz w:val="24"/>
          <w:szCs w:val="24"/>
        </w:rPr>
        <w:t xml:space="preserve">hipotetskog monopolista istu počne pružati. </w:t>
      </w:r>
      <w:r w:rsidR="00A460B6">
        <w:rPr>
          <w:rFonts w:cs="Calibri"/>
          <w:sz w:val="24"/>
          <w:szCs w:val="24"/>
        </w:rPr>
        <w:t>Operator koji ne posjeduje vlastitu pristupnu infrastrukturu do krajnjeg korisnika ne bi bio u mogućnosti ponuditi u</w:t>
      </w:r>
      <w:r w:rsidRPr="006C653F">
        <w:rPr>
          <w:rFonts w:cs="Calibri"/>
          <w:sz w:val="24"/>
          <w:szCs w:val="24"/>
        </w:rPr>
        <w:t>slug</w:t>
      </w:r>
      <w:r w:rsidR="000C493E">
        <w:rPr>
          <w:rFonts w:cs="Calibri"/>
          <w:sz w:val="24"/>
          <w:szCs w:val="24"/>
        </w:rPr>
        <w:t>u</w:t>
      </w:r>
      <w:r w:rsidRPr="006C653F">
        <w:rPr>
          <w:rFonts w:cs="Calibri"/>
          <w:sz w:val="24"/>
          <w:szCs w:val="24"/>
        </w:rPr>
        <w:t xml:space="preserve"> pristupa javnoj komunikacijskoj mreži na fiksnoj lokaciji u kratkom vremenu </w:t>
      </w:r>
      <w:r w:rsidR="001A21B7">
        <w:rPr>
          <w:rFonts w:cs="Calibri"/>
          <w:sz w:val="24"/>
          <w:szCs w:val="24"/>
        </w:rPr>
        <w:t xml:space="preserve">prije svega zbog potrebnih </w:t>
      </w:r>
      <w:r w:rsidR="000C493E">
        <w:rPr>
          <w:rFonts w:cs="Calibri"/>
          <w:sz w:val="24"/>
          <w:szCs w:val="24"/>
        </w:rPr>
        <w:t>r</w:t>
      </w:r>
      <w:r w:rsidR="00AD0169">
        <w:rPr>
          <w:rFonts w:cs="Calibri"/>
          <w:sz w:val="24"/>
          <w:szCs w:val="24"/>
        </w:rPr>
        <w:t>adnji koje iziskuju dugo vrijeme realizacije</w:t>
      </w:r>
      <w:r w:rsidR="001A21B7">
        <w:rPr>
          <w:rFonts w:cs="Calibri"/>
          <w:sz w:val="24"/>
          <w:szCs w:val="24"/>
        </w:rPr>
        <w:t xml:space="preserve"> (</w:t>
      </w:r>
      <w:r w:rsidR="00547BCE">
        <w:rPr>
          <w:rFonts w:cs="Calibri"/>
          <w:sz w:val="24"/>
          <w:szCs w:val="24"/>
        </w:rPr>
        <w:t xml:space="preserve">npr. </w:t>
      </w:r>
      <w:r w:rsidR="001A21B7">
        <w:rPr>
          <w:rFonts w:cs="Calibri"/>
          <w:sz w:val="24"/>
          <w:szCs w:val="24"/>
        </w:rPr>
        <w:t>kopanje, povlačenje medija</w:t>
      </w:r>
      <w:r w:rsidR="00547BCE">
        <w:rPr>
          <w:rFonts w:cs="Calibri"/>
          <w:sz w:val="24"/>
          <w:szCs w:val="24"/>
        </w:rPr>
        <w:t xml:space="preserve"> i dr.</w:t>
      </w:r>
      <w:r w:rsidR="001A21B7">
        <w:rPr>
          <w:rFonts w:cs="Calibri"/>
          <w:sz w:val="24"/>
          <w:szCs w:val="24"/>
        </w:rPr>
        <w:t>)</w:t>
      </w:r>
      <w:r w:rsidR="000C493E">
        <w:rPr>
          <w:rFonts w:cs="Calibri"/>
          <w:sz w:val="24"/>
          <w:szCs w:val="24"/>
        </w:rPr>
        <w:t xml:space="preserve"> te zbog visine njihovih pratećih troškova</w:t>
      </w:r>
      <w:r w:rsidR="00A460B6">
        <w:rPr>
          <w:rFonts w:cs="Calibri"/>
          <w:sz w:val="24"/>
          <w:szCs w:val="24"/>
        </w:rPr>
        <w:t>. Stoga,</w:t>
      </w:r>
      <w:r w:rsidR="000C493E">
        <w:rPr>
          <w:rFonts w:cs="Calibri"/>
          <w:sz w:val="24"/>
          <w:szCs w:val="24"/>
        </w:rPr>
        <w:t xml:space="preserve"> </w:t>
      </w:r>
      <w:r w:rsidRPr="006C653F">
        <w:rPr>
          <w:rFonts w:cs="Calibri"/>
          <w:sz w:val="24"/>
          <w:szCs w:val="24"/>
        </w:rPr>
        <w:t xml:space="preserve">nije realno da </w:t>
      </w:r>
      <w:r w:rsidR="00A460B6">
        <w:rPr>
          <w:rFonts w:cs="Calibri"/>
          <w:sz w:val="24"/>
          <w:szCs w:val="24"/>
        </w:rPr>
        <w:t xml:space="preserve">bi takav operator mogao ponuditi uslugu pristupa javnoj komunikacijskoj mreži koje se pruža na fiksnoj lokaciji </w:t>
      </w:r>
      <w:r w:rsidRPr="006C653F">
        <w:rPr>
          <w:rFonts w:cs="Calibri"/>
          <w:sz w:val="24"/>
          <w:szCs w:val="24"/>
        </w:rPr>
        <w:t xml:space="preserve">u kratkom vremenu i </w:t>
      </w:r>
      <w:r w:rsidR="00A460B6">
        <w:rPr>
          <w:rFonts w:cs="Calibri"/>
          <w:sz w:val="24"/>
          <w:szCs w:val="24"/>
        </w:rPr>
        <w:t xml:space="preserve">kao </w:t>
      </w:r>
      <w:r w:rsidRPr="006C653F">
        <w:rPr>
          <w:rFonts w:cs="Calibri"/>
          <w:sz w:val="24"/>
          <w:szCs w:val="24"/>
        </w:rPr>
        <w:t>brzi odgovor na malo, ali trajno povećanje cijena</w:t>
      </w:r>
      <w:r w:rsidR="00AD0169">
        <w:rPr>
          <w:rFonts w:cs="Calibri"/>
          <w:sz w:val="24"/>
          <w:szCs w:val="24"/>
        </w:rPr>
        <w:t xml:space="preserve"> hipotetskog monopolista</w:t>
      </w:r>
      <w:r w:rsidRPr="006C653F">
        <w:rPr>
          <w:rFonts w:cs="Calibri"/>
          <w:sz w:val="24"/>
          <w:szCs w:val="24"/>
        </w:rPr>
        <w:t xml:space="preserve"> pa HAKOM zaključuje da na strani ponude ne postoji dodatna zamjenska usluga u odnosu na usluge koje su već uključene na strani potražnje.</w:t>
      </w:r>
    </w:p>
    <w:p w14:paraId="0C4072C5" w14:textId="214A6EC5" w:rsidR="0065421A" w:rsidRDefault="0065421A" w:rsidP="008C6562">
      <w:pPr>
        <w:autoSpaceDE w:val="0"/>
        <w:autoSpaceDN w:val="0"/>
        <w:adjustRightInd w:val="0"/>
        <w:spacing w:after="0" w:line="240" w:lineRule="auto"/>
        <w:contextualSpacing/>
        <w:jc w:val="both"/>
        <w:rPr>
          <w:rFonts w:cs="Calibri"/>
          <w:sz w:val="24"/>
          <w:szCs w:val="24"/>
        </w:rPr>
      </w:pPr>
    </w:p>
    <w:p w14:paraId="3F884E36" w14:textId="77777777" w:rsidR="0065421A" w:rsidRDefault="0065421A" w:rsidP="008C6562">
      <w:pPr>
        <w:autoSpaceDE w:val="0"/>
        <w:autoSpaceDN w:val="0"/>
        <w:adjustRightInd w:val="0"/>
        <w:spacing w:after="0" w:line="240" w:lineRule="auto"/>
        <w:contextualSpacing/>
        <w:jc w:val="both"/>
        <w:rPr>
          <w:rFonts w:cs="Calibri"/>
          <w:sz w:val="24"/>
          <w:szCs w:val="24"/>
        </w:rPr>
      </w:pPr>
    </w:p>
    <w:p w14:paraId="5B81999B" w14:textId="77777777" w:rsidR="00793763" w:rsidRPr="00F94B94" w:rsidRDefault="00793763" w:rsidP="008C6562">
      <w:pPr>
        <w:pStyle w:val="Heading2"/>
      </w:pPr>
      <w:bookmarkStart w:id="114" w:name="_Toc398808467"/>
      <w:bookmarkStart w:id="115" w:name="_Toc399177883"/>
      <w:bookmarkStart w:id="116" w:name="_Toc77146231"/>
      <w:bookmarkStart w:id="117" w:name="_Toc82087616"/>
      <w:r w:rsidRPr="00F94B94">
        <w:t>Mjerodavno tržište u zemljopisnoj dimenziji</w:t>
      </w:r>
      <w:bookmarkEnd w:id="114"/>
      <w:bookmarkEnd w:id="115"/>
      <w:bookmarkEnd w:id="116"/>
      <w:bookmarkEnd w:id="117"/>
      <w:r w:rsidRPr="00F94B94">
        <w:t xml:space="preserve"> </w:t>
      </w:r>
    </w:p>
    <w:p w14:paraId="15EEB909" w14:textId="77777777" w:rsidR="00E624A7" w:rsidRDefault="00E624A7" w:rsidP="008C6562">
      <w:pPr>
        <w:spacing w:after="0" w:line="240" w:lineRule="auto"/>
        <w:jc w:val="both"/>
        <w:rPr>
          <w:rFonts w:eastAsia="Times New Roman" w:cs="Calibri"/>
          <w:sz w:val="24"/>
          <w:szCs w:val="24"/>
        </w:rPr>
      </w:pPr>
    </w:p>
    <w:p w14:paraId="664D5AA9" w14:textId="2B1E2CAB" w:rsidR="000D2B3E" w:rsidRDefault="00A659A9" w:rsidP="008C6562">
      <w:pPr>
        <w:spacing w:after="0" w:line="240" w:lineRule="auto"/>
        <w:contextualSpacing/>
        <w:jc w:val="both"/>
        <w:rPr>
          <w:rFonts w:eastAsia="Times New Roman" w:cs="Calibri"/>
          <w:sz w:val="24"/>
          <w:szCs w:val="24"/>
        </w:rPr>
      </w:pPr>
      <w:r>
        <w:rPr>
          <w:rFonts w:eastAsia="Times New Roman" w:cs="Calibri"/>
          <w:sz w:val="24"/>
          <w:szCs w:val="24"/>
        </w:rPr>
        <w:t xml:space="preserve">Mjerodavno </w:t>
      </w:r>
      <w:r w:rsidRPr="00A659A9">
        <w:rPr>
          <w:rFonts w:eastAsia="Times New Roman" w:cs="Calibri"/>
          <w:sz w:val="24"/>
          <w:szCs w:val="24"/>
        </w:rPr>
        <w:t xml:space="preserve">tržište </w:t>
      </w:r>
      <w:r>
        <w:rPr>
          <w:rFonts w:eastAsia="Times New Roman" w:cs="Calibri"/>
          <w:sz w:val="24"/>
          <w:szCs w:val="24"/>
        </w:rPr>
        <w:t xml:space="preserve">u zemljopisnoj dimenziji obuhvaća područja </w:t>
      </w:r>
      <w:r w:rsidRPr="00A659A9">
        <w:rPr>
          <w:rFonts w:eastAsia="Times New Roman" w:cs="Calibri"/>
          <w:sz w:val="24"/>
          <w:szCs w:val="24"/>
        </w:rPr>
        <w:t xml:space="preserve">u kojemu </w:t>
      </w:r>
      <w:r>
        <w:rPr>
          <w:rFonts w:eastAsia="Times New Roman" w:cs="Calibri"/>
          <w:sz w:val="24"/>
          <w:szCs w:val="24"/>
        </w:rPr>
        <w:t>određeni operatori pružaju usluge</w:t>
      </w:r>
      <w:r w:rsidRPr="00A659A9">
        <w:rPr>
          <w:rFonts w:eastAsia="Times New Roman" w:cs="Calibri"/>
          <w:sz w:val="24"/>
          <w:szCs w:val="24"/>
        </w:rPr>
        <w:t xml:space="preserve"> </w:t>
      </w:r>
      <w:r>
        <w:rPr>
          <w:rFonts w:eastAsia="Times New Roman" w:cs="Calibri"/>
          <w:sz w:val="24"/>
          <w:szCs w:val="24"/>
        </w:rPr>
        <w:t>pod istim uvjetima, u kojima su uvjeti tržišnog natjecanja</w:t>
      </w:r>
      <w:r w:rsidRPr="00A659A9">
        <w:rPr>
          <w:rFonts w:eastAsia="Times New Roman" w:cs="Calibri"/>
          <w:sz w:val="24"/>
          <w:szCs w:val="24"/>
        </w:rPr>
        <w:t xml:space="preserve"> slični ili dovoljn</w:t>
      </w:r>
      <w:r w:rsidR="0065421A">
        <w:rPr>
          <w:rFonts w:eastAsia="Times New Roman" w:cs="Calibri"/>
          <w:sz w:val="24"/>
          <w:szCs w:val="24"/>
        </w:rPr>
        <w:t>o</w:t>
      </w:r>
      <w:r w:rsidRPr="00A659A9">
        <w:rPr>
          <w:rFonts w:eastAsia="Times New Roman" w:cs="Calibri"/>
          <w:sz w:val="24"/>
          <w:szCs w:val="24"/>
        </w:rPr>
        <w:t xml:space="preserve"> homogeni i koji se mogu razlikovati od susjednih </w:t>
      </w:r>
      <w:r>
        <w:rPr>
          <w:rFonts w:eastAsia="Times New Roman" w:cs="Calibri"/>
          <w:sz w:val="24"/>
          <w:szCs w:val="24"/>
        </w:rPr>
        <w:t xml:space="preserve">zemljopisnih </w:t>
      </w:r>
      <w:r w:rsidRPr="00A659A9">
        <w:rPr>
          <w:rFonts w:eastAsia="Times New Roman" w:cs="Calibri"/>
          <w:sz w:val="24"/>
          <w:szCs w:val="24"/>
        </w:rPr>
        <w:t>područja u kojima su prevladavajući uvjeti konkurencije znatno različiti ili heterogeni</w:t>
      </w:r>
      <w:r>
        <w:rPr>
          <w:rFonts w:eastAsia="Times New Roman" w:cs="Calibri"/>
          <w:sz w:val="24"/>
          <w:szCs w:val="24"/>
        </w:rPr>
        <w:t>.</w:t>
      </w:r>
      <w:r w:rsidR="000D2B3E" w:rsidRPr="000D2B3E">
        <w:rPr>
          <w:rFonts w:eastAsia="Times New Roman" w:cs="Calibri"/>
          <w:sz w:val="24"/>
          <w:szCs w:val="24"/>
        </w:rPr>
        <w:t xml:space="preserve"> </w:t>
      </w:r>
    </w:p>
    <w:p w14:paraId="2752728E" w14:textId="77777777" w:rsidR="000D2B3E" w:rsidRDefault="000D2B3E" w:rsidP="008C6562">
      <w:pPr>
        <w:spacing w:after="0" w:line="240" w:lineRule="auto"/>
        <w:contextualSpacing/>
        <w:jc w:val="both"/>
        <w:rPr>
          <w:rFonts w:eastAsia="Times New Roman" w:cs="Calibri"/>
          <w:sz w:val="24"/>
          <w:szCs w:val="24"/>
        </w:rPr>
      </w:pPr>
    </w:p>
    <w:p w14:paraId="55898A23" w14:textId="68C5347F" w:rsidR="00A659A9" w:rsidRDefault="000D2B3E" w:rsidP="008C6562">
      <w:pPr>
        <w:spacing w:after="0" w:line="240" w:lineRule="auto"/>
        <w:contextualSpacing/>
        <w:jc w:val="both"/>
        <w:rPr>
          <w:rFonts w:eastAsia="Times New Roman" w:cs="Calibri"/>
          <w:sz w:val="24"/>
          <w:szCs w:val="24"/>
        </w:rPr>
      </w:pPr>
      <w:r>
        <w:rPr>
          <w:rFonts w:eastAsia="Times New Roman" w:cs="Calibri"/>
          <w:sz w:val="24"/>
          <w:szCs w:val="24"/>
        </w:rPr>
        <w:t>Nadalje, z</w:t>
      </w:r>
      <w:r w:rsidRPr="000D2B3E">
        <w:rPr>
          <w:rFonts w:eastAsia="Times New Roman" w:cs="Calibri"/>
          <w:sz w:val="24"/>
          <w:szCs w:val="24"/>
        </w:rPr>
        <w:t>emljopisna dimenzij</w:t>
      </w:r>
      <w:r>
        <w:rPr>
          <w:rFonts w:eastAsia="Times New Roman" w:cs="Calibri"/>
          <w:sz w:val="24"/>
          <w:szCs w:val="24"/>
        </w:rPr>
        <w:t>a mjerodavnog tržišta se uglavnom određuje</w:t>
      </w:r>
      <w:r w:rsidRPr="000D2B3E">
        <w:rPr>
          <w:rFonts w:eastAsia="Times New Roman" w:cs="Calibri"/>
          <w:sz w:val="24"/>
          <w:szCs w:val="24"/>
        </w:rPr>
        <w:t xml:space="preserve"> na osnovu pokrivenosti mrežom i postojanja jednakog pravnog i regulatornog okvira na određenom zemljopisnom području</w:t>
      </w:r>
      <w:r>
        <w:rPr>
          <w:rFonts w:eastAsia="Times New Roman" w:cs="Calibri"/>
          <w:sz w:val="24"/>
          <w:szCs w:val="24"/>
        </w:rPr>
        <w:t xml:space="preserve">. U tom smislu potrebno je istaknuti da </w:t>
      </w:r>
      <w:r w:rsidR="003F0094">
        <w:rPr>
          <w:rFonts w:eastAsia="Times New Roman" w:cs="Calibri"/>
          <w:sz w:val="24"/>
          <w:szCs w:val="24"/>
        </w:rPr>
        <w:t>a</w:t>
      </w:r>
      <w:r w:rsidR="00A659A9">
        <w:rPr>
          <w:rFonts w:eastAsia="Times New Roman" w:cs="Calibri"/>
          <w:sz w:val="24"/>
          <w:szCs w:val="24"/>
        </w:rPr>
        <w:t>lternativni operatori grade vlastite mreže (to se posebice odnosi na urbana područja) putem kojih se mogu pružati</w:t>
      </w:r>
      <w:r>
        <w:rPr>
          <w:rFonts w:eastAsia="Times New Roman" w:cs="Calibri"/>
          <w:sz w:val="24"/>
          <w:szCs w:val="24"/>
        </w:rPr>
        <w:t xml:space="preserve"> i</w:t>
      </w:r>
      <w:r w:rsidR="00A659A9">
        <w:rPr>
          <w:rFonts w:eastAsia="Times New Roman" w:cs="Calibri"/>
          <w:sz w:val="24"/>
          <w:szCs w:val="24"/>
        </w:rPr>
        <w:t xml:space="preserve"> usluge pristupa </w:t>
      </w:r>
      <w:r w:rsidR="00A659A9" w:rsidRPr="00A659A9">
        <w:rPr>
          <w:rFonts w:eastAsia="Times New Roman" w:cs="Calibri"/>
          <w:sz w:val="24"/>
          <w:szCs w:val="24"/>
        </w:rPr>
        <w:t>javnoj komunikacijskoj mreži na fiksnoj lokaciji u svrhu pružanja javno dostupne telefonske usluge</w:t>
      </w:r>
      <w:r w:rsidR="003F0094">
        <w:rPr>
          <w:rFonts w:eastAsia="Times New Roman" w:cs="Calibri"/>
          <w:sz w:val="24"/>
          <w:szCs w:val="24"/>
        </w:rPr>
        <w:t xml:space="preserve">, međutim </w:t>
      </w:r>
      <w:r w:rsidR="00A659A9">
        <w:rPr>
          <w:rFonts w:eastAsia="Times New Roman" w:cs="Calibri"/>
          <w:sz w:val="24"/>
          <w:szCs w:val="24"/>
        </w:rPr>
        <w:t>te mreže se prvenstveno grade zbog pružanja usluga širokopojasnog pristupa.</w:t>
      </w:r>
      <w:r w:rsidR="003F0094">
        <w:rPr>
          <w:rFonts w:eastAsia="Times New Roman" w:cs="Calibri"/>
          <w:sz w:val="24"/>
          <w:szCs w:val="24"/>
        </w:rPr>
        <w:t xml:space="preserve"> Naime, gradnja novih mreža radi pružanja usluge </w:t>
      </w:r>
      <w:r w:rsidR="003F0094" w:rsidRPr="003F0094">
        <w:rPr>
          <w:rFonts w:eastAsia="Times New Roman" w:cs="Calibri"/>
          <w:sz w:val="24"/>
          <w:szCs w:val="24"/>
        </w:rPr>
        <w:t>pristupa javnoj komunikacijskoj mreži na fiksnoj lokaciji u svrhu pružanja javno dostupne telefonske usluge</w:t>
      </w:r>
      <w:r w:rsidR="003F0094">
        <w:rPr>
          <w:rFonts w:eastAsia="Times New Roman" w:cs="Calibri"/>
          <w:sz w:val="24"/>
          <w:szCs w:val="24"/>
        </w:rPr>
        <w:t xml:space="preserve"> ne bi bila ekonomski opravdana niti isplativa.</w:t>
      </w:r>
      <w:r>
        <w:rPr>
          <w:rFonts w:eastAsia="Times New Roman" w:cs="Calibri"/>
          <w:sz w:val="24"/>
          <w:szCs w:val="24"/>
        </w:rPr>
        <w:t xml:space="preserve"> </w:t>
      </w:r>
      <w:r w:rsidR="008E1A32">
        <w:rPr>
          <w:rFonts w:eastAsia="Times New Roman" w:cs="Calibri"/>
          <w:sz w:val="24"/>
          <w:szCs w:val="24"/>
        </w:rPr>
        <w:t xml:space="preserve">S druge strane, najveći konkurentski pritisak na </w:t>
      </w:r>
      <w:r w:rsidR="008E1A32" w:rsidRPr="008E1A32">
        <w:rPr>
          <w:rFonts w:eastAsia="Times New Roman" w:cs="Calibri"/>
          <w:sz w:val="24"/>
          <w:szCs w:val="24"/>
        </w:rPr>
        <w:t xml:space="preserve">usluge pristupa javnoj komunikacijskoj mreži na fiksnoj lokaciji u svrhu pružanja javno dostupne telefonske usluge </w:t>
      </w:r>
      <w:r w:rsidR="008E1A32">
        <w:rPr>
          <w:rFonts w:eastAsia="Times New Roman" w:cs="Calibri"/>
          <w:sz w:val="24"/>
          <w:szCs w:val="24"/>
        </w:rPr>
        <w:t xml:space="preserve">dolazi od usluga </w:t>
      </w:r>
      <w:r w:rsidR="007E44A8">
        <w:rPr>
          <w:rFonts w:eastAsia="Times New Roman" w:cs="Calibri"/>
          <w:sz w:val="24"/>
          <w:szCs w:val="24"/>
        </w:rPr>
        <w:t>p</w:t>
      </w:r>
      <w:r w:rsidR="008E1A32">
        <w:rPr>
          <w:rFonts w:eastAsia="Times New Roman" w:cs="Calibri"/>
          <w:sz w:val="24"/>
          <w:szCs w:val="24"/>
        </w:rPr>
        <w:t>ristupa</w:t>
      </w:r>
      <w:r w:rsidR="007E44A8">
        <w:rPr>
          <w:rFonts w:eastAsia="Times New Roman" w:cs="Calibri"/>
          <w:sz w:val="24"/>
          <w:szCs w:val="24"/>
        </w:rPr>
        <w:t xml:space="preserve"> na fiksnoj lokaciji</w:t>
      </w:r>
      <w:r w:rsidR="008E1A32">
        <w:rPr>
          <w:rFonts w:eastAsia="Times New Roman" w:cs="Calibri"/>
          <w:sz w:val="24"/>
          <w:szCs w:val="24"/>
        </w:rPr>
        <w:t xml:space="preserve"> putem pokretne mreže koja je rasprostranjena jednoliko na cijelom teritoriju Republike Hrvatske. </w:t>
      </w:r>
      <w:r>
        <w:rPr>
          <w:rFonts w:eastAsia="Times New Roman" w:cs="Calibri"/>
          <w:sz w:val="24"/>
          <w:szCs w:val="24"/>
        </w:rPr>
        <w:t xml:space="preserve">Stoga se može zaključiti, da usprkos sve većoj </w:t>
      </w:r>
      <w:r w:rsidR="008E1A32">
        <w:rPr>
          <w:rFonts w:eastAsia="Times New Roman" w:cs="Calibri"/>
          <w:sz w:val="24"/>
          <w:szCs w:val="24"/>
        </w:rPr>
        <w:t xml:space="preserve">pokrivenosti određenih područja alternativnim širokopojasnim infrastrukturama da su, ako se promatra samo tržište </w:t>
      </w:r>
      <w:r w:rsidR="008E1A32" w:rsidRPr="008E1A32">
        <w:rPr>
          <w:rFonts w:eastAsia="Times New Roman" w:cs="Calibri"/>
          <w:sz w:val="24"/>
          <w:szCs w:val="24"/>
        </w:rPr>
        <w:t xml:space="preserve">pristupa javnoj komunikacijskoj mreži </w:t>
      </w:r>
      <w:r w:rsidR="008E1A32" w:rsidRPr="008E1A32">
        <w:rPr>
          <w:rFonts w:eastAsia="Times New Roman" w:cs="Calibri"/>
          <w:sz w:val="24"/>
          <w:szCs w:val="24"/>
        </w:rPr>
        <w:lastRenderedPageBreak/>
        <w:t>na fiksnoj lokaciji za privatne i poslovne korisnike</w:t>
      </w:r>
      <w:r w:rsidR="008E1A32">
        <w:rPr>
          <w:rFonts w:eastAsia="Times New Roman" w:cs="Calibri"/>
          <w:sz w:val="24"/>
          <w:szCs w:val="24"/>
        </w:rPr>
        <w:t>, uvjeti tržišnog natjecanja na području cijele Republike Hrvatske slični i dovoljno homogeni.</w:t>
      </w:r>
    </w:p>
    <w:p w14:paraId="52539CE3" w14:textId="77777777" w:rsidR="003F0094" w:rsidRDefault="003F0094" w:rsidP="008C6562">
      <w:pPr>
        <w:spacing w:after="0" w:line="240" w:lineRule="auto"/>
        <w:contextualSpacing/>
        <w:jc w:val="both"/>
        <w:rPr>
          <w:rFonts w:eastAsia="Times New Roman" w:cs="Calibri"/>
          <w:sz w:val="24"/>
          <w:szCs w:val="24"/>
        </w:rPr>
      </w:pPr>
    </w:p>
    <w:p w14:paraId="2580A455" w14:textId="217BC25D" w:rsidR="00793763" w:rsidRPr="005C7435" w:rsidRDefault="00D34485" w:rsidP="008C6562">
      <w:pPr>
        <w:spacing w:after="0" w:line="240" w:lineRule="auto"/>
        <w:contextualSpacing/>
        <w:jc w:val="both"/>
        <w:rPr>
          <w:rFonts w:eastAsia="Times New Roman" w:cs="Calibri"/>
          <w:sz w:val="24"/>
          <w:szCs w:val="24"/>
          <w:highlight w:val="yellow"/>
        </w:rPr>
      </w:pPr>
      <w:r>
        <w:rPr>
          <w:rFonts w:eastAsia="Times New Roman" w:cs="Calibri"/>
          <w:sz w:val="24"/>
          <w:szCs w:val="24"/>
        </w:rPr>
        <w:t xml:space="preserve">Uzevši u obzir kako po mišljenju HAKOM-a postojeći ili novi operatori koji eventualno žele ući na ovo tržište ne mogu isplativost poslovanja temeljiti isključivo na pružaju javno dostupne telefonske usluge </w:t>
      </w:r>
      <w:r w:rsidR="00E557F4">
        <w:rPr>
          <w:rFonts w:eastAsia="Times New Roman" w:cs="Calibri"/>
          <w:sz w:val="24"/>
          <w:szCs w:val="24"/>
        </w:rPr>
        <w:t xml:space="preserve">krajnjim korisnicima </w:t>
      </w:r>
      <w:r>
        <w:rPr>
          <w:rFonts w:eastAsia="Times New Roman" w:cs="Calibri"/>
          <w:sz w:val="24"/>
          <w:szCs w:val="24"/>
        </w:rPr>
        <w:t>putem nepokretne mreže</w:t>
      </w:r>
      <w:r w:rsidR="003F0094">
        <w:rPr>
          <w:rFonts w:eastAsia="Times New Roman" w:cs="Calibri"/>
          <w:sz w:val="24"/>
          <w:szCs w:val="24"/>
        </w:rPr>
        <w:t xml:space="preserve"> te da su uvjeti tržišnog natjecanja (uzimajući u obzir samo </w:t>
      </w:r>
      <w:r w:rsidR="008E1A32" w:rsidRPr="008E1A32">
        <w:rPr>
          <w:rFonts w:eastAsia="Times New Roman" w:cs="Calibri"/>
          <w:sz w:val="24"/>
          <w:szCs w:val="24"/>
        </w:rPr>
        <w:t>tržište pristupa javnoj komunikacijskoj mreži na fiksnoj lokaciji za privatne i poslovne korisnike</w:t>
      </w:r>
      <w:r w:rsidR="003F0094">
        <w:rPr>
          <w:rFonts w:eastAsia="Times New Roman" w:cs="Calibri"/>
          <w:sz w:val="24"/>
          <w:szCs w:val="24"/>
        </w:rPr>
        <w:t>) na području cijele Republike Hrvatske slični</w:t>
      </w:r>
      <w:r>
        <w:rPr>
          <w:rFonts w:eastAsia="Times New Roman" w:cs="Calibri"/>
          <w:sz w:val="24"/>
          <w:szCs w:val="24"/>
        </w:rPr>
        <w:t>, HAKOM smatra kako na ovom tržištu nije potrebno provesti</w:t>
      </w:r>
      <w:r w:rsidR="003F0094">
        <w:rPr>
          <w:rFonts w:eastAsia="Times New Roman" w:cs="Calibri"/>
          <w:sz w:val="24"/>
          <w:szCs w:val="24"/>
        </w:rPr>
        <w:t xml:space="preserve"> detaljnu</w:t>
      </w:r>
      <w:r>
        <w:rPr>
          <w:rFonts w:eastAsia="Times New Roman" w:cs="Calibri"/>
          <w:sz w:val="24"/>
          <w:szCs w:val="24"/>
        </w:rPr>
        <w:t xml:space="preserve"> geografsku analizu tržišta</w:t>
      </w:r>
      <w:r w:rsidR="003F0094">
        <w:rPr>
          <w:rFonts w:eastAsia="Times New Roman" w:cs="Calibri"/>
          <w:sz w:val="24"/>
          <w:szCs w:val="24"/>
        </w:rPr>
        <w:t xml:space="preserve">, nego će se </w:t>
      </w:r>
      <w:r w:rsidR="008E1A32">
        <w:rPr>
          <w:rFonts w:eastAsia="Times New Roman" w:cs="Calibri"/>
          <w:sz w:val="24"/>
          <w:szCs w:val="24"/>
        </w:rPr>
        <w:t>ista provesti prilikom</w:t>
      </w:r>
      <w:r w:rsidR="003F0094">
        <w:rPr>
          <w:rFonts w:eastAsia="Times New Roman" w:cs="Calibri"/>
          <w:sz w:val="24"/>
          <w:szCs w:val="24"/>
        </w:rPr>
        <w:t xml:space="preserve"> analiza tržišta širokopojasnog pristupa (M3a/2014 i M3b/2014)</w:t>
      </w:r>
      <w:r>
        <w:rPr>
          <w:rFonts w:eastAsia="Times New Roman" w:cs="Calibri"/>
          <w:sz w:val="24"/>
          <w:szCs w:val="24"/>
        </w:rPr>
        <w:t xml:space="preserve">. </w:t>
      </w:r>
    </w:p>
    <w:p w14:paraId="532D21F1" w14:textId="77777777" w:rsidR="00E624A7" w:rsidRDefault="00E624A7" w:rsidP="008C6562">
      <w:pPr>
        <w:autoSpaceDE w:val="0"/>
        <w:autoSpaceDN w:val="0"/>
        <w:adjustRightInd w:val="0"/>
        <w:spacing w:after="0" w:line="240" w:lineRule="auto"/>
        <w:contextualSpacing/>
        <w:jc w:val="both"/>
        <w:rPr>
          <w:rFonts w:eastAsia="Times New Roman" w:cs="Calibri"/>
          <w:sz w:val="24"/>
          <w:szCs w:val="24"/>
        </w:rPr>
      </w:pPr>
    </w:p>
    <w:p w14:paraId="057BF9AD" w14:textId="2CEA47DE" w:rsidR="003B2FDE" w:rsidRDefault="00793763" w:rsidP="008C6562">
      <w:pPr>
        <w:autoSpaceDE w:val="0"/>
        <w:autoSpaceDN w:val="0"/>
        <w:adjustRightInd w:val="0"/>
        <w:spacing w:after="0" w:line="240" w:lineRule="auto"/>
        <w:contextualSpacing/>
        <w:jc w:val="both"/>
        <w:rPr>
          <w:rFonts w:eastAsia="Times New Roman" w:cs="Calibri"/>
          <w:sz w:val="24"/>
          <w:szCs w:val="24"/>
        </w:rPr>
      </w:pPr>
      <w:r w:rsidRPr="00B336DE">
        <w:rPr>
          <w:rFonts w:eastAsia="Times New Roman" w:cs="Calibri"/>
          <w:sz w:val="24"/>
          <w:szCs w:val="24"/>
        </w:rPr>
        <w:t xml:space="preserve">Slijedom navedenog HAKOM smatra da je mjerodavno tržište pristupa javnoj komunikacijskoj mreži na fiksnoj lokaciji za privatne i poslovne korisnike u zemljopisnoj dimenziji u opsegu nacionalno, odnosno mjerodavno tržište u zemljopisnoj dimenziji čini cijeli teritorij Republike Hrvatske. </w:t>
      </w:r>
    </w:p>
    <w:p w14:paraId="79DE1C9A" w14:textId="77777777" w:rsidR="003B2FDE" w:rsidRDefault="003B2FDE" w:rsidP="008C6562">
      <w:pPr>
        <w:spacing w:after="0" w:line="240" w:lineRule="auto"/>
        <w:contextualSpacing/>
        <w:jc w:val="both"/>
        <w:rPr>
          <w:rFonts w:eastAsia="Times New Roman" w:cs="Calibri"/>
          <w:sz w:val="24"/>
          <w:szCs w:val="24"/>
        </w:rPr>
      </w:pPr>
      <w:r>
        <w:rPr>
          <w:rFonts w:eastAsia="Times New Roman" w:cs="Calibri"/>
          <w:sz w:val="24"/>
          <w:szCs w:val="24"/>
        </w:rPr>
        <w:br w:type="page"/>
      </w:r>
    </w:p>
    <w:p w14:paraId="5093FCBF" w14:textId="77777777" w:rsidR="00793763" w:rsidRPr="00C703F4" w:rsidRDefault="00793763" w:rsidP="008C6562">
      <w:pPr>
        <w:pStyle w:val="Heading2"/>
      </w:pPr>
      <w:bookmarkStart w:id="118" w:name="_Toc399177884"/>
      <w:bookmarkStart w:id="119" w:name="_Toc77146232"/>
      <w:bookmarkStart w:id="120" w:name="_Toc82087617"/>
      <w:r w:rsidRPr="00C703F4">
        <w:lastRenderedPageBreak/>
        <w:t>Stajalište nadležnog regulatornog tijela o određivanju mjerodavnog tržišta</w:t>
      </w:r>
      <w:bookmarkEnd w:id="118"/>
      <w:bookmarkEnd w:id="119"/>
      <w:bookmarkEnd w:id="120"/>
    </w:p>
    <w:p w14:paraId="585402E7" w14:textId="77777777" w:rsidR="00793763" w:rsidRPr="00C703F4" w:rsidRDefault="00793763" w:rsidP="008C6562">
      <w:pPr>
        <w:spacing w:after="0" w:line="240" w:lineRule="auto"/>
        <w:jc w:val="both"/>
        <w:rPr>
          <w:rFonts w:eastAsia="Times New Roman" w:cs="Calibri"/>
          <w:sz w:val="24"/>
          <w:szCs w:val="24"/>
        </w:rPr>
      </w:pPr>
    </w:p>
    <w:p w14:paraId="2A004624" w14:textId="77777777" w:rsidR="00793763" w:rsidRPr="00C703F4" w:rsidRDefault="00793763" w:rsidP="008C6562">
      <w:pPr>
        <w:spacing w:after="0" w:line="240" w:lineRule="auto"/>
        <w:jc w:val="both"/>
        <w:rPr>
          <w:rFonts w:eastAsia="Times New Roman" w:cs="Calibri"/>
          <w:b/>
          <w:bCs/>
          <w:iCs/>
          <w:sz w:val="28"/>
          <w:szCs w:val="28"/>
          <w:lang w:eastAsia="hr-HR"/>
        </w:rPr>
      </w:pPr>
      <w:r w:rsidRPr="00C703F4">
        <w:rPr>
          <w:rFonts w:eastAsia="Times New Roman" w:cs="Calibri"/>
          <w:sz w:val="24"/>
          <w:szCs w:val="24"/>
        </w:rPr>
        <w:t>Na temelju zamjenjivosti na strani ponude i potražnje, HAKOM je zaključio da mjerodavno tržište pristupa javnoj komunikacijskoj mreži na fiksnoj lokaciji za privatne i poslovne korisnike obuhvaća sljedeće usluge:</w:t>
      </w:r>
    </w:p>
    <w:p w14:paraId="678F8DF8" w14:textId="3FDBED38" w:rsidR="00793763" w:rsidRPr="007B0CE8" w:rsidRDefault="00793763" w:rsidP="008C6562">
      <w:pPr>
        <w:pStyle w:val="ListParagraph"/>
        <w:numPr>
          <w:ilvl w:val="0"/>
          <w:numId w:val="25"/>
        </w:numPr>
        <w:spacing w:after="0" w:line="240" w:lineRule="auto"/>
        <w:jc w:val="both"/>
        <w:rPr>
          <w:sz w:val="24"/>
          <w:szCs w:val="24"/>
          <w:lang w:eastAsia="hr-HR"/>
        </w:rPr>
      </w:pPr>
      <w:r w:rsidRPr="007B0CE8">
        <w:rPr>
          <w:sz w:val="24"/>
          <w:szCs w:val="24"/>
          <w:lang w:eastAsia="hr-HR"/>
        </w:rPr>
        <w:t>uslugu pristupa javnoj komunikacijskoj mreži na fiksnoj lokaciji za privatne i poslovne k</w:t>
      </w:r>
      <w:r w:rsidR="00C703F4" w:rsidRPr="007B0CE8">
        <w:rPr>
          <w:sz w:val="24"/>
          <w:szCs w:val="24"/>
          <w:lang w:eastAsia="hr-HR"/>
        </w:rPr>
        <w:t>orisnike koja se pruža putem IP</w:t>
      </w:r>
      <w:r w:rsidRPr="007B0CE8">
        <w:rPr>
          <w:sz w:val="24"/>
          <w:szCs w:val="24"/>
          <w:lang w:eastAsia="hr-HR"/>
        </w:rPr>
        <w:t xml:space="preserve"> </w:t>
      </w:r>
      <w:r w:rsidR="00985F66" w:rsidRPr="007B0CE8">
        <w:rPr>
          <w:sz w:val="24"/>
          <w:szCs w:val="24"/>
          <w:lang w:eastAsia="hr-HR"/>
        </w:rPr>
        <w:t>p</w:t>
      </w:r>
      <w:r w:rsidR="00A045A6">
        <w:rPr>
          <w:sz w:val="24"/>
          <w:szCs w:val="24"/>
          <w:lang w:eastAsia="hr-HR"/>
        </w:rPr>
        <w:t>riključka</w:t>
      </w:r>
      <w:r w:rsidRPr="007B0CE8">
        <w:rPr>
          <w:sz w:val="24"/>
          <w:szCs w:val="24"/>
          <w:lang w:eastAsia="hr-HR"/>
        </w:rPr>
        <w:t xml:space="preserve">, neovisno o tome nudi li se navedeni pristup samostalno ili </w:t>
      </w:r>
      <w:r w:rsidR="00E624A7" w:rsidRPr="007B0CE8">
        <w:rPr>
          <w:sz w:val="24"/>
          <w:szCs w:val="24"/>
          <w:lang w:eastAsia="hr-HR"/>
        </w:rPr>
        <w:t xml:space="preserve">kao sastavni dio paketa </w:t>
      </w:r>
      <w:r w:rsidRPr="007B0CE8">
        <w:rPr>
          <w:sz w:val="24"/>
          <w:szCs w:val="24"/>
          <w:lang w:eastAsia="hr-HR"/>
        </w:rPr>
        <w:t>usluga;</w:t>
      </w:r>
    </w:p>
    <w:p w14:paraId="0EF50148" w14:textId="77777777" w:rsidR="00547BCE" w:rsidRPr="0059785A" w:rsidRDefault="00547BCE" w:rsidP="008C6562">
      <w:pPr>
        <w:pStyle w:val="ListParagraph"/>
        <w:spacing w:after="0" w:line="240" w:lineRule="auto"/>
        <w:jc w:val="both"/>
        <w:rPr>
          <w:sz w:val="24"/>
          <w:szCs w:val="24"/>
          <w:lang w:eastAsia="hr-HR"/>
        </w:rPr>
      </w:pPr>
    </w:p>
    <w:p w14:paraId="57DCCE4C" w14:textId="40D9E3B3" w:rsidR="00547BCE" w:rsidRPr="007B0CE8" w:rsidRDefault="00793763" w:rsidP="008C6562">
      <w:pPr>
        <w:pStyle w:val="ListParagraph"/>
        <w:numPr>
          <w:ilvl w:val="0"/>
          <w:numId w:val="25"/>
        </w:numPr>
        <w:spacing w:after="0" w:line="240" w:lineRule="auto"/>
        <w:jc w:val="both"/>
        <w:rPr>
          <w:sz w:val="24"/>
          <w:szCs w:val="24"/>
          <w:lang w:eastAsia="hr-HR"/>
        </w:rPr>
      </w:pPr>
      <w:r w:rsidRPr="007B0CE8">
        <w:rPr>
          <w:sz w:val="24"/>
          <w:szCs w:val="24"/>
          <w:lang w:eastAsia="hr-HR"/>
        </w:rPr>
        <w:t xml:space="preserve">uslugu pristupa javnoj komunikacijskoj mreži na fiksnoj lokaciji za privatne i poslovne korisnike koja se pruža putem POTS priključka, neovisno o tome nudi li se navedeni pristup samostalno ili </w:t>
      </w:r>
      <w:r w:rsidR="00E624A7" w:rsidRPr="007B0CE8">
        <w:rPr>
          <w:sz w:val="24"/>
          <w:szCs w:val="24"/>
          <w:lang w:eastAsia="hr-HR"/>
        </w:rPr>
        <w:t xml:space="preserve">kao sastavni dio paketa </w:t>
      </w:r>
      <w:r w:rsidRPr="007B0CE8">
        <w:rPr>
          <w:sz w:val="24"/>
          <w:szCs w:val="24"/>
          <w:lang w:eastAsia="hr-HR"/>
        </w:rPr>
        <w:t>usluga;</w:t>
      </w:r>
    </w:p>
    <w:p w14:paraId="483E1F18" w14:textId="438D8289" w:rsidR="00547BCE" w:rsidRPr="0059785A" w:rsidRDefault="00547BCE" w:rsidP="008C6562">
      <w:pPr>
        <w:pStyle w:val="ListParagraph"/>
        <w:spacing w:after="0" w:line="240" w:lineRule="auto"/>
        <w:jc w:val="both"/>
        <w:rPr>
          <w:sz w:val="24"/>
          <w:szCs w:val="24"/>
          <w:lang w:eastAsia="hr-HR"/>
        </w:rPr>
      </w:pPr>
    </w:p>
    <w:p w14:paraId="5F3961A6" w14:textId="7AC63535" w:rsidR="00295B28" w:rsidRPr="00295B28" w:rsidRDefault="003B2FDE" w:rsidP="00E356F7">
      <w:pPr>
        <w:pStyle w:val="ListParagraph"/>
        <w:numPr>
          <w:ilvl w:val="0"/>
          <w:numId w:val="25"/>
        </w:numPr>
        <w:spacing w:after="0" w:line="240" w:lineRule="auto"/>
        <w:jc w:val="both"/>
        <w:rPr>
          <w:sz w:val="24"/>
          <w:szCs w:val="24"/>
          <w:lang w:eastAsia="hr-HR"/>
        </w:rPr>
      </w:pPr>
      <w:r w:rsidRPr="007B0CE8">
        <w:rPr>
          <w:sz w:val="24"/>
          <w:szCs w:val="24"/>
          <w:lang w:eastAsia="hr-HR"/>
        </w:rPr>
        <w:t>uslugu pristupa javnoj komunikacijskoj mreži na fiksnoj lokaciji za privatne i poslovne korisnike koja se pruža</w:t>
      </w:r>
      <w:r w:rsidR="002B1385">
        <w:rPr>
          <w:sz w:val="24"/>
          <w:szCs w:val="24"/>
          <w:lang w:eastAsia="hr-HR"/>
        </w:rPr>
        <w:t xml:space="preserve"> na fiksnoj lokaciji</w:t>
      </w:r>
      <w:r w:rsidRPr="007B0CE8">
        <w:rPr>
          <w:sz w:val="24"/>
          <w:szCs w:val="24"/>
          <w:lang w:eastAsia="hr-HR"/>
        </w:rPr>
        <w:t xml:space="preserve"> putem </w:t>
      </w:r>
      <w:r w:rsidR="00CD3703" w:rsidRPr="007B0CE8">
        <w:rPr>
          <w:sz w:val="24"/>
          <w:szCs w:val="24"/>
          <w:lang w:eastAsia="hr-HR"/>
        </w:rPr>
        <w:t>mreže pokretnih komunikacija</w:t>
      </w:r>
      <w:r w:rsidRPr="007B0CE8">
        <w:rPr>
          <w:sz w:val="24"/>
          <w:szCs w:val="24"/>
          <w:lang w:eastAsia="hr-HR"/>
        </w:rPr>
        <w:t>, neovisno o tome nudi li se navedeni pristup samostalno ili kao sastavni dio paketa usluga;</w:t>
      </w:r>
    </w:p>
    <w:p w14:paraId="55C2C97A" w14:textId="77777777" w:rsidR="00295B28" w:rsidRPr="007B0CE8" w:rsidRDefault="00295B28" w:rsidP="008C6562">
      <w:pPr>
        <w:pStyle w:val="ListParagraph"/>
        <w:spacing w:after="0" w:line="240" w:lineRule="auto"/>
        <w:jc w:val="both"/>
        <w:rPr>
          <w:sz w:val="24"/>
          <w:szCs w:val="24"/>
          <w:lang w:eastAsia="hr-HR"/>
        </w:rPr>
      </w:pPr>
    </w:p>
    <w:p w14:paraId="6497943B" w14:textId="4074DD4A" w:rsidR="00793763" w:rsidRPr="00295B28" w:rsidRDefault="00793763" w:rsidP="008C6562">
      <w:pPr>
        <w:pStyle w:val="ListParagraph"/>
        <w:numPr>
          <w:ilvl w:val="0"/>
          <w:numId w:val="25"/>
        </w:numPr>
        <w:spacing w:after="0" w:line="240" w:lineRule="auto"/>
        <w:jc w:val="both"/>
        <w:rPr>
          <w:sz w:val="24"/>
          <w:szCs w:val="24"/>
          <w:lang w:eastAsia="hr-HR"/>
        </w:rPr>
      </w:pPr>
      <w:r w:rsidRPr="00295B28">
        <w:rPr>
          <w:sz w:val="24"/>
          <w:szCs w:val="24"/>
          <w:lang w:eastAsia="hr-HR"/>
        </w:rPr>
        <w:t>uslugu pristupa javnoj komunikacijskoj mreži na fiksnoj lokaciji za privatne i poslovne korisnike koja se pruža putem ISDN priključka, neovisno o tome nudi li se navedeni pristup samostalno ili kao sastavni dio paketa usluga.</w:t>
      </w:r>
    </w:p>
    <w:p w14:paraId="30A4749F" w14:textId="75661C31" w:rsidR="00547BCE" w:rsidRPr="00C703F4" w:rsidRDefault="00547BCE" w:rsidP="008C6562">
      <w:pPr>
        <w:pStyle w:val="ListParagraph"/>
        <w:spacing w:after="0" w:line="240" w:lineRule="auto"/>
        <w:ind w:left="0"/>
        <w:jc w:val="both"/>
        <w:rPr>
          <w:rFonts w:eastAsia="Times New Roman" w:cs="Calibri"/>
          <w:sz w:val="24"/>
          <w:szCs w:val="24"/>
        </w:rPr>
      </w:pPr>
    </w:p>
    <w:p w14:paraId="261E8E13" w14:textId="77777777" w:rsidR="009A35D8" w:rsidRPr="00220529" w:rsidRDefault="00793763" w:rsidP="008C6562">
      <w:pPr>
        <w:spacing w:after="0" w:line="240" w:lineRule="auto"/>
        <w:jc w:val="both"/>
        <w:rPr>
          <w:rFonts w:eastAsia="Times New Roman" w:cs="Calibri"/>
          <w:sz w:val="24"/>
          <w:szCs w:val="24"/>
        </w:rPr>
      </w:pPr>
      <w:r w:rsidRPr="00C703F4">
        <w:rPr>
          <w:rFonts w:eastAsia="Times New Roman" w:cs="Calibri"/>
          <w:sz w:val="24"/>
          <w:szCs w:val="24"/>
        </w:rPr>
        <w:t>Nadalje, HAKOM je odredio da je mjerodavno tržište u zemljopisnoj dimenziji nacionalni teritorij Republike Hrvatske.</w:t>
      </w:r>
      <w:bookmarkStart w:id="121" w:name="_Toc393987056"/>
      <w:bookmarkStart w:id="122" w:name="_Toc393991081"/>
      <w:r w:rsidR="009A35D8">
        <w:rPr>
          <w:lang w:eastAsia="hr-HR"/>
        </w:rPr>
        <w:br w:type="page"/>
      </w:r>
    </w:p>
    <w:p w14:paraId="7D3D454B" w14:textId="06AF2959" w:rsidR="00DA24D9" w:rsidRPr="00251800" w:rsidRDefault="008B0F78" w:rsidP="008C6562">
      <w:pPr>
        <w:pStyle w:val="Heading1"/>
        <w:spacing w:line="240" w:lineRule="auto"/>
        <w:jc w:val="both"/>
        <w:rPr>
          <w:rFonts w:eastAsia="Times New Roman"/>
          <w:lang w:eastAsia="hr-HR"/>
        </w:rPr>
      </w:pPr>
      <w:bookmarkStart w:id="123" w:name="_Toc77146233"/>
      <w:bookmarkStart w:id="124" w:name="_Toc82087618"/>
      <w:r w:rsidRPr="00251800">
        <w:rPr>
          <w:rFonts w:eastAsia="Times New Roman"/>
          <w:lang w:eastAsia="hr-HR"/>
        </w:rPr>
        <w:lastRenderedPageBreak/>
        <w:t xml:space="preserve">Test tri mjerila </w:t>
      </w:r>
      <w:r w:rsidRPr="00251800">
        <w:t>na</w:t>
      </w:r>
      <w:r w:rsidRPr="00251800">
        <w:rPr>
          <w:rFonts w:eastAsia="Times New Roman"/>
          <w:lang w:eastAsia="hr-HR"/>
        </w:rPr>
        <w:t xml:space="preserve"> tržištu </w:t>
      </w:r>
      <w:bookmarkEnd w:id="0"/>
      <w:bookmarkEnd w:id="1"/>
      <w:bookmarkEnd w:id="121"/>
      <w:bookmarkEnd w:id="122"/>
      <w:r w:rsidR="00505509" w:rsidRPr="00251800">
        <w:rPr>
          <w:rFonts w:eastAsia="Times New Roman"/>
          <w:lang w:eastAsia="hr-HR"/>
        </w:rPr>
        <w:t>pristupa javnoj komunikacijskoj mreži na fiksnoj lokaciji za privatne i poslovne korisnike</w:t>
      </w:r>
      <w:bookmarkEnd w:id="123"/>
      <w:bookmarkEnd w:id="124"/>
      <w:r w:rsidRPr="00251800">
        <w:rPr>
          <w:rFonts w:eastAsia="Times New Roman"/>
          <w:lang w:eastAsia="hr-HR"/>
        </w:rPr>
        <w:t xml:space="preserve"> </w:t>
      </w:r>
    </w:p>
    <w:p w14:paraId="329838A5" w14:textId="77777777" w:rsidR="00DE0DFC" w:rsidRPr="00251800" w:rsidRDefault="00DE0DFC" w:rsidP="008C6562">
      <w:pPr>
        <w:spacing w:after="0" w:line="240" w:lineRule="auto"/>
        <w:jc w:val="both"/>
        <w:rPr>
          <w:lang w:eastAsia="hr-HR"/>
        </w:rPr>
      </w:pPr>
    </w:p>
    <w:p w14:paraId="4B2B754C" w14:textId="33379CCF" w:rsidR="004D046E" w:rsidRPr="004D046E" w:rsidRDefault="004D046E" w:rsidP="008C6562">
      <w:pPr>
        <w:spacing w:after="0" w:line="240" w:lineRule="auto"/>
        <w:contextualSpacing/>
        <w:jc w:val="both"/>
        <w:rPr>
          <w:rFonts w:eastAsia="Times New Roman" w:cs="Times New Roman"/>
          <w:sz w:val="24"/>
          <w:szCs w:val="24"/>
          <w:lang w:eastAsia="hr-HR"/>
        </w:rPr>
      </w:pPr>
      <w:r w:rsidRPr="004D046E">
        <w:rPr>
          <w:rFonts w:eastAsia="Times New Roman" w:cs="Times New Roman"/>
          <w:sz w:val="24"/>
          <w:szCs w:val="24"/>
          <w:lang w:eastAsia="hr-HR"/>
        </w:rPr>
        <w:t>S obzirom da tržište pristupa javnoj komunikacijskoj mreži na fiksnoj lokaciji za privatne i poslovne korisnike</w:t>
      </w:r>
      <w:r w:rsidR="00D02ACC">
        <w:rPr>
          <w:rStyle w:val="FootnoteReference"/>
          <w:rFonts w:eastAsia="Times New Roman" w:cs="Times New Roman"/>
          <w:sz w:val="24"/>
          <w:szCs w:val="24"/>
          <w:lang w:eastAsia="hr-HR"/>
        </w:rPr>
        <w:footnoteReference w:id="21"/>
      </w:r>
      <w:r w:rsidRPr="004D046E">
        <w:rPr>
          <w:rFonts w:eastAsia="Times New Roman" w:cs="Times New Roman"/>
          <w:sz w:val="24"/>
          <w:szCs w:val="24"/>
          <w:lang w:eastAsia="hr-HR"/>
        </w:rPr>
        <w:t xml:space="preserve"> nije sastavni dio Preporuke o mjerodavnim tržištima</w:t>
      </w:r>
      <w:r w:rsidR="00D02ACC">
        <w:rPr>
          <w:rStyle w:val="FootnoteReference"/>
          <w:rFonts w:eastAsia="Times New Roman" w:cs="Times New Roman"/>
          <w:sz w:val="24"/>
          <w:szCs w:val="24"/>
          <w:lang w:eastAsia="hr-HR"/>
        </w:rPr>
        <w:footnoteReference w:id="22"/>
      </w:r>
      <w:r w:rsidR="00E302E0">
        <w:rPr>
          <w:rFonts w:eastAsia="Times New Roman" w:cs="Times New Roman"/>
          <w:sz w:val="24"/>
          <w:szCs w:val="24"/>
          <w:lang w:eastAsia="hr-HR"/>
        </w:rPr>
        <w:t>,</w:t>
      </w:r>
      <w:r w:rsidRPr="004D046E">
        <w:rPr>
          <w:rFonts w:eastAsia="Times New Roman" w:cs="Times New Roman"/>
          <w:sz w:val="24"/>
          <w:szCs w:val="24"/>
          <w:lang w:eastAsia="hr-HR"/>
        </w:rPr>
        <w:t xml:space="preserve"> HAKOM može prethodno regulirati navedeno tržište jedino u slučaju da su na njemu istodobno zadovoljena sljedeća tri mjerila:</w:t>
      </w:r>
    </w:p>
    <w:p w14:paraId="5D3FC7D0" w14:textId="77777777" w:rsidR="004D046E" w:rsidRPr="0059785A" w:rsidRDefault="004D046E" w:rsidP="008C6562">
      <w:pPr>
        <w:pStyle w:val="ListParagraph"/>
        <w:numPr>
          <w:ilvl w:val="0"/>
          <w:numId w:val="5"/>
        </w:numPr>
        <w:spacing w:after="0" w:line="240" w:lineRule="auto"/>
        <w:jc w:val="both"/>
        <w:rPr>
          <w:sz w:val="24"/>
          <w:szCs w:val="24"/>
          <w:lang w:eastAsia="hr-HR"/>
        </w:rPr>
      </w:pPr>
      <w:r w:rsidRPr="0059785A">
        <w:rPr>
          <w:sz w:val="24"/>
          <w:szCs w:val="24"/>
          <w:lang w:eastAsia="hr-HR"/>
        </w:rPr>
        <w:t>prisutnost visokih i trajnih zapreka za ulazak na tržište, strukturne, pravne ili regulatorne prirode</w:t>
      </w:r>
    </w:p>
    <w:p w14:paraId="72E16348" w14:textId="77777777" w:rsidR="004D046E" w:rsidRPr="0059785A" w:rsidRDefault="004D046E" w:rsidP="008C6562">
      <w:pPr>
        <w:pStyle w:val="ListParagraph"/>
        <w:numPr>
          <w:ilvl w:val="0"/>
          <w:numId w:val="5"/>
        </w:numPr>
        <w:spacing w:after="0" w:line="240" w:lineRule="auto"/>
        <w:jc w:val="both"/>
        <w:rPr>
          <w:sz w:val="24"/>
          <w:szCs w:val="24"/>
          <w:lang w:eastAsia="hr-HR"/>
        </w:rPr>
      </w:pPr>
      <w:r w:rsidRPr="0059785A">
        <w:rPr>
          <w:sz w:val="24"/>
          <w:szCs w:val="24"/>
          <w:lang w:eastAsia="hr-HR"/>
        </w:rPr>
        <w:t>struktura tržišta koja ne teži razvoju djelotvornoga tržišnog natjecanja unutar odgovarajućega vremenskog okvira</w:t>
      </w:r>
    </w:p>
    <w:p w14:paraId="4BAAB080" w14:textId="77777777" w:rsidR="004D046E" w:rsidRPr="0059785A" w:rsidRDefault="004D046E" w:rsidP="008C6562">
      <w:pPr>
        <w:pStyle w:val="ListParagraph"/>
        <w:numPr>
          <w:ilvl w:val="0"/>
          <w:numId w:val="5"/>
        </w:numPr>
        <w:spacing w:after="0" w:line="240" w:lineRule="auto"/>
        <w:jc w:val="both"/>
        <w:rPr>
          <w:sz w:val="24"/>
          <w:szCs w:val="24"/>
          <w:lang w:eastAsia="hr-HR"/>
        </w:rPr>
      </w:pPr>
      <w:r w:rsidRPr="0059785A">
        <w:rPr>
          <w:sz w:val="24"/>
          <w:szCs w:val="24"/>
          <w:lang w:eastAsia="hr-HR"/>
        </w:rPr>
        <w:t xml:space="preserve">primjena mjerodavnih propisa o zaštiti tržišnog natjecanja sama po sebi ne omogućuje na odgovarajući način uklanjanje nedostataka na tržištu. </w:t>
      </w:r>
    </w:p>
    <w:p w14:paraId="6E41F557" w14:textId="77777777" w:rsidR="004D046E" w:rsidRPr="004D046E" w:rsidRDefault="004D046E" w:rsidP="008C6562">
      <w:pPr>
        <w:spacing w:after="0" w:line="240" w:lineRule="auto"/>
        <w:jc w:val="both"/>
        <w:rPr>
          <w:rFonts w:eastAsia="Times New Roman" w:cs="Times New Roman"/>
          <w:sz w:val="24"/>
          <w:szCs w:val="24"/>
          <w:lang w:eastAsia="hr-HR"/>
        </w:rPr>
      </w:pPr>
    </w:p>
    <w:p w14:paraId="736DF873" w14:textId="77777777" w:rsidR="004D046E" w:rsidRPr="004D046E" w:rsidRDefault="004D046E" w:rsidP="008C6562">
      <w:pPr>
        <w:spacing w:after="0" w:line="240" w:lineRule="auto"/>
        <w:contextualSpacing/>
        <w:jc w:val="both"/>
        <w:rPr>
          <w:rFonts w:eastAsia="Times New Roman" w:cs="Times New Roman"/>
          <w:sz w:val="24"/>
          <w:szCs w:val="24"/>
          <w:lang w:eastAsia="hr-HR"/>
        </w:rPr>
      </w:pPr>
      <w:r w:rsidRPr="004D046E">
        <w:rPr>
          <w:rFonts w:eastAsia="Times New Roman" w:cs="Times New Roman"/>
          <w:sz w:val="24"/>
          <w:szCs w:val="24"/>
          <w:lang w:eastAsia="hr-HR"/>
        </w:rPr>
        <w:t xml:space="preserve">U slučaju da su istodobno zadovoljena sva tri mjerila, HAKOM je u mogućnosti provesti analizu kojom se utvrđuje razina tržišnog natjecanja, odnosno utvrđuje se postoje li na tržištu operatori sa značajnom tržišnom snagom. </w:t>
      </w:r>
    </w:p>
    <w:p w14:paraId="5CE138B4" w14:textId="77777777" w:rsidR="004D046E" w:rsidRPr="004D046E" w:rsidRDefault="004D046E" w:rsidP="008C6562">
      <w:pPr>
        <w:spacing w:after="0" w:line="240" w:lineRule="auto"/>
        <w:contextualSpacing/>
        <w:jc w:val="both"/>
        <w:rPr>
          <w:rFonts w:eastAsia="Times New Roman" w:cs="Times New Roman"/>
          <w:sz w:val="24"/>
          <w:szCs w:val="24"/>
          <w:lang w:eastAsia="hr-HR"/>
        </w:rPr>
      </w:pPr>
    </w:p>
    <w:p w14:paraId="47494501" w14:textId="77777777" w:rsidR="004D046E" w:rsidRPr="004D046E" w:rsidRDefault="004D046E" w:rsidP="008C6562">
      <w:pPr>
        <w:spacing w:after="0" w:line="240" w:lineRule="auto"/>
        <w:contextualSpacing/>
        <w:jc w:val="both"/>
        <w:rPr>
          <w:rFonts w:eastAsia="Times New Roman" w:cs="Times New Roman"/>
          <w:sz w:val="24"/>
          <w:szCs w:val="24"/>
          <w:lang w:eastAsia="hr-HR"/>
        </w:rPr>
      </w:pPr>
      <w:r w:rsidRPr="004D046E">
        <w:rPr>
          <w:rFonts w:eastAsia="Times New Roman" w:cs="Times New Roman"/>
          <w:sz w:val="24"/>
          <w:szCs w:val="24"/>
          <w:lang w:eastAsia="hr-HR"/>
        </w:rPr>
        <w:t xml:space="preserve">Ukoliko HAKOM utvrdi da na tržištu nisu zadovoljena sva tri mjerila, donijet će odluku o ukidanju prethodno određenih regulatornih obveza. </w:t>
      </w:r>
    </w:p>
    <w:p w14:paraId="60E91B9E" w14:textId="77777777" w:rsidR="004D046E" w:rsidRPr="004D046E" w:rsidRDefault="004D046E" w:rsidP="008C6562">
      <w:pPr>
        <w:spacing w:after="0" w:line="240" w:lineRule="auto"/>
        <w:contextualSpacing/>
        <w:jc w:val="both"/>
        <w:rPr>
          <w:rFonts w:eastAsia="Times New Roman" w:cs="Times New Roman"/>
          <w:sz w:val="24"/>
          <w:szCs w:val="24"/>
          <w:lang w:eastAsia="hr-HR"/>
        </w:rPr>
      </w:pPr>
    </w:p>
    <w:p w14:paraId="02A5893F" w14:textId="59BBC953" w:rsidR="00800F31" w:rsidRDefault="00144EE0" w:rsidP="008C6562">
      <w:pPr>
        <w:spacing w:after="0" w:line="240" w:lineRule="auto"/>
        <w:contextualSpacing/>
        <w:jc w:val="both"/>
        <w:rPr>
          <w:rFonts w:eastAsia="Times New Roman" w:cs="Times New Roman"/>
          <w:sz w:val="24"/>
          <w:szCs w:val="24"/>
          <w:lang w:eastAsia="hr-HR"/>
        </w:rPr>
      </w:pPr>
      <w:r>
        <w:rPr>
          <w:rFonts w:eastAsia="Times New Roman" w:cs="Times New Roman"/>
          <w:sz w:val="24"/>
          <w:szCs w:val="24"/>
          <w:lang w:eastAsia="hr-HR"/>
        </w:rPr>
        <w:t xml:space="preserve">HAKOM će </w:t>
      </w:r>
      <w:r w:rsidR="00CA3DD8">
        <w:rPr>
          <w:rFonts w:eastAsia="Times New Roman" w:cs="Times New Roman"/>
          <w:sz w:val="24"/>
          <w:szCs w:val="24"/>
          <w:lang w:eastAsia="hr-HR"/>
        </w:rPr>
        <w:t>provjeravati prisutnost visokih i trajnih zapreka za ulazak na tržište (prvo mjerilo) te će provjeravati teži li struktura tržišta djelotvornom tržišnom natjecanju unutar odgovarajućeg vremenskog okvira (drugo mjerilo) zasebno s aspekta cjelokupnog tržišta te zasebno s aspekta Optime</w:t>
      </w:r>
      <w:r w:rsidR="002E002E">
        <w:rPr>
          <w:rFonts w:eastAsia="Times New Roman" w:cs="Times New Roman"/>
          <w:sz w:val="24"/>
          <w:szCs w:val="24"/>
          <w:lang w:eastAsia="hr-HR"/>
        </w:rPr>
        <w:t>.</w:t>
      </w:r>
      <w:r w:rsidR="00CA3DD8">
        <w:rPr>
          <w:rFonts w:eastAsia="Times New Roman" w:cs="Times New Roman"/>
          <w:sz w:val="24"/>
          <w:szCs w:val="24"/>
          <w:lang w:eastAsia="hr-HR"/>
        </w:rPr>
        <w:t xml:space="preserve"> </w:t>
      </w:r>
      <w:r w:rsidR="002E002E">
        <w:rPr>
          <w:rFonts w:eastAsia="Times New Roman" w:cs="Times New Roman"/>
          <w:sz w:val="24"/>
          <w:szCs w:val="24"/>
          <w:lang w:eastAsia="hr-HR"/>
        </w:rPr>
        <w:t>Uzevši u obzir kako su</w:t>
      </w:r>
      <w:r w:rsidR="00CA3DD8">
        <w:rPr>
          <w:rFonts w:eastAsia="Times New Roman" w:cs="Times New Roman"/>
          <w:sz w:val="24"/>
          <w:szCs w:val="24"/>
          <w:lang w:eastAsia="hr-HR"/>
        </w:rPr>
        <w:t xml:space="preserve"> u postojećoj analizi tržišta glavni temelj</w:t>
      </w:r>
      <w:r w:rsidR="002E002E">
        <w:rPr>
          <w:rFonts w:eastAsia="Times New Roman" w:cs="Times New Roman"/>
          <w:sz w:val="24"/>
          <w:szCs w:val="24"/>
          <w:lang w:eastAsia="hr-HR"/>
        </w:rPr>
        <w:t xml:space="preserve"> za regulaciju tržišta, a time podredno i određivanje regulatornih obveza, bila HT-ova upravljačka prava u Optimi, koja su prestala 10. srpnja 2021., HAKOM smatra opravdanim prvo i drugo mjerilo </w:t>
      </w:r>
      <w:r w:rsidR="00CB66F6">
        <w:rPr>
          <w:rFonts w:eastAsia="Times New Roman" w:cs="Times New Roman"/>
          <w:sz w:val="24"/>
          <w:szCs w:val="24"/>
          <w:lang w:eastAsia="hr-HR"/>
        </w:rPr>
        <w:t xml:space="preserve">analizirati </w:t>
      </w:r>
      <w:r w:rsidR="002E002E">
        <w:rPr>
          <w:rFonts w:eastAsia="Times New Roman" w:cs="Times New Roman"/>
          <w:sz w:val="24"/>
          <w:szCs w:val="24"/>
          <w:lang w:eastAsia="hr-HR"/>
        </w:rPr>
        <w:t xml:space="preserve">i </w:t>
      </w:r>
      <w:r w:rsidR="000740B9">
        <w:rPr>
          <w:rFonts w:eastAsia="Times New Roman" w:cs="Times New Roman"/>
          <w:sz w:val="24"/>
          <w:szCs w:val="24"/>
          <w:lang w:eastAsia="hr-HR"/>
        </w:rPr>
        <w:t xml:space="preserve">zasebno </w:t>
      </w:r>
      <w:r w:rsidR="002E002E">
        <w:rPr>
          <w:rFonts w:eastAsia="Times New Roman" w:cs="Times New Roman"/>
          <w:sz w:val="24"/>
          <w:szCs w:val="24"/>
          <w:lang w:eastAsia="hr-HR"/>
        </w:rPr>
        <w:t xml:space="preserve">za Optimu. </w:t>
      </w:r>
    </w:p>
    <w:p w14:paraId="14274B06" w14:textId="69299574" w:rsidR="00CD3703" w:rsidRDefault="00CD3703" w:rsidP="008C6562">
      <w:pPr>
        <w:spacing w:after="0" w:line="240" w:lineRule="auto"/>
        <w:contextualSpacing/>
        <w:jc w:val="both"/>
        <w:rPr>
          <w:rFonts w:eastAsia="Times New Roman" w:cs="Times New Roman"/>
          <w:sz w:val="24"/>
          <w:szCs w:val="24"/>
          <w:lang w:eastAsia="hr-HR"/>
        </w:rPr>
      </w:pPr>
    </w:p>
    <w:p w14:paraId="7B5768AA" w14:textId="29CC4750" w:rsidR="00CD3703" w:rsidRDefault="00CD3703" w:rsidP="008C6562">
      <w:pPr>
        <w:pStyle w:val="Heading2"/>
      </w:pPr>
      <w:bookmarkStart w:id="125" w:name="_Toc82087619"/>
      <w:r>
        <w:t>Trenutno stanje na tržištu</w:t>
      </w:r>
      <w:r w:rsidR="00662DC9">
        <w:t xml:space="preserve"> pristupa javnoj komunikacijskoj mreži na fiksnoj lokaciji za privatne i poslovne korisnike</w:t>
      </w:r>
      <w:bookmarkEnd w:id="125"/>
    </w:p>
    <w:p w14:paraId="344856F2" w14:textId="77777777" w:rsidR="00CD3703" w:rsidRDefault="00CD3703" w:rsidP="008C6562">
      <w:pPr>
        <w:spacing w:after="0" w:line="240" w:lineRule="auto"/>
        <w:contextualSpacing/>
        <w:jc w:val="both"/>
        <w:rPr>
          <w:rFonts w:eastAsia="Times New Roman" w:cs="Times New Roman"/>
          <w:sz w:val="24"/>
          <w:szCs w:val="24"/>
          <w:lang w:eastAsia="hr-HR"/>
        </w:rPr>
      </w:pPr>
    </w:p>
    <w:p w14:paraId="031492B2" w14:textId="026FD01C" w:rsidR="00662DC9" w:rsidRDefault="00662DC9" w:rsidP="008C6562">
      <w:pPr>
        <w:spacing w:after="0" w:line="240" w:lineRule="auto"/>
        <w:contextualSpacing/>
        <w:jc w:val="both"/>
        <w:rPr>
          <w:rFonts w:eastAsia="Times New Roman" w:cs="Times New Roman"/>
          <w:sz w:val="24"/>
          <w:szCs w:val="24"/>
          <w:lang w:eastAsia="hr-HR"/>
        </w:rPr>
      </w:pPr>
      <w:r w:rsidRPr="004D046E">
        <w:rPr>
          <w:rFonts w:eastAsia="Times New Roman" w:cs="Times New Roman"/>
          <w:sz w:val="24"/>
          <w:szCs w:val="24"/>
          <w:lang w:eastAsia="hr-HR"/>
        </w:rPr>
        <w:t xml:space="preserve">Predmet ovog dokumenta je tržište pristupa javnoj komunikacijskoj mreži za privatne i poslovne korisnike </w:t>
      </w:r>
      <w:r>
        <w:rPr>
          <w:rFonts w:eastAsia="Times New Roman" w:cs="Times New Roman"/>
          <w:sz w:val="24"/>
          <w:szCs w:val="24"/>
          <w:lang w:eastAsia="hr-HR"/>
        </w:rPr>
        <w:t xml:space="preserve">koje obuhvaća uslugu </w:t>
      </w:r>
      <w:r w:rsidRPr="004D046E">
        <w:rPr>
          <w:rFonts w:eastAsia="Times New Roman" w:cs="Times New Roman"/>
          <w:sz w:val="24"/>
          <w:szCs w:val="24"/>
          <w:lang w:eastAsia="hr-HR"/>
        </w:rPr>
        <w:t>pristupa mreži u svrhu ostvarivanja javno dostupne telefonske usluge</w:t>
      </w:r>
      <w:r>
        <w:rPr>
          <w:rFonts w:eastAsia="Times New Roman" w:cs="Times New Roman"/>
          <w:sz w:val="24"/>
          <w:szCs w:val="24"/>
          <w:lang w:eastAsia="hr-HR"/>
        </w:rPr>
        <w:t xml:space="preserve"> koju korisnici</w:t>
      </w:r>
      <w:r w:rsidRPr="003E609A">
        <w:rPr>
          <w:rFonts w:eastAsia="Times New Roman" w:cs="Times New Roman"/>
          <w:sz w:val="24"/>
          <w:szCs w:val="24"/>
          <w:lang w:eastAsia="hr-HR"/>
        </w:rPr>
        <w:t xml:space="preserve"> </w:t>
      </w:r>
      <w:r>
        <w:rPr>
          <w:rFonts w:eastAsia="Times New Roman" w:cs="Times New Roman"/>
          <w:sz w:val="24"/>
          <w:szCs w:val="24"/>
          <w:lang w:eastAsia="hr-HR"/>
        </w:rPr>
        <w:t xml:space="preserve">u Republici Hrvatskoj </w:t>
      </w:r>
      <w:r w:rsidRPr="004D046E">
        <w:rPr>
          <w:rFonts w:eastAsia="Times New Roman" w:cs="Times New Roman"/>
          <w:sz w:val="24"/>
          <w:szCs w:val="24"/>
          <w:lang w:eastAsia="hr-HR"/>
        </w:rPr>
        <w:t xml:space="preserve">ostvaruju putem </w:t>
      </w:r>
      <w:r>
        <w:rPr>
          <w:rFonts w:eastAsia="Times New Roman" w:cs="Times New Roman"/>
          <w:sz w:val="24"/>
          <w:szCs w:val="24"/>
          <w:lang w:eastAsia="hr-HR"/>
        </w:rPr>
        <w:t xml:space="preserve">IP priključaka, POTS priključaka, korištenjem usluge pristupa </w:t>
      </w:r>
      <w:r w:rsidR="002B1385">
        <w:rPr>
          <w:rFonts w:eastAsia="Times New Roman" w:cs="Times New Roman"/>
          <w:sz w:val="24"/>
          <w:szCs w:val="24"/>
          <w:lang w:eastAsia="hr-HR"/>
        </w:rPr>
        <w:t xml:space="preserve">na fiksnoj lokaciji </w:t>
      </w:r>
      <w:r>
        <w:rPr>
          <w:rFonts w:eastAsia="Times New Roman" w:cs="Times New Roman"/>
          <w:sz w:val="24"/>
          <w:szCs w:val="24"/>
          <w:lang w:eastAsia="hr-HR"/>
        </w:rPr>
        <w:t>putem mreže pokretnih komunikacija ili pak putem ISDN priključaka</w:t>
      </w:r>
      <w:r>
        <w:rPr>
          <w:rStyle w:val="FootnoteReference"/>
          <w:rFonts w:eastAsia="Times New Roman" w:cs="Times New Roman"/>
          <w:sz w:val="24"/>
          <w:szCs w:val="24"/>
          <w:lang w:eastAsia="hr-HR"/>
        </w:rPr>
        <w:footnoteReference w:id="23"/>
      </w:r>
      <w:r>
        <w:rPr>
          <w:rFonts w:eastAsia="Times New Roman" w:cs="Times New Roman"/>
          <w:sz w:val="24"/>
          <w:szCs w:val="24"/>
          <w:lang w:eastAsia="hr-HR"/>
        </w:rPr>
        <w:t>.</w:t>
      </w:r>
    </w:p>
    <w:p w14:paraId="474C5EFA" w14:textId="77777777" w:rsidR="00662DC9" w:rsidRDefault="00662DC9" w:rsidP="008C6562">
      <w:pPr>
        <w:spacing w:after="0" w:line="240" w:lineRule="auto"/>
        <w:contextualSpacing/>
        <w:jc w:val="both"/>
        <w:rPr>
          <w:rFonts w:eastAsia="Times New Roman" w:cs="Times New Roman"/>
          <w:sz w:val="24"/>
          <w:szCs w:val="24"/>
          <w:lang w:eastAsia="hr-HR"/>
        </w:rPr>
      </w:pPr>
    </w:p>
    <w:p w14:paraId="57E46C05" w14:textId="3D0BE9DA" w:rsidR="00662DC9" w:rsidRDefault="00662DC9" w:rsidP="008C6562">
      <w:pPr>
        <w:spacing w:after="0" w:line="240" w:lineRule="auto"/>
        <w:contextualSpacing/>
        <w:jc w:val="both"/>
        <w:rPr>
          <w:rFonts w:eastAsia="Times New Roman" w:cs="Times New Roman"/>
          <w:sz w:val="24"/>
          <w:szCs w:val="24"/>
          <w:lang w:eastAsia="hr-HR"/>
        </w:rPr>
      </w:pPr>
      <w:r w:rsidRPr="004D046E">
        <w:rPr>
          <w:rFonts w:eastAsia="Times New Roman" w:cs="Times New Roman"/>
          <w:sz w:val="24"/>
          <w:szCs w:val="24"/>
          <w:lang w:eastAsia="hr-HR"/>
        </w:rPr>
        <w:t xml:space="preserve">Uvodno, potrebno je istaknuti kako posljednjih godina u Republici Hrvatskoj interes krajnjih korisnika za samostalnom javno dostupnom telefonskom uslugom kontinuirano opada. </w:t>
      </w:r>
      <w:r w:rsidRPr="004D046E">
        <w:rPr>
          <w:rFonts w:eastAsia="Times New Roman" w:cs="Times New Roman"/>
          <w:sz w:val="24"/>
          <w:szCs w:val="24"/>
          <w:lang w:eastAsia="hr-HR"/>
        </w:rPr>
        <w:lastRenderedPageBreak/>
        <w:t>Primjerice, u prethodnom trogodišnjem razdoblju broj korisnika samostalne javno dostupne telefonske usluge smanjen je za 35%.</w:t>
      </w:r>
      <w:r w:rsidR="00295E3F">
        <w:rPr>
          <w:rFonts w:eastAsia="Times New Roman" w:cs="Times New Roman"/>
          <w:sz w:val="24"/>
          <w:szCs w:val="24"/>
          <w:lang w:eastAsia="hr-HR"/>
        </w:rPr>
        <w:t xml:space="preserve"> (Slika 2).</w:t>
      </w:r>
      <w:r w:rsidRPr="004D046E">
        <w:rPr>
          <w:rFonts w:eastAsia="Times New Roman" w:cs="Times New Roman"/>
          <w:sz w:val="24"/>
          <w:szCs w:val="24"/>
          <w:lang w:eastAsia="hr-HR"/>
        </w:rPr>
        <w:t xml:space="preserve"> Istovremeno, sve je više korisnika koji javno dostupnu telefonsku uslugu u nepokretnoj mreži dopunjavaju uslugom pristupa internetu, uslugom televizije te javno dostupnom telefonskom uslugom u pokretnoj mreži kroz tzv. pakete </w:t>
      </w:r>
      <w:r>
        <w:rPr>
          <w:rFonts w:eastAsia="Times New Roman" w:cs="Times New Roman"/>
          <w:sz w:val="24"/>
          <w:szCs w:val="24"/>
          <w:lang w:eastAsia="hr-HR"/>
        </w:rPr>
        <w:t xml:space="preserve">usluga </w:t>
      </w:r>
      <w:r w:rsidRPr="004D046E">
        <w:rPr>
          <w:rFonts w:eastAsia="Times New Roman" w:cs="Times New Roman"/>
          <w:sz w:val="24"/>
          <w:szCs w:val="24"/>
          <w:lang w:eastAsia="hr-HR"/>
        </w:rPr>
        <w:t>ugovaranjem kojih korisnici ostvaruju značajne popuste te čiji broj kontinuirano raste. Tako, na kraju 2020., 76% korisnika svoje usluge u nepok</w:t>
      </w:r>
      <w:r>
        <w:rPr>
          <w:rFonts w:eastAsia="Times New Roman" w:cs="Times New Roman"/>
          <w:sz w:val="24"/>
          <w:szCs w:val="24"/>
          <w:lang w:eastAsia="hr-HR"/>
        </w:rPr>
        <w:t>retnoj mreži koristi kroz pakete</w:t>
      </w:r>
      <w:r w:rsidRPr="004D046E">
        <w:rPr>
          <w:rFonts w:eastAsia="Times New Roman" w:cs="Times New Roman"/>
          <w:sz w:val="24"/>
          <w:szCs w:val="24"/>
          <w:lang w:eastAsia="hr-HR"/>
        </w:rPr>
        <w:t xml:space="preserve"> usluga</w:t>
      </w:r>
      <w:r w:rsidR="002C1693">
        <w:rPr>
          <w:rFonts w:eastAsia="Times New Roman" w:cs="Times New Roman"/>
          <w:sz w:val="24"/>
          <w:szCs w:val="24"/>
          <w:lang w:eastAsia="hr-HR"/>
        </w:rPr>
        <w:t xml:space="preserve"> (Slika 3</w:t>
      </w:r>
      <w:r>
        <w:rPr>
          <w:rFonts w:eastAsia="Times New Roman" w:cs="Times New Roman"/>
          <w:sz w:val="24"/>
          <w:szCs w:val="24"/>
          <w:lang w:eastAsia="hr-HR"/>
        </w:rPr>
        <w:t>)</w:t>
      </w:r>
      <w:r w:rsidRPr="004D046E">
        <w:rPr>
          <w:rFonts w:eastAsia="Times New Roman" w:cs="Times New Roman"/>
          <w:sz w:val="24"/>
          <w:szCs w:val="24"/>
          <w:lang w:eastAsia="hr-HR"/>
        </w:rPr>
        <w:t xml:space="preserve">. </w:t>
      </w:r>
    </w:p>
    <w:p w14:paraId="7110EC6E" w14:textId="729F1BB6" w:rsidR="00662DC9" w:rsidRDefault="00662DC9" w:rsidP="008C6562">
      <w:pPr>
        <w:spacing w:after="0" w:line="240" w:lineRule="auto"/>
        <w:contextualSpacing/>
        <w:jc w:val="both"/>
        <w:rPr>
          <w:rFonts w:eastAsia="Times New Roman" w:cs="Times New Roman"/>
          <w:sz w:val="24"/>
          <w:szCs w:val="24"/>
          <w:lang w:eastAsia="hr-HR"/>
        </w:rPr>
      </w:pPr>
    </w:p>
    <w:p w14:paraId="5CF6F972" w14:textId="0EA830CB" w:rsidR="002C1693" w:rsidRDefault="002C1693" w:rsidP="00F74260">
      <w:pPr>
        <w:pStyle w:val="Caption"/>
        <w:spacing w:after="0"/>
        <w:jc w:val="both"/>
        <w:rPr>
          <w:rFonts w:eastAsia="Times New Roman" w:cs="Times New Roman"/>
          <w:sz w:val="24"/>
          <w:szCs w:val="24"/>
          <w:lang w:eastAsia="hr-HR"/>
        </w:rPr>
      </w:pPr>
      <w:r>
        <w:t xml:space="preserve">Slika </w:t>
      </w:r>
      <w:r w:rsidR="00A71FFA">
        <w:fldChar w:fldCharType="begin"/>
      </w:r>
      <w:r w:rsidR="00A71FFA">
        <w:instrText xml:space="preserve"> SEQ Slika \* ARABIC </w:instrText>
      </w:r>
      <w:r w:rsidR="00A71FFA">
        <w:fldChar w:fldCharType="separate"/>
      </w:r>
      <w:r w:rsidR="00EF19A0">
        <w:rPr>
          <w:noProof/>
        </w:rPr>
        <w:t>2</w:t>
      </w:r>
      <w:r w:rsidR="00A71FFA">
        <w:rPr>
          <w:noProof/>
        </w:rPr>
        <w:fldChar w:fldCharType="end"/>
      </w:r>
      <w:r>
        <w:t xml:space="preserve"> Broj korisnika samostalne javno dostupne telefonske usluge za razdoblje od prvog polugodišta 2018. do kraja 2020.</w:t>
      </w:r>
    </w:p>
    <w:p w14:paraId="733B6D7A" w14:textId="1B7774CD" w:rsidR="002C1693" w:rsidRPr="00606050" w:rsidRDefault="002C1693" w:rsidP="008C6562">
      <w:pPr>
        <w:spacing w:after="0" w:line="240" w:lineRule="auto"/>
        <w:contextualSpacing/>
        <w:jc w:val="both"/>
        <w:rPr>
          <w:rFonts w:eastAsia="Times New Roman" w:cs="Times New Roman"/>
          <w:sz w:val="24"/>
          <w:szCs w:val="24"/>
          <w:lang w:eastAsia="hr-HR"/>
        </w:rPr>
      </w:pPr>
      <w:r>
        <w:rPr>
          <w:noProof/>
          <w:lang w:eastAsia="hr-HR"/>
        </w:rPr>
        <w:drawing>
          <wp:inline distT="0" distB="0" distL="0" distR="0" wp14:anchorId="50C88C47" wp14:editId="15AD5E13">
            <wp:extent cx="5691225" cy="3145536"/>
            <wp:effectExtent l="0" t="0" r="5080" b="17145"/>
            <wp:docPr id="5" name="Chart 5"/>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p w14:paraId="207992ED" w14:textId="77777777" w:rsidR="002C1693" w:rsidRPr="00D76819" w:rsidRDefault="002C1693" w:rsidP="002C1693">
      <w:pPr>
        <w:spacing w:after="0" w:line="240" w:lineRule="auto"/>
        <w:jc w:val="both"/>
        <w:rPr>
          <w:rFonts w:eastAsia="Times New Roman" w:cs="Times New Roman"/>
          <w:sz w:val="18"/>
          <w:szCs w:val="18"/>
          <w:lang w:eastAsia="hr-HR"/>
        </w:rPr>
      </w:pPr>
      <w:r w:rsidRPr="00D76819">
        <w:rPr>
          <w:sz w:val="18"/>
          <w:szCs w:val="18"/>
        </w:rPr>
        <w:t>Izvor: Tromjesečni upitnici HAKOM-a - telefonske usluge u javnoj nepokretnoj komunikacijskoj mreži, prosinac 2020.</w:t>
      </w:r>
    </w:p>
    <w:p w14:paraId="25FBB35F" w14:textId="48C9B99A" w:rsidR="00F74260" w:rsidRDefault="00F74260" w:rsidP="00F74260">
      <w:pPr>
        <w:pStyle w:val="Caption"/>
        <w:spacing w:after="0"/>
        <w:jc w:val="both"/>
      </w:pPr>
    </w:p>
    <w:p w14:paraId="314B3864" w14:textId="7996B71C" w:rsidR="00662DC9" w:rsidRPr="008C47AF" w:rsidRDefault="00662DC9" w:rsidP="00F74260">
      <w:pPr>
        <w:pStyle w:val="Caption"/>
        <w:spacing w:after="0"/>
        <w:jc w:val="both"/>
      </w:pPr>
      <w:r>
        <w:t xml:space="preserve">Slika </w:t>
      </w:r>
      <w:r w:rsidR="00A71FFA">
        <w:fldChar w:fldCharType="begin"/>
      </w:r>
      <w:r w:rsidR="00A71FFA">
        <w:instrText xml:space="preserve"> SEQ Slika \* ARABIC </w:instrText>
      </w:r>
      <w:r w:rsidR="00A71FFA">
        <w:fldChar w:fldCharType="separate"/>
      </w:r>
      <w:r w:rsidR="00EF19A0">
        <w:rPr>
          <w:noProof/>
        </w:rPr>
        <w:t>3</w:t>
      </w:r>
      <w:r w:rsidR="00A71FFA">
        <w:rPr>
          <w:noProof/>
        </w:rPr>
        <w:fldChar w:fldCharType="end"/>
      </w:r>
      <w:r w:rsidRPr="008C47AF">
        <w:t xml:space="preserve"> Raspodjela korisnika javno dostupne telefonske usluge</w:t>
      </w:r>
    </w:p>
    <w:p w14:paraId="2DBF14B1" w14:textId="77777777" w:rsidR="00662DC9" w:rsidRDefault="00662DC9" w:rsidP="008C6562">
      <w:pPr>
        <w:spacing w:after="0" w:line="240" w:lineRule="auto"/>
        <w:jc w:val="both"/>
        <w:rPr>
          <w:rFonts w:eastAsia="Times New Roman" w:cs="Times New Roman"/>
          <w:sz w:val="24"/>
          <w:szCs w:val="24"/>
          <w:lang w:eastAsia="hr-HR"/>
        </w:rPr>
      </w:pPr>
      <w:r>
        <w:rPr>
          <w:noProof/>
          <w:lang w:eastAsia="hr-HR"/>
        </w:rPr>
        <w:drawing>
          <wp:inline distT="0" distB="0" distL="0" distR="0" wp14:anchorId="4559B5FD" wp14:editId="1DA77671">
            <wp:extent cx="5723890" cy="2880000"/>
            <wp:effectExtent l="0" t="0" r="10160" b="15875"/>
            <wp:docPr id="3" name="Chart 3"/>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p w14:paraId="1689A544" w14:textId="77777777" w:rsidR="00662DC9" w:rsidRPr="00D76819" w:rsidRDefault="00662DC9" w:rsidP="008C6562">
      <w:pPr>
        <w:spacing w:after="0" w:line="240" w:lineRule="auto"/>
        <w:jc w:val="both"/>
        <w:rPr>
          <w:rFonts w:eastAsia="Times New Roman" w:cs="Times New Roman"/>
          <w:sz w:val="18"/>
          <w:szCs w:val="18"/>
          <w:lang w:eastAsia="hr-HR"/>
        </w:rPr>
      </w:pPr>
      <w:r w:rsidRPr="00D76819">
        <w:rPr>
          <w:sz w:val="18"/>
          <w:szCs w:val="18"/>
        </w:rPr>
        <w:t>Izvor: Tromjesečni upitnici HAKOM-a - telefonske usluge u javnoj nepokretnoj komunikacijskoj mreži, prosinac 2020.</w:t>
      </w:r>
    </w:p>
    <w:p w14:paraId="7A23816E" w14:textId="77777777" w:rsidR="005159DF" w:rsidRDefault="005159DF" w:rsidP="008C6562">
      <w:pPr>
        <w:spacing w:after="0" w:line="240" w:lineRule="auto"/>
        <w:contextualSpacing/>
        <w:jc w:val="both"/>
        <w:rPr>
          <w:rFonts w:eastAsia="Times New Roman" w:cs="Times New Roman"/>
          <w:sz w:val="24"/>
          <w:szCs w:val="24"/>
          <w:lang w:eastAsia="hr-HR"/>
        </w:rPr>
      </w:pPr>
    </w:p>
    <w:p w14:paraId="47113580" w14:textId="691C34D3" w:rsidR="00662DC9" w:rsidRPr="004D046E" w:rsidRDefault="00662DC9" w:rsidP="008C6562">
      <w:pPr>
        <w:spacing w:after="0" w:line="240" w:lineRule="auto"/>
        <w:contextualSpacing/>
        <w:jc w:val="both"/>
        <w:rPr>
          <w:rFonts w:eastAsia="Times New Roman" w:cs="Times New Roman"/>
          <w:sz w:val="24"/>
          <w:szCs w:val="24"/>
          <w:lang w:eastAsia="hr-HR"/>
        </w:rPr>
      </w:pPr>
      <w:r w:rsidRPr="004D046E">
        <w:rPr>
          <w:rFonts w:eastAsia="Times New Roman" w:cs="Times New Roman"/>
          <w:sz w:val="24"/>
          <w:szCs w:val="24"/>
          <w:lang w:eastAsia="hr-HR"/>
        </w:rPr>
        <w:lastRenderedPageBreak/>
        <w:t xml:space="preserve">Uslijed povećane potražnje za paketima širokopojasnih usluga, širokopojasni pristup internetu predstavlja prevladavajući način pružanja usluga u nepokretnim mrežama, a s obzirom na kontinuirani rast prihoda tog segmenta tržišta, jasno je kako je javno dostupna telefonska usluga danas prateća usluga uz širokopojasne usluge (pristupa internetu ili IPTV-a). </w:t>
      </w:r>
    </w:p>
    <w:p w14:paraId="7A3E4357" w14:textId="4971EFC8" w:rsidR="00662DC9" w:rsidRDefault="00662DC9" w:rsidP="008C6562">
      <w:pPr>
        <w:spacing w:after="0" w:line="240" w:lineRule="auto"/>
        <w:contextualSpacing/>
        <w:jc w:val="both"/>
        <w:rPr>
          <w:rFonts w:eastAsia="Times New Roman" w:cs="Times New Roman"/>
          <w:sz w:val="24"/>
          <w:szCs w:val="24"/>
          <w:lang w:eastAsia="hr-HR"/>
        </w:rPr>
      </w:pPr>
    </w:p>
    <w:p w14:paraId="61F15CAC" w14:textId="16A2E8FD" w:rsidR="0027089A" w:rsidRDefault="0027089A" w:rsidP="008C6562">
      <w:pPr>
        <w:spacing w:after="0" w:line="240" w:lineRule="auto"/>
        <w:contextualSpacing/>
        <w:jc w:val="both"/>
        <w:rPr>
          <w:rFonts w:eastAsia="Times New Roman" w:cs="Times New Roman"/>
          <w:sz w:val="24"/>
          <w:szCs w:val="24"/>
          <w:lang w:eastAsia="hr-HR"/>
        </w:rPr>
      </w:pPr>
      <w:r>
        <w:rPr>
          <w:rFonts w:eastAsia="Times New Roman" w:cs="Times New Roman"/>
          <w:sz w:val="24"/>
          <w:szCs w:val="24"/>
          <w:lang w:eastAsia="hr-HR"/>
        </w:rPr>
        <w:t xml:space="preserve">Uz prethodno navedeno, u razdoblju od </w:t>
      </w:r>
      <w:r w:rsidR="003D74C6">
        <w:rPr>
          <w:rFonts w:eastAsia="Times New Roman" w:cs="Times New Roman"/>
          <w:sz w:val="24"/>
          <w:szCs w:val="24"/>
          <w:lang w:eastAsia="hr-HR"/>
        </w:rPr>
        <w:t>prvog polugodišta 2018</w:t>
      </w:r>
      <w:r>
        <w:rPr>
          <w:rFonts w:eastAsia="Times New Roman" w:cs="Times New Roman"/>
          <w:sz w:val="24"/>
          <w:szCs w:val="24"/>
          <w:lang w:eastAsia="hr-HR"/>
        </w:rPr>
        <w:t>. do kraja 2020.</w:t>
      </w:r>
      <w:r w:rsidR="00CE7118">
        <w:rPr>
          <w:rFonts w:eastAsia="Times New Roman" w:cs="Times New Roman"/>
          <w:sz w:val="24"/>
          <w:szCs w:val="24"/>
          <w:lang w:eastAsia="hr-HR"/>
        </w:rPr>
        <w:t xml:space="preserve"> nastavljen je opadajući trend korištenja javno dostupne telefonske usluge. Tako je u</w:t>
      </w:r>
      <w:r w:rsidR="003D74C6">
        <w:rPr>
          <w:rFonts w:eastAsia="Times New Roman" w:cs="Times New Roman"/>
          <w:sz w:val="24"/>
          <w:szCs w:val="24"/>
          <w:lang w:eastAsia="hr-HR"/>
        </w:rPr>
        <w:t xml:space="preserve"> promatranom razdoblju</w:t>
      </w:r>
      <w:r w:rsidR="00CE7118">
        <w:rPr>
          <w:rFonts w:eastAsia="Times New Roman" w:cs="Times New Roman"/>
          <w:sz w:val="24"/>
          <w:szCs w:val="24"/>
          <w:lang w:eastAsia="hr-HR"/>
        </w:rPr>
        <w:t xml:space="preserve"> </w:t>
      </w:r>
      <w:r>
        <w:rPr>
          <w:rFonts w:eastAsia="Times New Roman" w:cs="Times New Roman"/>
          <w:sz w:val="24"/>
          <w:szCs w:val="24"/>
          <w:lang w:eastAsia="hr-HR"/>
        </w:rPr>
        <w:t>zabilježen</w:t>
      </w:r>
      <w:r w:rsidR="003D74C6">
        <w:rPr>
          <w:rFonts w:eastAsia="Times New Roman" w:cs="Times New Roman"/>
          <w:sz w:val="24"/>
          <w:szCs w:val="24"/>
          <w:lang w:eastAsia="hr-HR"/>
        </w:rPr>
        <w:t xml:space="preserve"> </w:t>
      </w:r>
      <w:r>
        <w:rPr>
          <w:rFonts w:eastAsia="Times New Roman" w:cs="Times New Roman"/>
          <w:sz w:val="24"/>
          <w:szCs w:val="24"/>
          <w:lang w:eastAsia="hr-HR"/>
        </w:rPr>
        <w:t>pad broja odlaznih minuta iz nepokretne mreže od 14% (Slika 4).</w:t>
      </w:r>
      <w:r w:rsidR="007E44A8">
        <w:rPr>
          <w:rFonts w:eastAsia="Times New Roman" w:cs="Times New Roman"/>
          <w:sz w:val="24"/>
          <w:szCs w:val="24"/>
          <w:lang w:eastAsia="hr-HR"/>
        </w:rPr>
        <w:t xml:space="preserve"> Pri tom se blagi porast zabilježen u 2020. može objasniti povećanom potrebom za telefoniranjem uslijed mjera socijalnog distanciranja </w:t>
      </w:r>
      <w:r w:rsidR="00126D36">
        <w:rPr>
          <w:rFonts w:eastAsia="Times New Roman" w:cs="Times New Roman"/>
          <w:sz w:val="24"/>
          <w:szCs w:val="24"/>
          <w:lang w:eastAsia="hr-HR"/>
        </w:rPr>
        <w:t>zbog pandemije COVID-19 i dva razorna potresa koja su pogodila Republiku Hrvatsku.</w:t>
      </w:r>
    </w:p>
    <w:p w14:paraId="0CF37C31" w14:textId="77777777" w:rsidR="0027089A" w:rsidRDefault="0027089A" w:rsidP="008C6562">
      <w:pPr>
        <w:spacing w:after="0" w:line="240" w:lineRule="auto"/>
        <w:contextualSpacing/>
        <w:jc w:val="both"/>
        <w:rPr>
          <w:rFonts w:eastAsia="Times New Roman" w:cs="Times New Roman"/>
          <w:sz w:val="24"/>
          <w:szCs w:val="24"/>
          <w:lang w:eastAsia="hr-HR"/>
        </w:rPr>
      </w:pPr>
    </w:p>
    <w:p w14:paraId="7230968E" w14:textId="5F32CC93" w:rsidR="007116F2" w:rsidRDefault="003D74C6" w:rsidP="00F74260">
      <w:pPr>
        <w:pStyle w:val="Caption"/>
        <w:spacing w:after="0"/>
      </w:pPr>
      <w:r>
        <w:t xml:space="preserve">Slika </w:t>
      </w:r>
      <w:r w:rsidR="00A71FFA">
        <w:fldChar w:fldCharType="begin"/>
      </w:r>
      <w:r w:rsidR="00A71FFA">
        <w:instrText xml:space="preserve"> SEQ Slika \* ARABIC </w:instrText>
      </w:r>
      <w:r w:rsidR="00A71FFA">
        <w:fldChar w:fldCharType="separate"/>
      </w:r>
      <w:r w:rsidR="00EF19A0">
        <w:rPr>
          <w:noProof/>
        </w:rPr>
        <w:t>4</w:t>
      </w:r>
      <w:r w:rsidR="00A71FFA">
        <w:rPr>
          <w:noProof/>
        </w:rPr>
        <w:fldChar w:fldCharType="end"/>
      </w:r>
      <w:r>
        <w:t xml:space="preserve"> </w:t>
      </w:r>
      <w:r w:rsidRPr="00A54F08">
        <w:t>Trajanje odlaznih poziva iz nepokretne mreže za razdoblje</w:t>
      </w:r>
      <w:r w:rsidR="007116F2" w:rsidRPr="00A54F08">
        <w:t xml:space="preserve"> </w:t>
      </w:r>
      <w:r w:rsidR="00B704E8">
        <w:t xml:space="preserve">od prvog polugodišta </w:t>
      </w:r>
      <w:r w:rsidR="007116F2" w:rsidRPr="00A54F08">
        <w:t>2018</w:t>
      </w:r>
      <w:r w:rsidR="00421D08">
        <w:t>.</w:t>
      </w:r>
      <w:r w:rsidR="00B704E8">
        <w:t xml:space="preserve"> do kraja </w:t>
      </w:r>
      <w:r w:rsidR="007116F2" w:rsidRPr="00A54F08">
        <w:t>2020</w:t>
      </w:r>
      <w:r w:rsidR="00421D08">
        <w:t>.</w:t>
      </w:r>
    </w:p>
    <w:p w14:paraId="677CACAD" w14:textId="7956BE82" w:rsidR="00123DA5" w:rsidRPr="007F5884" w:rsidRDefault="00123DA5" w:rsidP="007F5884">
      <w:pPr>
        <w:spacing w:after="0" w:line="240" w:lineRule="auto"/>
        <w:jc w:val="both"/>
        <w:rPr>
          <w:sz w:val="18"/>
          <w:szCs w:val="18"/>
        </w:rPr>
      </w:pPr>
      <w:r w:rsidRPr="007F5884">
        <w:rPr>
          <w:noProof/>
          <w:sz w:val="18"/>
          <w:szCs w:val="18"/>
          <w:lang w:eastAsia="hr-HR"/>
        </w:rPr>
        <w:drawing>
          <wp:inline distT="0" distB="0" distL="0" distR="0" wp14:anchorId="72CFA6CB" wp14:editId="2EC944F0">
            <wp:extent cx="5759532" cy="2808514"/>
            <wp:effectExtent l="0" t="0" r="12700" b="11430"/>
            <wp:docPr id="21" name="Chart 21"/>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p w14:paraId="16FBFDC4" w14:textId="77777777" w:rsidR="007F5884" w:rsidRPr="007F5884" w:rsidRDefault="007F5884" w:rsidP="007F5884">
      <w:pPr>
        <w:spacing w:after="0" w:line="240" w:lineRule="auto"/>
        <w:jc w:val="both"/>
        <w:rPr>
          <w:sz w:val="18"/>
          <w:szCs w:val="18"/>
        </w:rPr>
      </w:pPr>
      <w:r w:rsidRPr="00D76819">
        <w:rPr>
          <w:sz w:val="18"/>
          <w:szCs w:val="18"/>
        </w:rPr>
        <w:t>Izvor: Tromjesečni upitnici HAKOM-a - telefonske usluge u javnoj nepokretnoj komunikacijskoj mreži, prosinac 2020.</w:t>
      </w:r>
    </w:p>
    <w:p w14:paraId="32E7E077" w14:textId="77777777" w:rsidR="007F5884" w:rsidRDefault="007F5884" w:rsidP="008C6562">
      <w:pPr>
        <w:spacing w:after="0" w:line="240" w:lineRule="auto"/>
        <w:contextualSpacing/>
        <w:jc w:val="both"/>
        <w:rPr>
          <w:rFonts w:eastAsia="Times New Roman" w:cs="Times New Roman"/>
          <w:sz w:val="24"/>
          <w:szCs w:val="24"/>
          <w:lang w:eastAsia="hr-HR"/>
        </w:rPr>
      </w:pPr>
    </w:p>
    <w:p w14:paraId="41AA6AA0" w14:textId="0DF2B3C9" w:rsidR="00662DC9" w:rsidRPr="004D046E" w:rsidRDefault="00662DC9" w:rsidP="008C6562">
      <w:pPr>
        <w:spacing w:after="0" w:line="240" w:lineRule="auto"/>
        <w:contextualSpacing/>
        <w:jc w:val="both"/>
        <w:rPr>
          <w:rFonts w:eastAsia="Times New Roman" w:cs="Times New Roman"/>
          <w:sz w:val="24"/>
          <w:szCs w:val="24"/>
          <w:lang w:eastAsia="hr-HR"/>
        </w:rPr>
      </w:pPr>
      <w:r w:rsidRPr="004D046E">
        <w:rPr>
          <w:rFonts w:eastAsia="Times New Roman" w:cs="Times New Roman"/>
          <w:sz w:val="24"/>
          <w:szCs w:val="24"/>
          <w:lang w:eastAsia="hr-HR"/>
        </w:rPr>
        <w:t>Zbog prethodno navedenog, HAKOM je mišljenja kako operatori u R</w:t>
      </w:r>
      <w:r>
        <w:rPr>
          <w:rFonts w:eastAsia="Times New Roman" w:cs="Times New Roman"/>
          <w:sz w:val="24"/>
          <w:szCs w:val="24"/>
          <w:lang w:eastAsia="hr-HR"/>
        </w:rPr>
        <w:t xml:space="preserve">epublici </w:t>
      </w:r>
      <w:r w:rsidRPr="004D046E">
        <w:rPr>
          <w:rFonts w:eastAsia="Times New Roman" w:cs="Times New Roman"/>
          <w:sz w:val="24"/>
          <w:szCs w:val="24"/>
          <w:lang w:eastAsia="hr-HR"/>
        </w:rPr>
        <w:t>H</w:t>
      </w:r>
      <w:r>
        <w:rPr>
          <w:rFonts w:eastAsia="Times New Roman" w:cs="Times New Roman"/>
          <w:sz w:val="24"/>
          <w:szCs w:val="24"/>
          <w:lang w:eastAsia="hr-HR"/>
        </w:rPr>
        <w:t>rvatskoj</w:t>
      </w:r>
      <w:r w:rsidRPr="004D046E">
        <w:rPr>
          <w:rFonts w:eastAsia="Times New Roman" w:cs="Times New Roman"/>
          <w:sz w:val="24"/>
          <w:szCs w:val="24"/>
          <w:lang w:eastAsia="hr-HR"/>
        </w:rPr>
        <w:t xml:space="preserve"> svoje poslovne planove danas ne mogu temeljiti na usluzi pristupa nepokretnoj mreži u svrhu javno dostupne telefonske usluge te </w:t>
      </w:r>
      <w:r>
        <w:rPr>
          <w:rFonts w:eastAsia="Times New Roman" w:cs="Times New Roman"/>
          <w:sz w:val="24"/>
          <w:szCs w:val="24"/>
          <w:lang w:eastAsia="hr-HR"/>
        </w:rPr>
        <w:t>očekuje</w:t>
      </w:r>
      <w:r w:rsidRPr="004D046E">
        <w:rPr>
          <w:rFonts w:eastAsia="Times New Roman" w:cs="Times New Roman"/>
          <w:sz w:val="24"/>
          <w:szCs w:val="24"/>
          <w:lang w:eastAsia="hr-HR"/>
        </w:rPr>
        <w:t xml:space="preserve"> da će, u razdoblju na koje se odnosi ova analiza operatori </w:t>
      </w:r>
      <w:r>
        <w:rPr>
          <w:rFonts w:eastAsia="Times New Roman" w:cs="Times New Roman"/>
          <w:sz w:val="24"/>
          <w:szCs w:val="24"/>
          <w:lang w:eastAsia="hr-HR"/>
        </w:rPr>
        <w:t>nastaviti</w:t>
      </w:r>
      <w:r w:rsidRPr="004D046E">
        <w:rPr>
          <w:rFonts w:eastAsia="Times New Roman" w:cs="Times New Roman"/>
          <w:sz w:val="24"/>
          <w:szCs w:val="24"/>
          <w:lang w:eastAsia="hr-HR"/>
        </w:rPr>
        <w:t xml:space="preserve"> aktivnosti kojima se potiče prelazak korisnika samostalne javno dostupne telefonske usluge na pakete usluga.</w:t>
      </w:r>
    </w:p>
    <w:p w14:paraId="41C94614" w14:textId="77777777" w:rsidR="00662DC9" w:rsidRPr="004D046E" w:rsidRDefault="00662DC9" w:rsidP="008C6562">
      <w:pPr>
        <w:spacing w:after="0" w:line="240" w:lineRule="auto"/>
        <w:contextualSpacing/>
        <w:jc w:val="both"/>
        <w:rPr>
          <w:rFonts w:eastAsia="Times New Roman" w:cs="Times New Roman"/>
          <w:sz w:val="24"/>
          <w:szCs w:val="24"/>
          <w:lang w:eastAsia="hr-HR"/>
        </w:rPr>
      </w:pPr>
    </w:p>
    <w:p w14:paraId="619251D1" w14:textId="5AD5D5F1" w:rsidR="00662DC9" w:rsidRDefault="00662DC9" w:rsidP="008C6562">
      <w:pPr>
        <w:spacing w:after="0" w:line="240" w:lineRule="auto"/>
        <w:contextualSpacing/>
        <w:jc w:val="both"/>
        <w:rPr>
          <w:rFonts w:eastAsia="Times New Roman" w:cs="Times New Roman"/>
          <w:sz w:val="24"/>
          <w:szCs w:val="24"/>
          <w:lang w:eastAsia="hr-HR"/>
        </w:rPr>
      </w:pPr>
      <w:r w:rsidRPr="004D046E">
        <w:rPr>
          <w:rFonts w:eastAsia="Times New Roman" w:cs="Times New Roman"/>
          <w:sz w:val="24"/>
          <w:szCs w:val="24"/>
          <w:lang w:eastAsia="hr-HR"/>
        </w:rPr>
        <w:t xml:space="preserve">U nastavku, HAKOM će provesti analizu tri mjerila iz članka 53. stavka 2. ZEK-a. </w:t>
      </w:r>
    </w:p>
    <w:p w14:paraId="0CDBD5F5" w14:textId="4C17431B" w:rsidR="001348C8" w:rsidRDefault="001348C8" w:rsidP="008C6562">
      <w:pPr>
        <w:spacing w:after="0" w:line="240" w:lineRule="auto"/>
        <w:jc w:val="both"/>
        <w:rPr>
          <w:rFonts w:eastAsia="Times New Roman" w:cs="Times New Roman"/>
          <w:sz w:val="24"/>
          <w:szCs w:val="24"/>
          <w:lang w:eastAsia="hr-HR"/>
        </w:rPr>
      </w:pPr>
    </w:p>
    <w:p w14:paraId="68E086FB" w14:textId="762BBA5E" w:rsidR="004D046E" w:rsidRDefault="001348C8" w:rsidP="008C6562">
      <w:pPr>
        <w:pStyle w:val="Heading2"/>
      </w:pPr>
      <w:bookmarkStart w:id="126" w:name="_Toc77146234"/>
      <w:bookmarkStart w:id="127" w:name="_Toc82087620"/>
      <w:r w:rsidRPr="00AB2ED8">
        <w:t xml:space="preserve">Prvo mjerilo: </w:t>
      </w:r>
      <w:r w:rsidR="004D046E" w:rsidRPr="00AB2ED8">
        <w:t>Prisutnost visokih i trajnih zapreka za ulazak na tržište, strukturne,</w:t>
      </w:r>
      <w:r w:rsidR="009F1BE9" w:rsidRPr="00AB2ED8">
        <w:t xml:space="preserve"> pravne ili regulatorne prirode</w:t>
      </w:r>
      <w:bookmarkEnd w:id="126"/>
      <w:bookmarkEnd w:id="127"/>
    </w:p>
    <w:p w14:paraId="317F441D" w14:textId="4E91F29C" w:rsidR="008B2776" w:rsidRDefault="008B2776" w:rsidP="008C6562">
      <w:pPr>
        <w:spacing w:after="0" w:line="240" w:lineRule="auto"/>
        <w:jc w:val="both"/>
        <w:rPr>
          <w:rFonts w:eastAsia="Times New Roman" w:cs="Times New Roman"/>
          <w:sz w:val="24"/>
          <w:szCs w:val="24"/>
          <w:lang w:eastAsia="hr-HR"/>
        </w:rPr>
      </w:pPr>
    </w:p>
    <w:p w14:paraId="08A73C08" w14:textId="2FABFA38" w:rsidR="004D046E" w:rsidRDefault="00662DC9" w:rsidP="008C6562">
      <w:pPr>
        <w:spacing w:after="0" w:line="240" w:lineRule="auto"/>
        <w:jc w:val="both"/>
        <w:rPr>
          <w:rFonts w:eastAsia="Times New Roman" w:cs="Times New Roman"/>
          <w:sz w:val="24"/>
          <w:szCs w:val="24"/>
          <w:lang w:eastAsia="hr-HR"/>
        </w:rPr>
      </w:pPr>
      <w:r w:rsidRPr="004D046E">
        <w:rPr>
          <w:rFonts w:eastAsia="Times New Roman" w:cs="Times New Roman"/>
          <w:sz w:val="24"/>
          <w:szCs w:val="24"/>
          <w:lang w:eastAsia="hr-HR"/>
        </w:rPr>
        <w:t>Prvo mjerilo</w:t>
      </w:r>
      <w:r>
        <w:rPr>
          <w:rFonts w:eastAsia="Times New Roman" w:cs="Times New Roman"/>
          <w:sz w:val="24"/>
          <w:szCs w:val="24"/>
          <w:lang w:eastAsia="hr-HR"/>
        </w:rPr>
        <w:t xml:space="preserve"> iz članka 53. stavka 2. ZEK-a</w:t>
      </w:r>
      <w:r w:rsidRPr="004D046E">
        <w:rPr>
          <w:rFonts w:eastAsia="Times New Roman" w:cs="Times New Roman"/>
          <w:sz w:val="24"/>
          <w:szCs w:val="24"/>
          <w:lang w:eastAsia="hr-HR"/>
        </w:rPr>
        <w:t xml:space="preserve"> se odnosi na prisutnost visokih i trajnih zapreka ulasku na tržište. Njime se nastoji odrediti postoje li u određenom trenutku visoke i trajne zapreke ulaska na tržište koje mogu biti strukturne, pravne ili regulatorne prirode. </w:t>
      </w:r>
    </w:p>
    <w:p w14:paraId="73AB1606" w14:textId="2DFDDAA1" w:rsidR="008B2776" w:rsidRDefault="008B2776" w:rsidP="008C6562">
      <w:pPr>
        <w:spacing w:after="0" w:line="240" w:lineRule="auto"/>
        <w:jc w:val="both"/>
        <w:rPr>
          <w:rFonts w:eastAsia="Times New Roman" w:cs="Times New Roman"/>
          <w:sz w:val="24"/>
          <w:szCs w:val="24"/>
          <w:lang w:eastAsia="hr-HR"/>
        </w:rPr>
      </w:pPr>
    </w:p>
    <w:p w14:paraId="7EB92B0D" w14:textId="77777777" w:rsidR="008B2776" w:rsidRPr="004D046E" w:rsidRDefault="008B2776" w:rsidP="008C6562">
      <w:pPr>
        <w:spacing w:after="0" w:line="240" w:lineRule="auto"/>
        <w:jc w:val="both"/>
        <w:rPr>
          <w:rFonts w:eastAsia="Times New Roman" w:cs="Times New Roman"/>
          <w:sz w:val="24"/>
          <w:szCs w:val="24"/>
          <w:lang w:eastAsia="hr-HR"/>
        </w:rPr>
      </w:pPr>
    </w:p>
    <w:p w14:paraId="556E9371" w14:textId="09A851B7" w:rsidR="004D046E" w:rsidRPr="00F476DA" w:rsidRDefault="004D046E" w:rsidP="008C6562">
      <w:pPr>
        <w:pStyle w:val="Heading3"/>
      </w:pPr>
      <w:bookmarkStart w:id="128" w:name="_Toc77146235"/>
      <w:bookmarkStart w:id="129" w:name="_Toc82087621"/>
      <w:r w:rsidRPr="00F476DA">
        <w:lastRenderedPageBreak/>
        <w:t>Strukturne zapreke ulaska na tržište</w:t>
      </w:r>
      <w:bookmarkEnd w:id="128"/>
      <w:bookmarkEnd w:id="129"/>
    </w:p>
    <w:p w14:paraId="0E1B40AD" w14:textId="77777777" w:rsidR="004D046E" w:rsidRPr="004D046E" w:rsidRDefault="004D046E" w:rsidP="008C6562">
      <w:pPr>
        <w:spacing w:after="0" w:line="240" w:lineRule="auto"/>
        <w:jc w:val="both"/>
        <w:rPr>
          <w:rFonts w:eastAsia="Times New Roman" w:cs="Times New Roman"/>
          <w:sz w:val="24"/>
          <w:szCs w:val="24"/>
          <w:lang w:eastAsia="hr-HR"/>
        </w:rPr>
      </w:pPr>
    </w:p>
    <w:p w14:paraId="5C04CC3C" w14:textId="016F429C" w:rsidR="009F1BE9" w:rsidRPr="009F1BE9" w:rsidRDefault="009F1BE9" w:rsidP="008C6562">
      <w:pPr>
        <w:spacing w:after="0" w:line="240" w:lineRule="auto"/>
        <w:contextualSpacing/>
        <w:jc w:val="both"/>
        <w:rPr>
          <w:rFonts w:eastAsia="Times New Roman" w:cs="Times New Roman"/>
          <w:sz w:val="24"/>
          <w:szCs w:val="24"/>
          <w:lang w:eastAsia="hr-HR"/>
        </w:rPr>
      </w:pPr>
      <w:bookmarkStart w:id="130" w:name="_Toc235954726"/>
      <w:bookmarkStart w:id="131" w:name="_Toc335820839"/>
      <w:bookmarkStart w:id="132" w:name="_Toc374970936"/>
      <w:r w:rsidRPr="009F1BE9">
        <w:rPr>
          <w:rFonts w:eastAsia="Times New Roman" w:cs="Times New Roman"/>
          <w:sz w:val="24"/>
          <w:szCs w:val="24"/>
          <w:lang w:eastAsia="hr-HR"/>
        </w:rPr>
        <w:t xml:space="preserve">Visoke strukturne </w:t>
      </w:r>
      <w:r w:rsidR="00E616D4">
        <w:rPr>
          <w:rFonts w:eastAsia="Times New Roman" w:cs="Times New Roman"/>
          <w:sz w:val="24"/>
          <w:szCs w:val="24"/>
          <w:lang w:eastAsia="hr-HR"/>
        </w:rPr>
        <w:t>za</w:t>
      </w:r>
      <w:r w:rsidRPr="009F1BE9">
        <w:rPr>
          <w:rFonts w:eastAsia="Times New Roman" w:cs="Times New Roman"/>
          <w:sz w:val="24"/>
          <w:szCs w:val="24"/>
          <w:lang w:eastAsia="hr-HR"/>
        </w:rPr>
        <w:t xml:space="preserve">preke postoje na tržištu na kojem je za pružanje usluga potrebna infrastruktura čija replikacija nije moguća ili za koju replikacija nije ekonomski opravdana, na tržištima koja karakteriziraju ekonomija razmjera i/ili opsega, visoki nepovratni troškovi i sl. Utvrđivanjem postoje li visoke i trajne </w:t>
      </w:r>
      <w:r w:rsidR="00E616D4">
        <w:rPr>
          <w:rFonts w:eastAsia="Times New Roman" w:cs="Times New Roman"/>
          <w:sz w:val="24"/>
          <w:szCs w:val="24"/>
          <w:lang w:eastAsia="hr-HR"/>
        </w:rPr>
        <w:t>pre</w:t>
      </w:r>
      <w:r w:rsidRPr="009F1BE9">
        <w:rPr>
          <w:rFonts w:eastAsia="Times New Roman" w:cs="Times New Roman"/>
          <w:sz w:val="24"/>
          <w:szCs w:val="24"/>
          <w:lang w:eastAsia="hr-HR"/>
        </w:rPr>
        <w:t>preke ulaska na određeno tržište, HAKOM može utjecati na razvoj djelotvornog tržišnog natjecanja na tom tržištu.</w:t>
      </w:r>
    </w:p>
    <w:p w14:paraId="3F1BF523" w14:textId="77777777" w:rsidR="009F1BE9" w:rsidRPr="009F1BE9" w:rsidRDefault="009F1BE9" w:rsidP="008C6562">
      <w:pPr>
        <w:spacing w:after="0" w:line="240" w:lineRule="auto"/>
        <w:contextualSpacing/>
        <w:jc w:val="both"/>
        <w:rPr>
          <w:rFonts w:eastAsia="Times New Roman" w:cs="Times New Roman"/>
          <w:sz w:val="24"/>
          <w:szCs w:val="24"/>
          <w:lang w:eastAsia="hr-HR"/>
        </w:rPr>
      </w:pPr>
    </w:p>
    <w:p w14:paraId="434B72EB" w14:textId="6C2BA07D" w:rsidR="005B4D66" w:rsidRPr="005B4D66" w:rsidRDefault="009F1BE9" w:rsidP="008C6562">
      <w:pPr>
        <w:spacing w:after="0" w:line="240" w:lineRule="auto"/>
        <w:contextualSpacing/>
        <w:jc w:val="both"/>
        <w:rPr>
          <w:rFonts w:eastAsia="Times New Roman" w:cs="Times New Roman"/>
          <w:sz w:val="24"/>
          <w:szCs w:val="24"/>
          <w:lang w:eastAsia="hr-HR"/>
        </w:rPr>
      </w:pPr>
      <w:r w:rsidRPr="009F1BE9">
        <w:rPr>
          <w:rFonts w:eastAsia="Times New Roman" w:cs="Times New Roman"/>
          <w:sz w:val="24"/>
          <w:szCs w:val="24"/>
          <w:lang w:eastAsia="hr-HR"/>
        </w:rPr>
        <w:t xml:space="preserve">Kako bi krajnjim korisnicima mogao ponuditi uslugu pristupa </w:t>
      </w:r>
      <w:r w:rsidR="005F23ED">
        <w:rPr>
          <w:rFonts w:eastAsia="Times New Roman" w:cs="Times New Roman"/>
          <w:sz w:val="24"/>
          <w:szCs w:val="24"/>
          <w:lang w:eastAsia="hr-HR"/>
        </w:rPr>
        <w:t xml:space="preserve">u svrhu isključivo javno </w:t>
      </w:r>
      <w:r w:rsidR="00737F3C">
        <w:rPr>
          <w:rFonts w:eastAsia="Times New Roman" w:cs="Times New Roman"/>
          <w:sz w:val="24"/>
          <w:szCs w:val="24"/>
          <w:lang w:eastAsia="hr-HR"/>
        </w:rPr>
        <w:t>dostupne</w:t>
      </w:r>
      <w:r w:rsidR="005F23ED">
        <w:rPr>
          <w:rFonts w:eastAsia="Times New Roman" w:cs="Times New Roman"/>
          <w:sz w:val="24"/>
          <w:szCs w:val="24"/>
          <w:lang w:eastAsia="hr-HR"/>
        </w:rPr>
        <w:t xml:space="preserve"> telefonske usluge,</w:t>
      </w:r>
      <w:r w:rsidRPr="009F1BE9">
        <w:rPr>
          <w:rFonts w:eastAsia="Times New Roman" w:cs="Times New Roman"/>
          <w:sz w:val="24"/>
          <w:szCs w:val="24"/>
          <w:lang w:eastAsia="hr-HR"/>
        </w:rPr>
        <w:t xml:space="preserve"> koja je predmet ovog dokumenta, </w:t>
      </w:r>
      <w:r w:rsidR="005F23ED">
        <w:rPr>
          <w:rFonts w:eastAsia="Times New Roman" w:cs="Times New Roman"/>
          <w:sz w:val="24"/>
          <w:szCs w:val="24"/>
          <w:lang w:eastAsia="hr-HR"/>
        </w:rPr>
        <w:t>postojeći</w:t>
      </w:r>
      <w:r w:rsidRPr="009F1BE9">
        <w:rPr>
          <w:rFonts w:eastAsia="Times New Roman" w:cs="Times New Roman"/>
          <w:sz w:val="24"/>
          <w:szCs w:val="24"/>
          <w:lang w:eastAsia="hr-HR"/>
        </w:rPr>
        <w:t xml:space="preserve"> operator </w:t>
      </w:r>
      <w:r w:rsidR="005F23ED">
        <w:rPr>
          <w:rFonts w:eastAsia="Times New Roman" w:cs="Times New Roman"/>
          <w:sz w:val="24"/>
          <w:szCs w:val="24"/>
          <w:lang w:eastAsia="hr-HR"/>
        </w:rPr>
        <w:t>može</w:t>
      </w:r>
      <w:r w:rsidR="005F23ED" w:rsidRPr="009F1BE9">
        <w:rPr>
          <w:rFonts w:eastAsia="Times New Roman" w:cs="Times New Roman"/>
          <w:sz w:val="24"/>
          <w:szCs w:val="24"/>
          <w:lang w:eastAsia="hr-HR"/>
        </w:rPr>
        <w:t xml:space="preserve"> </w:t>
      </w:r>
      <w:r w:rsidRPr="009F1BE9">
        <w:rPr>
          <w:rFonts w:eastAsia="Times New Roman" w:cs="Times New Roman"/>
          <w:sz w:val="24"/>
          <w:szCs w:val="24"/>
          <w:lang w:eastAsia="hr-HR"/>
        </w:rPr>
        <w:t xml:space="preserve">sam graditi pristupnu infrastrukturu do krajnjeg korisnika ili može koristiti pristupnu infrastrukturu drugog operatora. Kapitalna ulaganja potrebna za izgradnju i stavljanje u uporabu pristupne mrežne infrastrukture </w:t>
      </w:r>
      <w:r w:rsidR="005F23ED">
        <w:rPr>
          <w:rFonts w:eastAsia="Times New Roman" w:cs="Times New Roman"/>
          <w:sz w:val="24"/>
          <w:szCs w:val="24"/>
          <w:lang w:eastAsia="hr-HR"/>
        </w:rPr>
        <w:t xml:space="preserve">za pružanje isključivo javno dostupne telefonske usluge </w:t>
      </w:r>
      <w:r w:rsidRPr="009F1BE9">
        <w:rPr>
          <w:rFonts w:eastAsia="Times New Roman" w:cs="Times New Roman"/>
          <w:sz w:val="24"/>
          <w:szCs w:val="24"/>
          <w:lang w:eastAsia="hr-HR"/>
        </w:rPr>
        <w:t xml:space="preserve">su izuzetno </w:t>
      </w:r>
      <w:r w:rsidR="005F23ED" w:rsidRPr="009F1BE9">
        <w:rPr>
          <w:rFonts w:eastAsia="Times New Roman" w:cs="Times New Roman"/>
          <w:sz w:val="24"/>
          <w:szCs w:val="24"/>
          <w:lang w:eastAsia="hr-HR"/>
        </w:rPr>
        <w:t>visoka</w:t>
      </w:r>
      <w:r w:rsidR="005F23ED">
        <w:rPr>
          <w:rFonts w:eastAsia="Times New Roman" w:cs="Times New Roman"/>
          <w:sz w:val="24"/>
          <w:szCs w:val="24"/>
          <w:lang w:eastAsia="hr-HR"/>
        </w:rPr>
        <w:t xml:space="preserve"> odnosno</w:t>
      </w:r>
      <w:r w:rsidR="00CB66F6">
        <w:rPr>
          <w:rFonts w:eastAsia="Times New Roman" w:cs="Times New Roman"/>
          <w:sz w:val="24"/>
          <w:szCs w:val="24"/>
          <w:lang w:eastAsia="hr-HR"/>
        </w:rPr>
        <w:t>,</w:t>
      </w:r>
      <w:r w:rsidR="005F23ED">
        <w:rPr>
          <w:rFonts w:eastAsia="Times New Roman" w:cs="Times New Roman"/>
          <w:sz w:val="24"/>
          <w:szCs w:val="24"/>
          <w:lang w:eastAsia="hr-HR"/>
        </w:rPr>
        <w:t xml:space="preserve"> u potpunosti neisplativa.</w:t>
      </w:r>
      <w:r w:rsidR="005B4D66" w:rsidRPr="005B4D66">
        <w:rPr>
          <w:rFonts w:eastAsia="Times New Roman" w:cs="Times New Roman"/>
          <w:sz w:val="24"/>
          <w:szCs w:val="24"/>
          <w:lang w:eastAsia="hr-HR"/>
        </w:rPr>
        <w:t xml:space="preserve"> </w:t>
      </w:r>
      <w:r w:rsidR="005B4D66">
        <w:rPr>
          <w:rFonts w:eastAsia="Times New Roman" w:cs="Times New Roman"/>
          <w:sz w:val="24"/>
          <w:szCs w:val="24"/>
          <w:lang w:eastAsia="hr-HR"/>
        </w:rPr>
        <w:t>Međutim</w:t>
      </w:r>
      <w:r w:rsidR="005B4D66" w:rsidRPr="005B4D66">
        <w:rPr>
          <w:rFonts w:eastAsia="Times New Roman" w:cs="Times New Roman"/>
          <w:sz w:val="24"/>
          <w:szCs w:val="24"/>
          <w:lang w:eastAsia="hr-HR"/>
        </w:rPr>
        <w:t xml:space="preserve">, u određenim područjima postoje već izgrađene mreže alternativnih operatora putem kojih se također mogu pružati telefonske usluge, iako su te mreže izgrađene kako </w:t>
      </w:r>
      <w:r w:rsidR="005E1FF5">
        <w:rPr>
          <w:rFonts w:eastAsia="Times New Roman" w:cs="Times New Roman"/>
          <w:sz w:val="24"/>
          <w:szCs w:val="24"/>
          <w:lang w:eastAsia="hr-HR"/>
        </w:rPr>
        <w:t>b</w:t>
      </w:r>
      <w:r w:rsidR="005B4D66" w:rsidRPr="005B4D66">
        <w:rPr>
          <w:rFonts w:eastAsia="Times New Roman" w:cs="Times New Roman"/>
          <w:sz w:val="24"/>
          <w:szCs w:val="24"/>
          <w:lang w:eastAsia="hr-HR"/>
        </w:rPr>
        <w:t>i se pružale usluge širokopojasnog pristupa i u pravilu se samostalne telefonske usluge niti ne pružaju putem tih mreža.</w:t>
      </w:r>
      <w:r w:rsidRPr="009F1BE9">
        <w:rPr>
          <w:rFonts w:eastAsia="Times New Roman" w:cs="Times New Roman"/>
          <w:sz w:val="24"/>
          <w:szCs w:val="24"/>
          <w:lang w:eastAsia="hr-HR"/>
        </w:rPr>
        <w:t xml:space="preserve"> </w:t>
      </w:r>
      <w:r w:rsidR="005B4D66" w:rsidRPr="005B4D66">
        <w:rPr>
          <w:rFonts w:eastAsia="Times New Roman" w:cs="Times New Roman"/>
          <w:sz w:val="24"/>
          <w:szCs w:val="24"/>
          <w:lang w:eastAsia="hr-HR"/>
        </w:rPr>
        <w:t>S druge strane ne smije se zanemariti da su operatori pokretnih mreža već izgradili vlastitu infrastrukturu kojom gotovo u potpunosti pokrivaju cjelokupni teritorij Republike Hrvatske te da već pružaju (Homebox usluga od A1) ili mogu pružati javno dostupn</w:t>
      </w:r>
      <w:r w:rsidR="00361894">
        <w:rPr>
          <w:rFonts w:eastAsia="Times New Roman" w:cs="Times New Roman"/>
          <w:sz w:val="24"/>
          <w:szCs w:val="24"/>
          <w:lang w:eastAsia="hr-HR"/>
        </w:rPr>
        <w:t>u</w:t>
      </w:r>
      <w:r w:rsidR="005B4D66" w:rsidRPr="005B4D66">
        <w:rPr>
          <w:rFonts w:eastAsia="Times New Roman" w:cs="Times New Roman"/>
          <w:sz w:val="24"/>
          <w:szCs w:val="24"/>
          <w:lang w:eastAsia="hr-HR"/>
        </w:rPr>
        <w:t xml:space="preserve"> telefonsk</w:t>
      </w:r>
      <w:r w:rsidR="00361894">
        <w:rPr>
          <w:rFonts w:eastAsia="Times New Roman" w:cs="Times New Roman"/>
          <w:sz w:val="24"/>
          <w:szCs w:val="24"/>
          <w:lang w:eastAsia="hr-HR"/>
        </w:rPr>
        <w:t>u</w:t>
      </w:r>
      <w:r w:rsidR="005B4D66" w:rsidRPr="005B4D66">
        <w:rPr>
          <w:rFonts w:eastAsia="Times New Roman" w:cs="Times New Roman"/>
          <w:sz w:val="24"/>
          <w:szCs w:val="24"/>
          <w:lang w:eastAsia="hr-HR"/>
        </w:rPr>
        <w:t xml:space="preserve"> uslug</w:t>
      </w:r>
      <w:r w:rsidR="00361894">
        <w:rPr>
          <w:rFonts w:eastAsia="Times New Roman" w:cs="Times New Roman"/>
          <w:sz w:val="24"/>
          <w:szCs w:val="24"/>
          <w:lang w:eastAsia="hr-HR"/>
        </w:rPr>
        <w:t>u</w:t>
      </w:r>
      <w:r w:rsidR="005B4D66" w:rsidRPr="005B4D66">
        <w:rPr>
          <w:rFonts w:eastAsia="Times New Roman" w:cs="Times New Roman"/>
          <w:sz w:val="24"/>
          <w:szCs w:val="24"/>
          <w:lang w:eastAsia="hr-HR"/>
        </w:rPr>
        <w:t xml:space="preserve"> na nepokretnoj lokaciji. </w:t>
      </w:r>
    </w:p>
    <w:p w14:paraId="32C03EBC" w14:textId="77777777" w:rsidR="005B4D66" w:rsidRDefault="005B4D66" w:rsidP="008C6562">
      <w:pPr>
        <w:spacing w:after="0" w:line="240" w:lineRule="auto"/>
        <w:contextualSpacing/>
        <w:jc w:val="both"/>
        <w:rPr>
          <w:rFonts w:eastAsia="Times New Roman" w:cs="Times New Roman"/>
          <w:sz w:val="24"/>
          <w:szCs w:val="24"/>
          <w:lang w:eastAsia="hr-HR"/>
        </w:rPr>
      </w:pPr>
      <w:r w:rsidRPr="005B4D66">
        <w:rPr>
          <w:rFonts w:eastAsia="Times New Roman" w:cs="Times New Roman"/>
          <w:sz w:val="24"/>
          <w:szCs w:val="24"/>
          <w:lang w:eastAsia="hr-HR"/>
        </w:rPr>
        <w:t xml:space="preserve"> </w:t>
      </w:r>
    </w:p>
    <w:p w14:paraId="032662CF" w14:textId="6AFD76D9" w:rsidR="005B4D66" w:rsidRDefault="005B4D66" w:rsidP="008C6562">
      <w:pPr>
        <w:spacing w:after="0" w:line="240" w:lineRule="auto"/>
        <w:contextualSpacing/>
        <w:jc w:val="both"/>
        <w:rPr>
          <w:rFonts w:eastAsia="Times New Roman" w:cs="Times New Roman"/>
          <w:sz w:val="24"/>
          <w:szCs w:val="24"/>
          <w:lang w:eastAsia="hr-HR"/>
        </w:rPr>
      </w:pPr>
      <w:r>
        <w:rPr>
          <w:rFonts w:eastAsia="Times New Roman" w:cs="Times New Roman"/>
          <w:sz w:val="24"/>
          <w:szCs w:val="24"/>
          <w:lang w:eastAsia="hr-HR"/>
        </w:rPr>
        <w:t>Ipak</w:t>
      </w:r>
      <w:r w:rsidR="009F1BE9" w:rsidRPr="009F1BE9">
        <w:rPr>
          <w:rFonts w:eastAsia="Times New Roman" w:cs="Times New Roman"/>
          <w:sz w:val="24"/>
          <w:szCs w:val="24"/>
          <w:lang w:eastAsia="hr-HR"/>
        </w:rPr>
        <w:t>, uzimajući u obzir zemljopisnu rasprostranjenost pristupne mrežne infrastrukture HT-a,</w:t>
      </w:r>
      <w:r>
        <w:rPr>
          <w:rFonts w:eastAsia="Times New Roman" w:cs="Times New Roman"/>
          <w:sz w:val="24"/>
          <w:szCs w:val="24"/>
          <w:lang w:eastAsia="hr-HR"/>
        </w:rPr>
        <w:t xml:space="preserve"> te da</w:t>
      </w:r>
      <w:r w:rsidR="009F1BE9" w:rsidRPr="009F1BE9">
        <w:rPr>
          <w:rFonts w:eastAsia="Times New Roman" w:cs="Times New Roman"/>
          <w:sz w:val="24"/>
          <w:szCs w:val="24"/>
          <w:lang w:eastAsia="hr-HR"/>
        </w:rPr>
        <w:t xml:space="preserve"> repliciranje arhitekture HT-a </w:t>
      </w:r>
      <w:r w:rsidR="006B52BB">
        <w:rPr>
          <w:rFonts w:eastAsia="Times New Roman" w:cs="Times New Roman"/>
          <w:sz w:val="24"/>
          <w:szCs w:val="24"/>
          <w:lang w:eastAsia="hr-HR"/>
        </w:rPr>
        <w:t>za pružanje</w:t>
      </w:r>
      <w:r>
        <w:rPr>
          <w:rFonts w:eastAsia="Times New Roman" w:cs="Times New Roman"/>
          <w:sz w:val="24"/>
          <w:szCs w:val="24"/>
          <w:lang w:eastAsia="hr-HR"/>
        </w:rPr>
        <w:t xml:space="preserve"> samostalne telefonske</w:t>
      </w:r>
      <w:r w:rsidR="006B52BB">
        <w:rPr>
          <w:rFonts w:eastAsia="Times New Roman" w:cs="Times New Roman"/>
          <w:sz w:val="24"/>
          <w:szCs w:val="24"/>
          <w:lang w:eastAsia="hr-HR"/>
        </w:rPr>
        <w:t xml:space="preserve"> usluge </w:t>
      </w:r>
      <w:r w:rsidR="009F1BE9" w:rsidRPr="009F1BE9">
        <w:rPr>
          <w:rFonts w:eastAsia="Times New Roman" w:cs="Times New Roman"/>
          <w:sz w:val="24"/>
          <w:szCs w:val="24"/>
          <w:lang w:eastAsia="hr-HR"/>
        </w:rPr>
        <w:t>nije ekonomski opravdano</w:t>
      </w:r>
      <w:r>
        <w:rPr>
          <w:rFonts w:eastAsia="Times New Roman" w:cs="Times New Roman"/>
          <w:sz w:val="24"/>
          <w:szCs w:val="24"/>
          <w:lang w:eastAsia="hr-HR"/>
        </w:rPr>
        <w:t xml:space="preserve">, </w:t>
      </w:r>
      <w:r w:rsidR="009F1BE9" w:rsidRPr="009F1BE9">
        <w:rPr>
          <w:rFonts w:eastAsia="Times New Roman" w:cs="Times New Roman"/>
          <w:sz w:val="24"/>
          <w:szCs w:val="24"/>
          <w:lang w:eastAsia="hr-HR"/>
        </w:rPr>
        <w:t xml:space="preserve">HAKOM smatra kako na ovom tržištu postoji strukturna zapreka nadzora infrastrukture kod koje postoje visoke zapreke razvoju infrastrukturne konkurencije. </w:t>
      </w:r>
    </w:p>
    <w:p w14:paraId="18C374AC" w14:textId="6472C4AC" w:rsidR="009F1BE9" w:rsidRPr="009F1BE9" w:rsidRDefault="009F1BE9" w:rsidP="008C6562">
      <w:pPr>
        <w:spacing w:after="0" w:line="240" w:lineRule="auto"/>
        <w:contextualSpacing/>
        <w:jc w:val="both"/>
        <w:rPr>
          <w:rFonts w:eastAsia="Times New Roman" w:cs="Times New Roman"/>
          <w:sz w:val="24"/>
          <w:szCs w:val="24"/>
          <w:lang w:eastAsia="hr-HR"/>
        </w:rPr>
      </w:pPr>
    </w:p>
    <w:p w14:paraId="1D5F99D7" w14:textId="2B725D0F" w:rsidR="009F1BE9" w:rsidRPr="009F1BE9" w:rsidRDefault="009F1BE9" w:rsidP="008C6562">
      <w:pPr>
        <w:spacing w:after="0" w:line="240" w:lineRule="auto"/>
        <w:contextualSpacing/>
        <w:jc w:val="both"/>
        <w:rPr>
          <w:rFonts w:eastAsia="Times New Roman" w:cs="Times New Roman"/>
          <w:sz w:val="24"/>
          <w:szCs w:val="24"/>
          <w:lang w:eastAsia="hr-HR"/>
        </w:rPr>
      </w:pPr>
      <w:r w:rsidRPr="009F1BE9">
        <w:rPr>
          <w:rFonts w:eastAsia="Times New Roman" w:cs="Times New Roman"/>
          <w:sz w:val="24"/>
          <w:szCs w:val="24"/>
          <w:lang w:eastAsia="hr-HR"/>
        </w:rPr>
        <w:t>Međutim, da bi se u potpunosti sagledao kriterij postojanja visokih zapreka razvoju infrastrukturne konkurencije, potrebno je analizirati i postojanje/dostupnost veleprodajnih ponuda putem kojih operatori mogu ostvarivanjem pristupa HT-ovoj mreži krajnjim korisnicima ponuditi uslugu pristupa</w:t>
      </w:r>
      <w:r w:rsidR="001A06E2">
        <w:rPr>
          <w:rFonts w:eastAsia="Times New Roman" w:cs="Times New Roman"/>
          <w:sz w:val="24"/>
          <w:szCs w:val="24"/>
          <w:lang w:eastAsia="hr-HR"/>
        </w:rPr>
        <w:t xml:space="preserve"> </w:t>
      </w:r>
      <w:r w:rsidR="005F23ED">
        <w:rPr>
          <w:rFonts w:eastAsia="Times New Roman" w:cs="Times New Roman"/>
          <w:sz w:val="24"/>
          <w:szCs w:val="24"/>
          <w:lang w:eastAsia="hr-HR"/>
        </w:rPr>
        <w:t>u svrhu pružanja</w:t>
      </w:r>
      <w:r w:rsidRPr="009F1BE9">
        <w:rPr>
          <w:rFonts w:eastAsia="Times New Roman" w:cs="Times New Roman"/>
          <w:sz w:val="24"/>
          <w:szCs w:val="24"/>
          <w:lang w:eastAsia="hr-HR"/>
        </w:rPr>
        <w:t xml:space="preserve"> javno dostupn</w:t>
      </w:r>
      <w:r w:rsidR="005F23ED">
        <w:rPr>
          <w:rFonts w:eastAsia="Times New Roman" w:cs="Times New Roman"/>
          <w:sz w:val="24"/>
          <w:szCs w:val="24"/>
          <w:lang w:eastAsia="hr-HR"/>
        </w:rPr>
        <w:t>e</w:t>
      </w:r>
      <w:r w:rsidRPr="009F1BE9">
        <w:rPr>
          <w:rFonts w:eastAsia="Times New Roman" w:cs="Times New Roman"/>
          <w:sz w:val="24"/>
          <w:szCs w:val="24"/>
          <w:lang w:eastAsia="hr-HR"/>
        </w:rPr>
        <w:t xml:space="preserve"> telefonsk</w:t>
      </w:r>
      <w:r w:rsidR="005F23ED">
        <w:rPr>
          <w:rFonts w:eastAsia="Times New Roman" w:cs="Times New Roman"/>
          <w:sz w:val="24"/>
          <w:szCs w:val="24"/>
          <w:lang w:eastAsia="hr-HR"/>
        </w:rPr>
        <w:t>e</w:t>
      </w:r>
      <w:r w:rsidRPr="009F1BE9">
        <w:rPr>
          <w:rFonts w:eastAsia="Times New Roman" w:cs="Times New Roman"/>
          <w:sz w:val="24"/>
          <w:szCs w:val="24"/>
          <w:lang w:eastAsia="hr-HR"/>
        </w:rPr>
        <w:t xml:space="preserve"> uslug</w:t>
      </w:r>
      <w:r w:rsidR="005F23ED">
        <w:rPr>
          <w:rFonts w:eastAsia="Times New Roman" w:cs="Times New Roman"/>
          <w:sz w:val="24"/>
          <w:szCs w:val="24"/>
          <w:lang w:eastAsia="hr-HR"/>
        </w:rPr>
        <w:t>e</w:t>
      </w:r>
      <w:r w:rsidRPr="009F1BE9">
        <w:rPr>
          <w:rFonts w:eastAsia="Times New Roman" w:cs="Times New Roman"/>
          <w:sz w:val="24"/>
          <w:szCs w:val="24"/>
          <w:lang w:eastAsia="hr-HR"/>
        </w:rPr>
        <w:t>, a koje mogu dovesti do ublažavanja ili potpunog uklanjanja visokih zapreka ulasku na predmetno maloprodajno tržište.</w:t>
      </w:r>
    </w:p>
    <w:p w14:paraId="779D9F26" w14:textId="77777777" w:rsidR="009F1BE9" w:rsidRPr="009F1BE9" w:rsidRDefault="009F1BE9" w:rsidP="008C6562">
      <w:pPr>
        <w:spacing w:after="0" w:line="240" w:lineRule="auto"/>
        <w:contextualSpacing/>
        <w:jc w:val="both"/>
        <w:rPr>
          <w:rFonts w:eastAsia="Times New Roman" w:cs="Times New Roman"/>
          <w:sz w:val="24"/>
          <w:szCs w:val="24"/>
          <w:lang w:eastAsia="hr-HR"/>
        </w:rPr>
      </w:pPr>
    </w:p>
    <w:p w14:paraId="74EF7108" w14:textId="0CEAD804" w:rsidR="009F1BE9" w:rsidRPr="009F1BE9" w:rsidRDefault="009F1BE9" w:rsidP="008C6562">
      <w:pPr>
        <w:spacing w:after="0" w:line="240" w:lineRule="auto"/>
        <w:contextualSpacing/>
        <w:jc w:val="both"/>
        <w:rPr>
          <w:rFonts w:eastAsia="Times New Roman" w:cs="Times New Roman"/>
          <w:sz w:val="24"/>
          <w:szCs w:val="24"/>
          <w:lang w:eastAsia="hr-HR"/>
        </w:rPr>
      </w:pPr>
      <w:r w:rsidRPr="009F1BE9">
        <w:rPr>
          <w:rFonts w:eastAsia="Times New Roman" w:cs="Times New Roman"/>
          <w:sz w:val="24"/>
          <w:szCs w:val="24"/>
          <w:lang w:eastAsia="hr-HR"/>
        </w:rPr>
        <w:t xml:space="preserve">U trenutku pisanja ovog dokumenta, na veleprodajnoj razini, operatori mogu koristiti sljedeće usluge pristupa HT-ovoj mreži: </w:t>
      </w:r>
    </w:p>
    <w:p w14:paraId="20D04668" w14:textId="77777777" w:rsidR="009F1BE9" w:rsidRPr="009F1BE9" w:rsidRDefault="009F1BE9" w:rsidP="008C6562">
      <w:pPr>
        <w:spacing w:after="0" w:line="240" w:lineRule="auto"/>
        <w:jc w:val="both"/>
        <w:rPr>
          <w:rFonts w:eastAsia="Times New Roman" w:cs="Times New Roman"/>
          <w:sz w:val="24"/>
          <w:szCs w:val="24"/>
          <w:lang w:eastAsia="hr-HR"/>
        </w:rPr>
      </w:pPr>
    </w:p>
    <w:p w14:paraId="7129B90D" w14:textId="77777777" w:rsidR="009F1BE9" w:rsidRPr="0059785A" w:rsidRDefault="009F1BE9" w:rsidP="008C6562">
      <w:pPr>
        <w:pStyle w:val="ListParagraph"/>
        <w:numPr>
          <w:ilvl w:val="0"/>
          <w:numId w:val="5"/>
        </w:numPr>
        <w:spacing w:after="0" w:line="240" w:lineRule="auto"/>
        <w:jc w:val="both"/>
        <w:rPr>
          <w:sz w:val="24"/>
          <w:szCs w:val="24"/>
          <w:lang w:eastAsia="hr-HR"/>
        </w:rPr>
      </w:pPr>
      <w:r w:rsidRPr="0059785A">
        <w:rPr>
          <w:sz w:val="24"/>
          <w:szCs w:val="24"/>
          <w:lang w:eastAsia="hr-HR"/>
        </w:rPr>
        <w:t>usluga najma korisničke linije (WLR) uz uslugu predodabira operatora (CPS)</w:t>
      </w:r>
    </w:p>
    <w:p w14:paraId="68AD2D8B" w14:textId="7AC85E20" w:rsidR="009F1BE9" w:rsidRDefault="009F1BE9" w:rsidP="008C6562">
      <w:pPr>
        <w:pStyle w:val="ListParagraph"/>
        <w:numPr>
          <w:ilvl w:val="0"/>
          <w:numId w:val="5"/>
        </w:numPr>
        <w:spacing w:after="0" w:line="240" w:lineRule="auto"/>
        <w:jc w:val="both"/>
        <w:rPr>
          <w:sz w:val="24"/>
          <w:szCs w:val="24"/>
          <w:lang w:eastAsia="hr-HR"/>
        </w:rPr>
      </w:pPr>
      <w:r w:rsidRPr="0059785A">
        <w:rPr>
          <w:sz w:val="24"/>
          <w:szCs w:val="24"/>
          <w:lang w:eastAsia="hr-HR"/>
        </w:rPr>
        <w:t>usluga izdvojenog pristupa lokalnoj petlji (ULL)</w:t>
      </w:r>
    </w:p>
    <w:p w14:paraId="73CFD880" w14:textId="43AC239C" w:rsidR="00E42266" w:rsidRDefault="00E42266" w:rsidP="008C6562">
      <w:pPr>
        <w:pStyle w:val="ListParagraph"/>
        <w:numPr>
          <w:ilvl w:val="0"/>
          <w:numId w:val="5"/>
        </w:numPr>
        <w:spacing w:after="0" w:line="240" w:lineRule="auto"/>
        <w:jc w:val="both"/>
        <w:rPr>
          <w:sz w:val="24"/>
          <w:szCs w:val="24"/>
          <w:lang w:eastAsia="hr-HR"/>
        </w:rPr>
      </w:pPr>
      <w:r>
        <w:rPr>
          <w:sz w:val="24"/>
          <w:szCs w:val="24"/>
          <w:lang w:eastAsia="hr-HR"/>
        </w:rPr>
        <w:t xml:space="preserve">usluga </w:t>
      </w:r>
      <w:r w:rsidRPr="00E42266">
        <w:rPr>
          <w:sz w:val="24"/>
          <w:szCs w:val="24"/>
          <w:lang w:eastAsia="hr-HR"/>
        </w:rPr>
        <w:t>pristupa pasivnoj pristupnoj svjetlovodnoj mreži na lokaciji distribucijskog čvora za svjetlovodne distribucijske mreže (FA-PON)</w:t>
      </w:r>
    </w:p>
    <w:p w14:paraId="3DDEEBD1" w14:textId="662C3236" w:rsidR="000A2E6E" w:rsidRPr="0059785A" w:rsidRDefault="00BC7D4F" w:rsidP="008C6562">
      <w:pPr>
        <w:pStyle w:val="ListParagraph"/>
        <w:numPr>
          <w:ilvl w:val="0"/>
          <w:numId w:val="5"/>
        </w:numPr>
        <w:spacing w:after="0" w:line="240" w:lineRule="auto"/>
        <w:jc w:val="both"/>
        <w:rPr>
          <w:sz w:val="24"/>
          <w:szCs w:val="24"/>
          <w:lang w:eastAsia="hr-HR"/>
        </w:rPr>
      </w:pPr>
      <w:r>
        <w:rPr>
          <w:sz w:val="24"/>
          <w:szCs w:val="24"/>
          <w:lang w:eastAsia="hr-HR"/>
        </w:rPr>
        <w:t>u</w:t>
      </w:r>
      <w:r w:rsidR="000A2E6E">
        <w:rPr>
          <w:sz w:val="24"/>
          <w:szCs w:val="24"/>
          <w:lang w:eastAsia="hr-HR"/>
        </w:rPr>
        <w:t>sluga virtualnog kanala za govor (VOIP) uz uslugu veleprodajnog širokopojasnog pristupa (N)BSA</w:t>
      </w:r>
    </w:p>
    <w:p w14:paraId="56B91738" w14:textId="1ED0F4FC" w:rsidR="009F1BE9" w:rsidRPr="0059785A" w:rsidRDefault="009F1BE9" w:rsidP="008C6562">
      <w:pPr>
        <w:pStyle w:val="ListParagraph"/>
        <w:numPr>
          <w:ilvl w:val="0"/>
          <w:numId w:val="5"/>
        </w:numPr>
        <w:spacing w:after="0" w:line="240" w:lineRule="auto"/>
        <w:jc w:val="both"/>
        <w:rPr>
          <w:sz w:val="24"/>
          <w:szCs w:val="24"/>
          <w:lang w:eastAsia="hr-HR"/>
        </w:rPr>
      </w:pPr>
      <w:r w:rsidRPr="0059785A">
        <w:rPr>
          <w:sz w:val="24"/>
          <w:szCs w:val="24"/>
          <w:lang w:eastAsia="hr-HR"/>
        </w:rPr>
        <w:t>usluga samostalnog virtualnog kanala za govor (NBSA VOIP)</w:t>
      </w:r>
    </w:p>
    <w:p w14:paraId="51532570" w14:textId="77777777" w:rsidR="00A43E03" w:rsidRPr="009F1BE9" w:rsidRDefault="00A43E03" w:rsidP="008C6562">
      <w:pPr>
        <w:spacing w:after="0" w:line="240" w:lineRule="auto"/>
        <w:ind w:left="720"/>
        <w:jc w:val="both"/>
        <w:rPr>
          <w:rFonts w:eastAsia="Times New Roman" w:cs="Times New Roman"/>
          <w:sz w:val="24"/>
          <w:szCs w:val="24"/>
          <w:lang w:eastAsia="hr-HR"/>
        </w:rPr>
      </w:pPr>
    </w:p>
    <w:p w14:paraId="15BCA480" w14:textId="70BB9FDB" w:rsidR="009F1BE9" w:rsidRPr="009F1BE9" w:rsidRDefault="009F1BE9" w:rsidP="008C6562">
      <w:pPr>
        <w:spacing w:after="0" w:line="240" w:lineRule="auto"/>
        <w:contextualSpacing/>
        <w:jc w:val="both"/>
        <w:rPr>
          <w:rFonts w:eastAsia="Times New Roman" w:cs="Times New Roman"/>
          <w:sz w:val="24"/>
          <w:szCs w:val="24"/>
          <w:lang w:eastAsia="hr-HR"/>
        </w:rPr>
      </w:pPr>
      <w:r w:rsidRPr="009F1BE9">
        <w:rPr>
          <w:rFonts w:eastAsia="Times New Roman" w:cs="Times New Roman"/>
          <w:sz w:val="24"/>
          <w:szCs w:val="24"/>
          <w:lang w:eastAsia="hr-HR"/>
        </w:rPr>
        <w:t xml:space="preserve">te na temelju istih ponuditi krajnjim korisnicima maloprodajnu uslugu pristupa mreži </w:t>
      </w:r>
      <w:r w:rsidR="005F23ED">
        <w:rPr>
          <w:rFonts w:eastAsia="Times New Roman" w:cs="Times New Roman"/>
          <w:sz w:val="24"/>
          <w:szCs w:val="24"/>
          <w:lang w:eastAsia="hr-HR"/>
        </w:rPr>
        <w:t xml:space="preserve">u svrhu </w:t>
      </w:r>
      <w:r w:rsidR="000740B9">
        <w:rPr>
          <w:rFonts w:eastAsia="Times New Roman" w:cs="Times New Roman"/>
          <w:sz w:val="24"/>
          <w:szCs w:val="24"/>
          <w:lang w:eastAsia="hr-HR"/>
        </w:rPr>
        <w:t>ostvarivanja</w:t>
      </w:r>
      <w:r w:rsidR="001A06E2">
        <w:rPr>
          <w:rFonts w:eastAsia="Times New Roman" w:cs="Times New Roman"/>
          <w:sz w:val="24"/>
          <w:szCs w:val="24"/>
          <w:lang w:eastAsia="hr-HR"/>
        </w:rPr>
        <w:t xml:space="preserve"> </w:t>
      </w:r>
      <w:r w:rsidRPr="009F1BE9">
        <w:rPr>
          <w:rFonts w:eastAsia="Times New Roman" w:cs="Times New Roman"/>
          <w:sz w:val="24"/>
          <w:szCs w:val="24"/>
          <w:lang w:eastAsia="hr-HR"/>
        </w:rPr>
        <w:t>javno dostupn</w:t>
      </w:r>
      <w:r w:rsidR="005F23ED">
        <w:rPr>
          <w:rFonts w:eastAsia="Times New Roman" w:cs="Times New Roman"/>
          <w:sz w:val="24"/>
          <w:szCs w:val="24"/>
          <w:lang w:eastAsia="hr-HR"/>
        </w:rPr>
        <w:t>e</w:t>
      </w:r>
      <w:r w:rsidRPr="009F1BE9">
        <w:rPr>
          <w:rFonts w:eastAsia="Times New Roman" w:cs="Times New Roman"/>
          <w:sz w:val="24"/>
          <w:szCs w:val="24"/>
          <w:lang w:eastAsia="hr-HR"/>
        </w:rPr>
        <w:t xml:space="preserve"> telefonsk</w:t>
      </w:r>
      <w:r w:rsidR="005F23ED">
        <w:rPr>
          <w:rFonts w:eastAsia="Times New Roman" w:cs="Times New Roman"/>
          <w:sz w:val="24"/>
          <w:szCs w:val="24"/>
          <w:lang w:eastAsia="hr-HR"/>
        </w:rPr>
        <w:t>e</w:t>
      </w:r>
      <w:r w:rsidRPr="009F1BE9">
        <w:rPr>
          <w:rFonts w:eastAsia="Times New Roman" w:cs="Times New Roman"/>
          <w:sz w:val="24"/>
          <w:szCs w:val="24"/>
          <w:lang w:eastAsia="hr-HR"/>
        </w:rPr>
        <w:t xml:space="preserve"> uslug</w:t>
      </w:r>
      <w:r w:rsidR="005F23ED">
        <w:rPr>
          <w:rFonts w:eastAsia="Times New Roman" w:cs="Times New Roman"/>
          <w:sz w:val="24"/>
          <w:szCs w:val="24"/>
          <w:lang w:eastAsia="hr-HR"/>
        </w:rPr>
        <w:t>e</w:t>
      </w:r>
      <w:r w:rsidRPr="009F1BE9">
        <w:rPr>
          <w:rFonts w:eastAsia="Times New Roman" w:cs="Times New Roman"/>
          <w:sz w:val="24"/>
          <w:szCs w:val="24"/>
          <w:lang w:eastAsia="hr-HR"/>
        </w:rPr>
        <w:t>.</w:t>
      </w:r>
    </w:p>
    <w:p w14:paraId="6499FB44" w14:textId="044FDFE6" w:rsidR="009F1BE9" w:rsidRPr="009F1BE9" w:rsidRDefault="005F23ED" w:rsidP="008C6562">
      <w:pPr>
        <w:spacing w:after="0" w:line="240" w:lineRule="auto"/>
        <w:contextualSpacing/>
        <w:jc w:val="both"/>
        <w:rPr>
          <w:rFonts w:eastAsia="Times New Roman" w:cs="Times New Roman"/>
          <w:sz w:val="24"/>
          <w:szCs w:val="24"/>
          <w:lang w:eastAsia="hr-HR"/>
        </w:rPr>
      </w:pPr>
      <w:r>
        <w:rPr>
          <w:rFonts w:eastAsia="Times New Roman" w:cs="Times New Roman"/>
          <w:sz w:val="24"/>
          <w:szCs w:val="24"/>
          <w:lang w:eastAsia="hr-HR"/>
        </w:rPr>
        <w:lastRenderedPageBreak/>
        <w:t>U</w:t>
      </w:r>
      <w:r w:rsidR="009F1BE9" w:rsidRPr="009F1BE9">
        <w:rPr>
          <w:rFonts w:eastAsia="Times New Roman" w:cs="Times New Roman"/>
          <w:sz w:val="24"/>
          <w:szCs w:val="24"/>
          <w:lang w:eastAsia="hr-HR"/>
        </w:rPr>
        <w:t>sluga najma korisničke linije</w:t>
      </w:r>
      <w:r w:rsidR="00662DC9">
        <w:rPr>
          <w:rFonts w:eastAsia="Times New Roman" w:cs="Times New Roman"/>
          <w:sz w:val="24"/>
          <w:szCs w:val="24"/>
          <w:lang w:eastAsia="hr-HR"/>
        </w:rPr>
        <w:t xml:space="preserve"> (WLR)</w:t>
      </w:r>
      <w:r w:rsidR="009F1BE9" w:rsidRPr="009F1BE9">
        <w:rPr>
          <w:rFonts w:eastAsia="Times New Roman" w:cs="Times New Roman"/>
          <w:sz w:val="24"/>
          <w:szCs w:val="24"/>
          <w:lang w:eastAsia="hr-HR"/>
        </w:rPr>
        <w:t xml:space="preserve"> predstavlja „preprodaju“ HT-ove usluge pristupa te ne zahtjeva dodatna ulaganja od strane operatora</w:t>
      </w:r>
      <w:r>
        <w:rPr>
          <w:rFonts w:eastAsia="Times New Roman" w:cs="Times New Roman"/>
          <w:sz w:val="24"/>
          <w:szCs w:val="24"/>
          <w:lang w:eastAsia="hr-HR"/>
        </w:rPr>
        <w:t xml:space="preserve"> koja postoje u slučaju usluge izdvojenog pristupa lokalnoj petlji (ULL)</w:t>
      </w:r>
      <w:r w:rsidR="00E42266">
        <w:rPr>
          <w:rFonts w:eastAsia="Times New Roman" w:cs="Times New Roman"/>
          <w:sz w:val="24"/>
          <w:szCs w:val="24"/>
          <w:lang w:eastAsia="hr-HR"/>
        </w:rPr>
        <w:t xml:space="preserve">, usluge </w:t>
      </w:r>
      <w:r w:rsidR="00E42266" w:rsidRPr="00E42266">
        <w:rPr>
          <w:rFonts w:eastAsia="Times New Roman" w:cs="Times New Roman"/>
          <w:sz w:val="24"/>
          <w:szCs w:val="24"/>
          <w:lang w:eastAsia="hr-HR"/>
        </w:rPr>
        <w:t>pristupa pasivnoj pristupnoj svjetlovodnoj mreži na lokaciji distribucijskog čvora za svjetlovodne distribucijske mreže (FA-PON)</w:t>
      </w:r>
      <w:r>
        <w:rPr>
          <w:rFonts w:eastAsia="Times New Roman" w:cs="Times New Roman"/>
          <w:sz w:val="24"/>
          <w:szCs w:val="24"/>
          <w:lang w:eastAsia="hr-HR"/>
        </w:rPr>
        <w:t xml:space="preserve"> i usluge samostalnog virtualnog kanala za govor (NBSA VOIP)</w:t>
      </w:r>
      <w:r w:rsidR="00487871">
        <w:rPr>
          <w:rFonts w:eastAsia="Times New Roman" w:cs="Times New Roman"/>
          <w:sz w:val="24"/>
          <w:szCs w:val="24"/>
          <w:lang w:eastAsia="hr-HR"/>
        </w:rPr>
        <w:t>.</w:t>
      </w:r>
      <w:r>
        <w:rPr>
          <w:rFonts w:eastAsia="Times New Roman" w:cs="Times New Roman"/>
          <w:sz w:val="24"/>
          <w:szCs w:val="24"/>
          <w:lang w:eastAsia="hr-HR"/>
        </w:rPr>
        <w:t xml:space="preserve"> </w:t>
      </w:r>
    </w:p>
    <w:p w14:paraId="02494024" w14:textId="77777777" w:rsidR="009F1BE9" w:rsidRPr="009F1BE9" w:rsidRDefault="009F1BE9" w:rsidP="008C6562">
      <w:pPr>
        <w:spacing w:after="0" w:line="240" w:lineRule="auto"/>
        <w:contextualSpacing/>
        <w:jc w:val="both"/>
        <w:rPr>
          <w:rFonts w:eastAsia="Times New Roman" w:cs="Times New Roman"/>
          <w:sz w:val="24"/>
          <w:szCs w:val="24"/>
          <w:lang w:eastAsia="hr-HR"/>
        </w:rPr>
      </w:pPr>
    </w:p>
    <w:p w14:paraId="4F2E5B40" w14:textId="53A30EB1" w:rsidR="009F1BE9" w:rsidRPr="009F1BE9" w:rsidRDefault="00F35140" w:rsidP="008C6562">
      <w:pPr>
        <w:spacing w:after="0" w:line="240" w:lineRule="auto"/>
        <w:contextualSpacing/>
        <w:jc w:val="both"/>
        <w:rPr>
          <w:rFonts w:eastAsia="Times New Roman" w:cs="Times New Roman"/>
          <w:sz w:val="24"/>
          <w:szCs w:val="24"/>
          <w:lang w:eastAsia="hr-HR"/>
        </w:rPr>
      </w:pPr>
      <w:r>
        <w:rPr>
          <w:rFonts w:eastAsia="Times New Roman" w:cs="Times New Roman"/>
          <w:sz w:val="24"/>
          <w:szCs w:val="24"/>
          <w:lang w:eastAsia="hr-HR"/>
        </w:rPr>
        <w:t xml:space="preserve">Drugim riječima, </w:t>
      </w:r>
      <w:r w:rsidR="009F1BE9" w:rsidRPr="009F1BE9">
        <w:rPr>
          <w:rFonts w:eastAsia="Times New Roman" w:cs="Times New Roman"/>
          <w:sz w:val="24"/>
          <w:szCs w:val="24"/>
          <w:lang w:eastAsia="hr-HR"/>
        </w:rPr>
        <w:t xml:space="preserve">troškovi </w:t>
      </w:r>
      <w:r w:rsidR="00126D36">
        <w:rPr>
          <w:rFonts w:eastAsia="Times New Roman" w:cs="Times New Roman"/>
          <w:sz w:val="24"/>
          <w:szCs w:val="24"/>
          <w:lang w:eastAsia="hr-HR"/>
        </w:rPr>
        <w:t xml:space="preserve">(troškovi modema, troškovi DSLAM-a, troškovi prijenosne mreže itd.) </w:t>
      </w:r>
      <w:r w:rsidR="009F1BE9" w:rsidRPr="009F1BE9">
        <w:rPr>
          <w:rFonts w:eastAsia="Times New Roman" w:cs="Times New Roman"/>
          <w:sz w:val="24"/>
          <w:szCs w:val="24"/>
          <w:lang w:eastAsia="hr-HR"/>
        </w:rPr>
        <w:t xml:space="preserve">koji postoje prilikom uspostave direktnog pristupa mreži kroz uslugu izdvojenog pristupa lokalnoj petlji, </w:t>
      </w:r>
      <w:r w:rsidR="00E91E26">
        <w:rPr>
          <w:rFonts w:eastAsia="Times New Roman" w:cs="Times New Roman"/>
          <w:sz w:val="24"/>
          <w:szCs w:val="24"/>
          <w:lang w:eastAsia="hr-HR"/>
        </w:rPr>
        <w:t xml:space="preserve">a </w:t>
      </w:r>
      <w:r w:rsidR="009F1BE9" w:rsidRPr="009F1BE9">
        <w:rPr>
          <w:rFonts w:eastAsia="Times New Roman" w:cs="Times New Roman"/>
          <w:sz w:val="24"/>
          <w:szCs w:val="24"/>
          <w:lang w:eastAsia="hr-HR"/>
        </w:rPr>
        <w:t xml:space="preserve">koja operatorima omogućava pružanje kompletne lepeze </w:t>
      </w:r>
      <w:r w:rsidR="00E91E26">
        <w:rPr>
          <w:rFonts w:eastAsia="Times New Roman" w:cs="Times New Roman"/>
          <w:sz w:val="24"/>
          <w:szCs w:val="24"/>
          <w:lang w:eastAsia="hr-HR"/>
        </w:rPr>
        <w:t xml:space="preserve">širokopojasnih </w:t>
      </w:r>
      <w:r w:rsidR="009F1BE9" w:rsidRPr="009F1BE9">
        <w:rPr>
          <w:rFonts w:eastAsia="Times New Roman" w:cs="Times New Roman"/>
          <w:sz w:val="24"/>
          <w:szCs w:val="24"/>
          <w:lang w:eastAsia="hr-HR"/>
        </w:rPr>
        <w:t xml:space="preserve">usluga ili </w:t>
      </w:r>
      <w:r w:rsidR="00E91E26">
        <w:rPr>
          <w:rFonts w:eastAsia="Times New Roman" w:cs="Times New Roman"/>
          <w:sz w:val="24"/>
          <w:szCs w:val="24"/>
          <w:lang w:eastAsia="hr-HR"/>
        </w:rPr>
        <w:t>troškovi koje operatori imaju kad koriste</w:t>
      </w:r>
      <w:r w:rsidR="009F1BE9" w:rsidRPr="009F1BE9">
        <w:rPr>
          <w:rFonts w:eastAsia="Times New Roman" w:cs="Times New Roman"/>
          <w:sz w:val="24"/>
          <w:szCs w:val="24"/>
          <w:lang w:eastAsia="hr-HR"/>
        </w:rPr>
        <w:t xml:space="preserve"> uslugu samostalnog virtualnog kanala za govor (VoIP) koju je također moguće jednostavno dopuniti bilo kojom drugom širokopojasnom uslugom, sugeriraju kako je </w:t>
      </w:r>
      <w:r w:rsidR="00765054">
        <w:rPr>
          <w:rFonts w:eastAsia="Times New Roman" w:cs="Times New Roman"/>
          <w:sz w:val="24"/>
          <w:szCs w:val="24"/>
          <w:lang w:eastAsia="hr-HR"/>
        </w:rPr>
        <w:t xml:space="preserve">poslovno </w:t>
      </w:r>
      <w:r w:rsidR="00662DC9">
        <w:rPr>
          <w:rFonts w:eastAsia="Times New Roman" w:cs="Times New Roman"/>
          <w:sz w:val="24"/>
          <w:szCs w:val="24"/>
          <w:lang w:eastAsia="hr-HR"/>
        </w:rPr>
        <w:t xml:space="preserve">gotovo </w:t>
      </w:r>
      <w:r w:rsidR="00765054">
        <w:rPr>
          <w:rFonts w:eastAsia="Times New Roman" w:cs="Times New Roman"/>
          <w:sz w:val="24"/>
          <w:szCs w:val="24"/>
          <w:lang w:eastAsia="hr-HR"/>
        </w:rPr>
        <w:t>neisplativo</w:t>
      </w:r>
      <w:r w:rsidR="009F1BE9" w:rsidRPr="009F1BE9">
        <w:rPr>
          <w:rFonts w:eastAsia="Times New Roman" w:cs="Times New Roman"/>
          <w:sz w:val="24"/>
          <w:szCs w:val="24"/>
          <w:lang w:eastAsia="hr-HR"/>
        </w:rPr>
        <w:t xml:space="preserve"> </w:t>
      </w:r>
      <w:r w:rsidR="00765054">
        <w:rPr>
          <w:rFonts w:eastAsia="Times New Roman" w:cs="Times New Roman"/>
          <w:sz w:val="24"/>
          <w:szCs w:val="24"/>
          <w:lang w:eastAsia="hr-HR"/>
        </w:rPr>
        <w:t>postojeć</w:t>
      </w:r>
      <w:r w:rsidR="00CB66F6">
        <w:rPr>
          <w:rFonts w:eastAsia="Times New Roman" w:cs="Times New Roman"/>
          <w:sz w:val="24"/>
          <w:szCs w:val="24"/>
          <w:lang w:eastAsia="hr-HR"/>
        </w:rPr>
        <w:t>im</w:t>
      </w:r>
      <w:r w:rsidR="009F1BE9" w:rsidRPr="009F1BE9">
        <w:rPr>
          <w:rFonts w:eastAsia="Times New Roman" w:cs="Times New Roman"/>
          <w:sz w:val="24"/>
          <w:szCs w:val="24"/>
          <w:lang w:eastAsia="hr-HR"/>
        </w:rPr>
        <w:t xml:space="preserve"> operator</w:t>
      </w:r>
      <w:r w:rsidR="00CB66F6">
        <w:rPr>
          <w:rFonts w:eastAsia="Times New Roman" w:cs="Times New Roman"/>
          <w:sz w:val="24"/>
          <w:szCs w:val="24"/>
          <w:lang w:eastAsia="hr-HR"/>
        </w:rPr>
        <w:t>ima</w:t>
      </w:r>
      <w:r w:rsidR="009F1BE9" w:rsidRPr="009F1BE9">
        <w:rPr>
          <w:rFonts w:eastAsia="Times New Roman" w:cs="Times New Roman"/>
          <w:sz w:val="24"/>
          <w:szCs w:val="24"/>
          <w:lang w:eastAsia="hr-HR"/>
        </w:rPr>
        <w:t xml:space="preserve"> izabrati ove veleprodajne usluge kako bi krajnjim korisnicima pružali isključivo </w:t>
      </w:r>
      <w:r w:rsidR="00E91E26">
        <w:rPr>
          <w:rFonts w:eastAsia="Times New Roman" w:cs="Times New Roman"/>
          <w:sz w:val="24"/>
          <w:szCs w:val="24"/>
          <w:lang w:eastAsia="hr-HR"/>
        </w:rPr>
        <w:t xml:space="preserve">samostalnu </w:t>
      </w:r>
      <w:r w:rsidR="009F1BE9" w:rsidRPr="009F1BE9">
        <w:rPr>
          <w:rFonts w:eastAsia="Times New Roman" w:cs="Times New Roman"/>
          <w:sz w:val="24"/>
          <w:szCs w:val="24"/>
          <w:lang w:eastAsia="hr-HR"/>
        </w:rPr>
        <w:t xml:space="preserve">javno dostupnu telefonsku uslugu. </w:t>
      </w:r>
      <w:r w:rsidR="002D70FF">
        <w:rPr>
          <w:rFonts w:eastAsia="Times New Roman" w:cs="Times New Roman"/>
          <w:sz w:val="24"/>
          <w:szCs w:val="24"/>
          <w:lang w:eastAsia="hr-HR"/>
        </w:rPr>
        <w:t xml:space="preserve">Međutim, </w:t>
      </w:r>
      <w:r w:rsidR="00003222">
        <w:rPr>
          <w:rFonts w:eastAsia="Times New Roman" w:cs="Times New Roman"/>
          <w:sz w:val="24"/>
          <w:szCs w:val="24"/>
          <w:lang w:eastAsia="hr-HR"/>
        </w:rPr>
        <w:t xml:space="preserve">iako </w:t>
      </w:r>
      <w:r w:rsidR="002D70FF">
        <w:rPr>
          <w:rFonts w:eastAsia="Times New Roman" w:cs="Times New Roman"/>
          <w:sz w:val="24"/>
          <w:szCs w:val="24"/>
          <w:lang w:eastAsia="hr-HR"/>
        </w:rPr>
        <w:t xml:space="preserve">operatori korisnici </w:t>
      </w:r>
      <w:r w:rsidR="00003222">
        <w:rPr>
          <w:rFonts w:eastAsia="Times New Roman" w:cs="Times New Roman"/>
          <w:sz w:val="24"/>
          <w:szCs w:val="24"/>
          <w:lang w:eastAsia="hr-HR"/>
        </w:rPr>
        <w:t>uslug</w:t>
      </w:r>
      <w:r w:rsidR="00394A64">
        <w:rPr>
          <w:rFonts w:eastAsia="Times New Roman" w:cs="Times New Roman"/>
          <w:sz w:val="24"/>
          <w:szCs w:val="24"/>
          <w:lang w:eastAsia="hr-HR"/>
        </w:rPr>
        <w:t>e direktnog pristupa</w:t>
      </w:r>
      <w:r w:rsidR="00003222">
        <w:rPr>
          <w:rFonts w:eastAsia="Times New Roman" w:cs="Times New Roman"/>
          <w:sz w:val="24"/>
          <w:szCs w:val="24"/>
          <w:lang w:eastAsia="hr-HR"/>
        </w:rPr>
        <w:t xml:space="preserve"> prvenstveno koriste kako bi pružali pakete usluga (telefonska usluga, usluga pristupa Internetu, IPTV usluga), vlastite mrežne troškove povezane s pružanjem tih usluga ionako već imaju, oni uslugu samostalne telefonske usluge pojedinačnim korisnicima mogu pruži</w:t>
      </w:r>
      <w:r w:rsidR="000940D2">
        <w:rPr>
          <w:rFonts w:eastAsia="Times New Roman" w:cs="Times New Roman"/>
          <w:sz w:val="24"/>
          <w:szCs w:val="24"/>
          <w:lang w:eastAsia="hr-HR"/>
        </w:rPr>
        <w:t>ti uz nešto</w:t>
      </w:r>
      <w:r w:rsidR="00003222">
        <w:rPr>
          <w:rFonts w:eastAsia="Times New Roman" w:cs="Times New Roman"/>
          <w:sz w:val="24"/>
          <w:szCs w:val="24"/>
          <w:lang w:eastAsia="hr-HR"/>
        </w:rPr>
        <w:t xml:space="preserve"> veće troškove u odnosu na </w:t>
      </w:r>
      <w:r w:rsidR="000940D2">
        <w:rPr>
          <w:rFonts w:eastAsia="Times New Roman" w:cs="Times New Roman"/>
          <w:sz w:val="24"/>
          <w:szCs w:val="24"/>
          <w:lang w:eastAsia="hr-HR"/>
        </w:rPr>
        <w:t>troškove trenutno regulirane</w:t>
      </w:r>
      <w:r w:rsidR="00003222">
        <w:rPr>
          <w:rFonts w:eastAsia="Times New Roman" w:cs="Times New Roman"/>
          <w:sz w:val="24"/>
          <w:szCs w:val="24"/>
          <w:lang w:eastAsia="hr-HR"/>
        </w:rPr>
        <w:t xml:space="preserve"> WLR usluge, ali uz ukupnu manju isplativost nego kada te usluge koriste za pružanje paketa usluga.</w:t>
      </w:r>
    </w:p>
    <w:p w14:paraId="406F8C9B" w14:textId="77777777" w:rsidR="009F1BE9" w:rsidRPr="009F1BE9" w:rsidRDefault="009F1BE9" w:rsidP="008C6562">
      <w:pPr>
        <w:spacing w:after="0" w:line="240" w:lineRule="auto"/>
        <w:contextualSpacing/>
        <w:jc w:val="both"/>
        <w:rPr>
          <w:rFonts w:eastAsia="Times New Roman" w:cs="Times New Roman"/>
          <w:sz w:val="24"/>
          <w:szCs w:val="24"/>
          <w:lang w:eastAsia="hr-HR"/>
        </w:rPr>
      </w:pPr>
    </w:p>
    <w:p w14:paraId="1271E570" w14:textId="041FB40E" w:rsidR="009F1BE9" w:rsidRPr="009F1BE9" w:rsidRDefault="009F1BE9" w:rsidP="008C6562">
      <w:pPr>
        <w:spacing w:after="0" w:line="240" w:lineRule="auto"/>
        <w:contextualSpacing/>
        <w:jc w:val="both"/>
        <w:rPr>
          <w:rFonts w:eastAsia="Times New Roman" w:cs="Times New Roman"/>
          <w:sz w:val="24"/>
          <w:szCs w:val="24"/>
          <w:lang w:eastAsia="hr-HR"/>
        </w:rPr>
      </w:pPr>
      <w:r w:rsidRPr="009F1BE9">
        <w:rPr>
          <w:rFonts w:eastAsia="Times New Roman" w:cs="Times New Roman"/>
          <w:sz w:val="24"/>
          <w:szCs w:val="24"/>
          <w:lang w:eastAsia="hr-HR"/>
        </w:rPr>
        <w:t xml:space="preserve">Dakle, ocjenjujući troškovnu isplativost, operatori koji bi željeli krajnjim korisnicima ponuditi isključivo javno dostupnu telefonsku uslugu, učinili bi to korištenjem indirektnog pristupa mreži putem WLR/CPS usluge iz razloga što taj, indirektni pristup mreži drastično smanjuje </w:t>
      </w:r>
      <w:r w:rsidR="00662DC9">
        <w:rPr>
          <w:rFonts w:eastAsia="Times New Roman" w:cs="Times New Roman"/>
          <w:sz w:val="24"/>
          <w:szCs w:val="24"/>
          <w:lang w:eastAsia="hr-HR"/>
        </w:rPr>
        <w:t xml:space="preserve">vlastite mrežne </w:t>
      </w:r>
      <w:r w:rsidRPr="009F1BE9">
        <w:rPr>
          <w:rFonts w:eastAsia="Times New Roman" w:cs="Times New Roman"/>
          <w:sz w:val="24"/>
          <w:szCs w:val="24"/>
          <w:lang w:eastAsia="hr-HR"/>
        </w:rPr>
        <w:t>troškove</w:t>
      </w:r>
      <w:r w:rsidR="00B17AF4">
        <w:rPr>
          <w:rFonts w:eastAsia="Times New Roman" w:cs="Times New Roman"/>
          <w:sz w:val="24"/>
          <w:szCs w:val="24"/>
          <w:lang w:eastAsia="hr-HR"/>
        </w:rPr>
        <w:t xml:space="preserve"> operatora</w:t>
      </w:r>
      <w:r w:rsidRPr="009F1BE9">
        <w:rPr>
          <w:rFonts w:eastAsia="Times New Roman" w:cs="Times New Roman"/>
          <w:sz w:val="24"/>
          <w:szCs w:val="24"/>
          <w:lang w:eastAsia="hr-HR"/>
        </w:rPr>
        <w:t>.</w:t>
      </w:r>
    </w:p>
    <w:p w14:paraId="367BA5F9" w14:textId="77777777" w:rsidR="009F1BE9" w:rsidRPr="009F1BE9" w:rsidRDefault="009F1BE9" w:rsidP="008C6562">
      <w:pPr>
        <w:spacing w:after="0" w:line="240" w:lineRule="auto"/>
        <w:contextualSpacing/>
        <w:jc w:val="both"/>
        <w:rPr>
          <w:rFonts w:eastAsia="Times New Roman" w:cs="Times New Roman"/>
          <w:sz w:val="24"/>
          <w:szCs w:val="24"/>
          <w:lang w:eastAsia="hr-HR"/>
        </w:rPr>
      </w:pPr>
    </w:p>
    <w:p w14:paraId="6DC89BFD" w14:textId="08ABF7F6" w:rsidR="006514C3" w:rsidRDefault="009F1BE9" w:rsidP="008C6562">
      <w:pPr>
        <w:spacing w:after="0" w:line="240" w:lineRule="auto"/>
        <w:contextualSpacing/>
        <w:jc w:val="both"/>
        <w:rPr>
          <w:rFonts w:eastAsia="Times New Roman" w:cs="Times New Roman"/>
          <w:sz w:val="24"/>
          <w:szCs w:val="24"/>
          <w:lang w:eastAsia="hr-HR"/>
        </w:rPr>
      </w:pPr>
      <w:r w:rsidRPr="009F1BE9">
        <w:rPr>
          <w:rFonts w:eastAsia="Times New Roman" w:cs="Times New Roman"/>
          <w:sz w:val="24"/>
          <w:szCs w:val="24"/>
          <w:lang w:eastAsia="hr-HR"/>
        </w:rPr>
        <w:t xml:space="preserve">Međutim, uz spomenutu troškovnu prednost koju WLR/CPS usluga ima u odnosu na usluge direktnog pristupa, treba napomenuti kako su mogućnosti operatora koji koriste WLR/CPS uslugu za diverzifikacijom maloprodajnih usluga bitno ograničene. </w:t>
      </w:r>
      <w:r w:rsidRPr="001447EF">
        <w:rPr>
          <w:rFonts w:eastAsia="Times New Roman" w:cs="Times New Roman"/>
          <w:sz w:val="24"/>
          <w:szCs w:val="24"/>
          <w:lang w:eastAsia="hr-HR"/>
        </w:rPr>
        <w:t>Uz</w:t>
      </w:r>
      <w:r w:rsidR="00210B7E">
        <w:rPr>
          <w:rFonts w:eastAsia="Times New Roman" w:cs="Times New Roman"/>
          <w:sz w:val="24"/>
          <w:szCs w:val="24"/>
          <w:lang w:eastAsia="hr-HR"/>
        </w:rPr>
        <w:t>imajući u obzir sve gore navedeno, a naročito</w:t>
      </w:r>
      <w:r w:rsidRPr="001447EF">
        <w:rPr>
          <w:rFonts w:eastAsia="Times New Roman" w:cs="Times New Roman"/>
          <w:sz w:val="24"/>
          <w:szCs w:val="24"/>
          <w:lang w:eastAsia="hr-HR"/>
        </w:rPr>
        <w:t xml:space="preserve"> okolnost s</w:t>
      </w:r>
      <w:r w:rsidR="00210B7E">
        <w:rPr>
          <w:rFonts w:eastAsia="Times New Roman" w:cs="Times New Roman"/>
          <w:sz w:val="24"/>
          <w:szCs w:val="24"/>
          <w:lang w:eastAsia="hr-HR"/>
        </w:rPr>
        <w:t>ve manje</w:t>
      </w:r>
      <w:r w:rsidRPr="001447EF">
        <w:rPr>
          <w:rFonts w:eastAsia="Times New Roman" w:cs="Times New Roman"/>
          <w:sz w:val="24"/>
          <w:szCs w:val="24"/>
          <w:lang w:eastAsia="hr-HR"/>
        </w:rPr>
        <w:t xml:space="preserve"> potražnje za samostalnom javno dostupnom telefonskom uslugom</w:t>
      </w:r>
      <w:r w:rsidR="00941A34" w:rsidRPr="001447EF">
        <w:rPr>
          <w:rFonts w:eastAsia="Times New Roman" w:cs="Times New Roman"/>
          <w:sz w:val="24"/>
          <w:szCs w:val="24"/>
          <w:lang w:eastAsia="hr-HR"/>
        </w:rPr>
        <w:t xml:space="preserve"> </w:t>
      </w:r>
      <w:r w:rsidRPr="009F1BE9">
        <w:rPr>
          <w:rFonts w:eastAsia="Times New Roman" w:cs="Times New Roman"/>
          <w:sz w:val="24"/>
          <w:szCs w:val="24"/>
          <w:lang w:eastAsia="hr-HR"/>
        </w:rPr>
        <w:t xml:space="preserve">te sve izraženiju potražnju korisnika za širokopojasnim uslugama, odnosno za paketima usluga, HAKOM je mišljenja kako, </w:t>
      </w:r>
      <w:r w:rsidR="00210B7E">
        <w:rPr>
          <w:rFonts w:eastAsia="Times New Roman" w:cs="Times New Roman"/>
          <w:sz w:val="24"/>
          <w:szCs w:val="24"/>
          <w:lang w:eastAsia="hr-HR"/>
        </w:rPr>
        <w:t>operatori koji nemaju vlastitu infrastrukturu</w:t>
      </w:r>
      <w:r w:rsidR="00B17AF4">
        <w:rPr>
          <w:rFonts w:eastAsia="Times New Roman" w:cs="Times New Roman"/>
          <w:sz w:val="24"/>
          <w:szCs w:val="24"/>
          <w:lang w:eastAsia="hr-HR"/>
        </w:rPr>
        <w:t>,</w:t>
      </w:r>
      <w:r w:rsidR="00210B7E">
        <w:rPr>
          <w:rFonts w:eastAsia="Times New Roman" w:cs="Times New Roman"/>
          <w:sz w:val="24"/>
          <w:szCs w:val="24"/>
          <w:lang w:eastAsia="hr-HR"/>
        </w:rPr>
        <w:t xml:space="preserve"> telefonske usluge (koje su sve više dio paketa usluga) mogu jednostavno pružati putem reguliranih veleprodajnih usluga ULL</w:t>
      </w:r>
      <w:r w:rsidR="00E42266">
        <w:rPr>
          <w:rFonts w:eastAsia="Times New Roman" w:cs="Times New Roman"/>
          <w:sz w:val="24"/>
          <w:szCs w:val="24"/>
          <w:lang w:eastAsia="hr-HR"/>
        </w:rPr>
        <w:t>, FA-PON</w:t>
      </w:r>
      <w:r w:rsidR="00210B7E">
        <w:rPr>
          <w:rFonts w:eastAsia="Times New Roman" w:cs="Times New Roman"/>
          <w:sz w:val="24"/>
          <w:szCs w:val="24"/>
          <w:lang w:eastAsia="hr-HR"/>
        </w:rPr>
        <w:t xml:space="preserve"> i NBSA.</w:t>
      </w:r>
    </w:p>
    <w:p w14:paraId="06F66895" w14:textId="77777777" w:rsidR="006514C3" w:rsidRDefault="006514C3" w:rsidP="008C6562">
      <w:pPr>
        <w:spacing w:after="0" w:line="240" w:lineRule="auto"/>
        <w:contextualSpacing/>
        <w:jc w:val="both"/>
        <w:rPr>
          <w:rFonts w:eastAsia="Times New Roman" w:cs="Times New Roman"/>
          <w:sz w:val="24"/>
          <w:szCs w:val="24"/>
          <w:lang w:eastAsia="hr-HR"/>
        </w:rPr>
      </w:pPr>
    </w:p>
    <w:p w14:paraId="0988544D" w14:textId="478A5375" w:rsidR="000A177B" w:rsidRDefault="00B17AF4" w:rsidP="008C6562">
      <w:pPr>
        <w:spacing w:after="0" w:line="240" w:lineRule="auto"/>
        <w:contextualSpacing/>
        <w:jc w:val="both"/>
        <w:rPr>
          <w:rFonts w:eastAsia="Times New Roman" w:cs="Times New Roman"/>
          <w:sz w:val="24"/>
          <w:szCs w:val="24"/>
          <w:lang w:eastAsia="hr-HR"/>
        </w:rPr>
      </w:pPr>
      <w:r>
        <w:rPr>
          <w:rFonts w:eastAsia="Times New Roman" w:cs="Times New Roman"/>
          <w:sz w:val="24"/>
          <w:szCs w:val="24"/>
          <w:lang w:eastAsia="hr-HR"/>
        </w:rPr>
        <w:t xml:space="preserve">Drugim riječima, </w:t>
      </w:r>
      <w:r w:rsidR="00A745CE">
        <w:rPr>
          <w:rFonts w:eastAsia="Times New Roman" w:cs="Times New Roman"/>
          <w:sz w:val="24"/>
          <w:szCs w:val="24"/>
          <w:lang w:eastAsia="hr-HR"/>
        </w:rPr>
        <w:t xml:space="preserve">zbog svega prethodno navedenog, </w:t>
      </w:r>
      <w:r>
        <w:rPr>
          <w:rFonts w:eastAsia="Times New Roman" w:cs="Times New Roman"/>
          <w:sz w:val="24"/>
          <w:szCs w:val="24"/>
          <w:lang w:eastAsia="hr-HR"/>
        </w:rPr>
        <w:t>HAKOM smatra kako</w:t>
      </w:r>
      <w:r w:rsidR="00A745CE">
        <w:rPr>
          <w:rFonts w:eastAsia="Times New Roman" w:cs="Times New Roman"/>
          <w:sz w:val="24"/>
          <w:szCs w:val="24"/>
          <w:lang w:eastAsia="hr-HR"/>
        </w:rPr>
        <w:t xml:space="preserve"> veleprodajna</w:t>
      </w:r>
      <w:r>
        <w:rPr>
          <w:rFonts w:eastAsia="Times New Roman" w:cs="Times New Roman"/>
          <w:sz w:val="24"/>
          <w:szCs w:val="24"/>
          <w:lang w:eastAsia="hr-HR"/>
        </w:rPr>
        <w:t xml:space="preserve"> WLR usluga </w:t>
      </w:r>
      <w:r w:rsidRPr="00B17AF4">
        <w:rPr>
          <w:rFonts w:eastAsia="Times New Roman" w:cs="Times New Roman"/>
          <w:sz w:val="24"/>
          <w:szCs w:val="24"/>
          <w:lang w:eastAsia="hr-HR"/>
        </w:rPr>
        <w:t>više nije relevantna za razvoj tržišta elektroničkih komunikacija iz razloga što operatori na njoj više ne mogu planirati niti temeljiti svoju konkurentnost.</w:t>
      </w:r>
      <w:r w:rsidR="00A745CE">
        <w:rPr>
          <w:rFonts w:eastAsia="Times New Roman" w:cs="Times New Roman"/>
          <w:sz w:val="24"/>
          <w:szCs w:val="24"/>
          <w:lang w:eastAsia="hr-HR"/>
        </w:rPr>
        <w:t xml:space="preserve"> </w:t>
      </w:r>
      <w:r w:rsidR="00337B96">
        <w:rPr>
          <w:rFonts w:eastAsia="Times New Roman" w:cs="Times New Roman"/>
          <w:sz w:val="24"/>
          <w:szCs w:val="24"/>
          <w:lang w:eastAsia="hr-HR"/>
        </w:rPr>
        <w:t>U prilog navedenom govore i podaci o broju korisnika WLR usluge, čiji je udio u ukupnom broju korisnika javno dostupne telefonske usluge na kraju 2020.</w:t>
      </w:r>
      <w:r w:rsidR="006514C3">
        <w:rPr>
          <w:rFonts w:eastAsia="Times New Roman" w:cs="Times New Roman"/>
          <w:sz w:val="24"/>
          <w:szCs w:val="24"/>
          <w:lang w:eastAsia="hr-HR"/>
        </w:rPr>
        <w:t xml:space="preserve"> gotovo zanemariv i iznosi</w:t>
      </w:r>
      <w:r w:rsidR="00337B96">
        <w:rPr>
          <w:rFonts w:eastAsia="Times New Roman" w:cs="Times New Roman"/>
          <w:sz w:val="24"/>
          <w:szCs w:val="24"/>
          <w:lang w:eastAsia="hr-HR"/>
        </w:rPr>
        <w:t xml:space="preserve"> </w:t>
      </w:r>
      <w:r w:rsidR="00552D86">
        <w:rPr>
          <w:rFonts w:eastAsia="Times New Roman" w:cs="Times New Roman"/>
          <w:sz w:val="24"/>
          <w:szCs w:val="24"/>
          <w:lang w:eastAsia="hr-HR"/>
        </w:rPr>
        <w:t xml:space="preserve">2,92% (Slika </w:t>
      </w:r>
      <w:r w:rsidR="00D45092">
        <w:rPr>
          <w:rFonts w:eastAsia="Times New Roman" w:cs="Times New Roman"/>
          <w:sz w:val="24"/>
          <w:szCs w:val="24"/>
          <w:lang w:eastAsia="hr-HR"/>
        </w:rPr>
        <w:t>5</w:t>
      </w:r>
      <w:r w:rsidR="006514C3">
        <w:rPr>
          <w:rFonts w:eastAsia="Times New Roman" w:cs="Times New Roman"/>
          <w:sz w:val="24"/>
          <w:szCs w:val="24"/>
          <w:lang w:eastAsia="hr-HR"/>
        </w:rPr>
        <w:t xml:space="preserve">). </w:t>
      </w:r>
    </w:p>
    <w:p w14:paraId="1D827C50" w14:textId="403F117C" w:rsidR="00800F31" w:rsidRDefault="00800F31" w:rsidP="008C6562">
      <w:pPr>
        <w:spacing w:after="0" w:line="240" w:lineRule="auto"/>
        <w:jc w:val="both"/>
        <w:rPr>
          <w:rFonts w:eastAsia="Times New Roman" w:cs="Times New Roman"/>
          <w:sz w:val="24"/>
          <w:szCs w:val="24"/>
          <w:lang w:eastAsia="hr-HR"/>
        </w:rPr>
      </w:pPr>
    </w:p>
    <w:p w14:paraId="4E8EAA46" w14:textId="625D5DE8" w:rsidR="005159DF" w:rsidRDefault="005159DF" w:rsidP="008C6562">
      <w:pPr>
        <w:spacing w:after="0" w:line="240" w:lineRule="auto"/>
        <w:jc w:val="both"/>
        <w:rPr>
          <w:rFonts w:eastAsia="Times New Roman" w:cs="Times New Roman"/>
          <w:sz w:val="24"/>
          <w:szCs w:val="24"/>
          <w:lang w:eastAsia="hr-HR"/>
        </w:rPr>
      </w:pPr>
    </w:p>
    <w:p w14:paraId="32E87B80" w14:textId="3EB173D1" w:rsidR="005159DF" w:rsidRDefault="005159DF" w:rsidP="008C6562">
      <w:pPr>
        <w:spacing w:after="0" w:line="240" w:lineRule="auto"/>
        <w:jc w:val="both"/>
        <w:rPr>
          <w:rFonts w:eastAsia="Times New Roman" w:cs="Times New Roman"/>
          <w:sz w:val="24"/>
          <w:szCs w:val="24"/>
          <w:lang w:eastAsia="hr-HR"/>
        </w:rPr>
      </w:pPr>
    </w:p>
    <w:p w14:paraId="38B4EA73" w14:textId="77777777" w:rsidR="007F5884" w:rsidRDefault="007F5884" w:rsidP="008C6562">
      <w:pPr>
        <w:spacing w:after="0" w:line="240" w:lineRule="auto"/>
        <w:jc w:val="both"/>
        <w:rPr>
          <w:rFonts w:eastAsia="Times New Roman" w:cs="Times New Roman"/>
          <w:sz w:val="24"/>
          <w:szCs w:val="24"/>
          <w:lang w:eastAsia="hr-HR"/>
        </w:rPr>
      </w:pPr>
    </w:p>
    <w:p w14:paraId="686D5018" w14:textId="37F5B2F9" w:rsidR="005159DF" w:rsidRDefault="005159DF" w:rsidP="008C6562">
      <w:pPr>
        <w:spacing w:after="0" w:line="240" w:lineRule="auto"/>
        <w:jc w:val="both"/>
        <w:rPr>
          <w:rFonts w:eastAsia="Times New Roman" w:cs="Times New Roman"/>
          <w:sz w:val="24"/>
          <w:szCs w:val="24"/>
          <w:lang w:eastAsia="hr-HR"/>
        </w:rPr>
      </w:pPr>
    </w:p>
    <w:p w14:paraId="67DFC216" w14:textId="604BF23D" w:rsidR="005159DF" w:rsidRDefault="005159DF" w:rsidP="008C6562">
      <w:pPr>
        <w:spacing w:after="0" w:line="240" w:lineRule="auto"/>
        <w:jc w:val="both"/>
        <w:rPr>
          <w:rFonts w:eastAsia="Times New Roman" w:cs="Times New Roman"/>
          <w:sz w:val="24"/>
          <w:szCs w:val="24"/>
          <w:lang w:eastAsia="hr-HR"/>
        </w:rPr>
      </w:pPr>
    </w:p>
    <w:p w14:paraId="5C98E78C" w14:textId="7E26A72E" w:rsidR="005159DF" w:rsidRDefault="005159DF" w:rsidP="008C6562">
      <w:pPr>
        <w:spacing w:after="0" w:line="240" w:lineRule="auto"/>
        <w:jc w:val="both"/>
        <w:rPr>
          <w:rFonts w:eastAsia="Times New Roman" w:cs="Times New Roman"/>
          <w:sz w:val="24"/>
          <w:szCs w:val="24"/>
          <w:lang w:eastAsia="hr-HR"/>
        </w:rPr>
      </w:pPr>
    </w:p>
    <w:p w14:paraId="2BE8819A" w14:textId="1C83261D" w:rsidR="005159DF" w:rsidRDefault="005159DF" w:rsidP="008C6562">
      <w:pPr>
        <w:spacing w:after="0" w:line="240" w:lineRule="auto"/>
        <w:jc w:val="both"/>
        <w:rPr>
          <w:rFonts w:eastAsia="Times New Roman" w:cs="Times New Roman"/>
          <w:sz w:val="24"/>
          <w:szCs w:val="24"/>
          <w:lang w:eastAsia="hr-HR"/>
        </w:rPr>
      </w:pPr>
    </w:p>
    <w:p w14:paraId="4A48E758" w14:textId="3EFCE5A2" w:rsidR="00337B96" w:rsidRPr="00BF1C1D" w:rsidRDefault="00D76819" w:rsidP="00F74260">
      <w:pPr>
        <w:pStyle w:val="Caption"/>
        <w:spacing w:after="0"/>
        <w:jc w:val="both"/>
      </w:pPr>
      <w:r>
        <w:lastRenderedPageBreak/>
        <w:t xml:space="preserve">Slika </w:t>
      </w:r>
      <w:r w:rsidR="00A71FFA">
        <w:fldChar w:fldCharType="begin"/>
      </w:r>
      <w:r w:rsidR="00A71FFA">
        <w:instrText xml:space="preserve"> SEQ Slika \* ARABIC </w:instrText>
      </w:r>
      <w:r w:rsidR="00A71FFA">
        <w:fldChar w:fldCharType="separate"/>
      </w:r>
      <w:r w:rsidR="00EF19A0">
        <w:rPr>
          <w:noProof/>
        </w:rPr>
        <w:t>5</w:t>
      </w:r>
      <w:r w:rsidR="00A71FFA">
        <w:rPr>
          <w:noProof/>
        </w:rPr>
        <w:fldChar w:fldCharType="end"/>
      </w:r>
      <w:r>
        <w:t xml:space="preserve"> </w:t>
      </w:r>
      <w:r w:rsidR="00E857D6" w:rsidRPr="00BF1C1D">
        <w:t>Udio WLR priključaka u ukupnim priključcima korisnika javno dostupne telefonske usluge</w:t>
      </w:r>
      <w:r w:rsidR="00E857D6">
        <w:t xml:space="preserve"> na kraju 2020.</w:t>
      </w:r>
    </w:p>
    <w:p w14:paraId="41B439C8" w14:textId="4CFC0B32" w:rsidR="00337B96" w:rsidRDefault="00E857D6" w:rsidP="008C6562">
      <w:pPr>
        <w:spacing w:after="0" w:line="240" w:lineRule="auto"/>
        <w:jc w:val="both"/>
        <w:rPr>
          <w:rFonts w:eastAsia="Times New Roman" w:cs="Times New Roman"/>
          <w:sz w:val="24"/>
          <w:szCs w:val="24"/>
          <w:lang w:eastAsia="hr-HR"/>
        </w:rPr>
      </w:pPr>
      <w:r>
        <w:rPr>
          <w:noProof/>
          <w:lang w:eastAsia="hr-HR"/>
        </w:rPr>
        <w:drawing>
          <wp:inline distT="0" distB="0" distL="0" distR="0" wp14:anchorId="7C465607" wp14:editId="756D3678">
            <wp:extent cx="5724000" cy="2880000"/>
            <wp:effectExtent l="0" t="0" r="10160" b="15875"/>
            <wp:docPr id="7" name="Chart 7"/>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p w14:paraId="655135B6" w14:textId="367F32B4" w:rsidR="00E857D6" w:rsidRPr="00D76819" w:rsidRDefault="00E857D6" w:rsidP="008C6562">
      <w:pPr>
        <w:spacing w:after="0" w:line="240" w:lineRule="auto"/>
        <w:jc w:val="both"/>
        <w:rPr>
          <w:sz w:val="18"/>
          <w:szCs w:val="18"/>
        </w:rPr>
      </w:pPr>
      <w:r w:rsidRPr="00D76819">
        <w:rPr>
          <w:sz w:val="18"/>
          <w:szCs w:val="18"/>
        </w:rPr>
        <w:t>Izvor: Tromjesečni upitnici HAKOM-a - telefonske usluge u javnoj nepokretnoj komunikacijskoj mreži, prosinac 2020.</w:t>
      </w:r>
    </w:p>
    <w:p w14:paraId="4DD7F5E8" w14:textId="77777777" w:rsidR="0085291D" w:rsidRDefault="0085291D" w:rsidP="008C6562">
      <w:pPr>
        <w:spacing w:after="0" w:line="240" w:lineRule="auto"/>
        <w:jc w:val="both"/>
        <w:rPr>
          <w:sz w:val="20"/>
          <w:szCs w:val="20"/>
        </w:rPr>
      </w:pPr>
    </w:p>
    <w:p w14:paraId="0F633A4C" w14:textId="479AF824" w:rsidR="0085291D" w:rsidRDefault="0085291D" w:rsidP="008C6562">
      <w:pPr>
        <w:spacing w:after="0" w:line="240" w:lineRule="auto"/>
        <w:contextualSpacing/>
        <w:jc w:val="both"/>
        <w:rPr>
          <w:rFonts w:eastAsia="Times New Roman" w:cs="Times New Roman"/>
          <w:sz w:val="24"/>
          <w:szCs w:val="24"/>
          <w:lang w:eastAsia="hr-HR"/>
        </w:rPr>
      </w:pPr>
      <w:r>
        <w:rPr>
          <w:rFonts w:eastAsia="Times New Roman" w:cs="Times New Roman"/>
          <w:sz w:val="24"/>
          <w:szCs w:val="24"/>
          <w:lang w:eastAsia="hr-HR"/>
        </w:rPr>
        <w:t>Ipak, promatrajući s aspekta Optime, uz 65,19% korisnika koji javno dostupnu telefonsku uslugu ko</w:t>
      </w:r>
      <w:r w:rsidR="00552D86">
        <w:rPr>
          <w:rFonts w:eastAsia="Times New Roman" w:cs="Times New Roman"/>
          <w:sz w:val="24"/>
          <w:szCs w:val="24"/>
          <w:lang w:eastAsia="hr-HR"/>
        </w:rPr>
        <w:t xml:space="preserve">riste u paketima usluga (Slika </w:t>
      </w:r>
      <w:r w:rsidR="00D45092">
        <w:rPr>
          <w:rFonts w:eastAsia="Times New Roman" w:cs="Times New Roman"/>
          <w:sz w:val="24"/>
          <w:szCs w:val="24"/>
          <w:lang w:eastAsia="hr-HR"/>
        </w:rPr>
        <w:t>6</w:t>
      </w:r>
      <w:r>
        <w:rPr>
          <w:rFonts w:eastAsia="Times New Roman" w:cs="Times New Roman"/>
          <w:sz w:val="24"/>
          <w:szCs w:val="24"/>
          <w:lang w:eastAsia="hr-HR"/>
        </w:rPr>
        <w:t>) udio Optiminih WLR/CPS korisnika u ukupnom broju korisnika javno dostupne telefonske usluge Opti</w:t>
      </w:r>
      <w:r w:rsidR="006A2246">
        <w:rPr>
          <w:rFonts w:eastAsia="Times New Roman" w:cs="Times New Roman"/>
          <w:sz w:val="24"/>
          <w:szCs w:val="24"/>
          <w:lang w:eastAsia="hr-HR"/>
        </w:rPr>
        <w:t>me na kraju 2020. iznosi 19,81%</w:t>
      </w:r>
      <w:r w:rsidR="00552D86">
        <w:rPr>
          <w:rFonts w:eastAsia="Times New Roman" w:cs="Times New Roman"/>
          <w:sz w:val="24"/>
          <w:szCs w:val="24"/>
          <w:lang w:eastAsia="hr-HR"/>
        </w:rPr>
        <w:t xml:space="preserve"> (Slika </w:t>
      </w:r>
      <w:r w:rsidR="00D45092">
        <w:rPr>
          <w:rFonts w:eastAsia="Times New Roman" w:cs="Times New Roman"/>
          <w:sz w:val="24"/>
          <w:szCs w:val="24"/>
          <w:lang w:eastAsia="hr-HR"/>
        </w:rPr>
        <w:t>7</w:t>
      </w:r>
      <w:r>
        <w:rPr>
          <w:rFonts w:eastAsia="Times New Roman" w:cs="Times New Roman"/>
          <w:sz w:val="24"/>
          <w:szCs w:val="24"/>
          <w:lang w:eastAsia="hr-HR"/>
        </w:rPr>
        <w:t>)</w:t>
      </w:r>
      <w:r w:rsidR="00A745CE">
        <w:rPr>
          <w:rFonts w:eastAsia="Times New Roman" w:cs="Times New Roman"/>
          <w:sz w:val="24"/>
          <w:szCs w:val="24"/>
          <w:lang w:eastAsia="hr-HR"/>
        </w:rPr>
        <w:t>, što prema mišljenju HAKOM-a predstavlja značajan udio korisničke baze Optime</w:t>
      </w:r>
      <w:r w:rsidR="00507DD8">
        <w:rPr>
          <w:rFonts w:eastAsia="Times New Roman" w:cs="Times New Roman"/>
          <w:sz w:val="24"/>
          <w:szCs w:val="24"/>
          <w:lang w:eastAsia="hr-HR"/>
        </w:rPr>
        <w:t>, međutim ne utječe na prethodno izneseni zaključak.</w:t>
      </w:r>
      <w:r w:rsidR="00E74EED">
        <w:rPr>
          <w:rFonts w:eastAsia="Times New Roman" w:cs="Times New Roman"/>
          <w:sz w:val="24"/>
          <w:szCs w:val="24"/>
          <w:lang w:eastAsia="hr-HR"/>
        </w:rPr>
        <w:t xml:space="preserve"> Naime, posljednjih godina i sama Optima provodi aktivnosti kojima potiče prelazak korisnika na pakete usluga, odnosno na veleprodajnoj razini WLR uslugu zamjenjuje uslugom ULL-a ili NBSA uslugom pa je zadržavanje navedenih pokazatelja na razinama onih iz prethodne analize, između ostalog posljedica i smanjenja ukupnog broja korisnika javno dostupne telefonske usluge Optime</w:t>
      </w:r>
      <w:r w:rsidR="00DD3B40">
        <w:rPr>
          <w:rFonts w:eastAsia="Times New Roman" w:cs="Times New Roman"/>
          <w:sz w:val="24"/>
          <w:szCs w:val="24"/>
          <w:lang w:eastAsia="hr-HR"/>
        </w:rPr>
        <w:t xml:space="preserve"> (</w:t>
      </w:r>
      <w:r w:rsidR="00FB50DB">
        <w:rPr>
          <w:rFonts w:eastAsia="Times New Roman" w:cs="Times New Roman"/>
          <w:sz w:val="24"/>
          <w:szCs w:val="24"/>
          <w:lang w:eastAsia="hr-HR"/>
        </w:rPr>
        <w:t>a</w:t>
      </w:r>
      <w:r w:rsidR="009B1178">
        <w:rPr>
          <w:rFonts w:eastAsia="Times New Roman" w:cs="Times New Roman"/>
          <w:sz w:val="24"/>
          <w:szCs w:val="24"/>
          <w:lang w:eastAsia="hr-HR"/>
        </w:rPr>
        <w:t xml:space="preserve"> što je</w:t>
      </w:r>
      <w:r w:rsidR="00FB50DB">
        <w:rPr>
          <w:rFonts w:eastAsia="Times New Roman" w:cs="Times New Roman"/>
          <w:sz w:val="24"/>
          <w:szCs w:val="24"/>
          <w:lang w:eastAsia="hr-HR"/>
        </w:rPr>
        <w:t xml:space="preserve"> </w:t>
      </w:r>
      <w:r w:rsidR="00DD3B40">
        <w:rPr>
          <w:rFonts w:eastAsia="Times New Roman" w:cs="Times New Roman"/>
          <w:sz w:val="24"/>
          <w:szCs w:val="24"/>
          <w:lang w:eastAsia="hr-HR"/>
        </w:rPr>
        <w:t>u skladu s tržišnim kretanjem ukupnog broja korisnika javno dostupne telefonske usluge)</w:t>
      </w:r>
      <w:r w:rsidR="00E74EED">
        <w:rPr>
          <w:rFonts w:eastAsia="Times New Roman" w:cs="Times New Roman"/>
          <w:sz w:val="24"/>
          <w:szCs w:val="24"/>
          <w:lang w:eastAsia="hr-HR"/>
        </w:rPr>
        <w:t>.</w:t>
      </w:r>
      <w:r w:rsidR="00A745CE" w:rsidDel="00A745CE">
        <w:rPr>
          <w:rFonts w:eastAsia="Times New Roman" w:cs="Times New Roman"/>
          <w:sz w:val="24"/>
          <w:szCs w:val="24"/>
          <w:lang w:eastAsia="hr-HR"/>
        </w:rPr>
        <w:t xml:space="preserve"> </w:t>
      </w:r>
    </w:p>
    <w:p w14:paraId="38553E9E" w14:textId="77777777" w:rsidR="00552D86" w:rsidRDefault="00552D86" w:rsidP="008C6562">
      <w:pPr>
        <w:spacing w:after="0" w:line="240" w:lineRule="auto"/>
        <w:contextualSpacing/>
        <w:jc w:val="both"/>
        <w:rPr>
          <w:b/>
          <w:bCs/>
          <w:color w:val="4F81BD" w:themeColor="accent1"/>
          <w:sz w:val="18"/>
          <w:szCs w:val="18"/>
        </w:rPr>
      </w:pPr>
    </w:p>
    <w:p w14:paraId="2AC92C41" w14:textId="79F34BC6" w:rsidR="0085291D" w:rsidRPr="0059011B" w:rsidRDefault="00D76819" w:rsidP="00F74260">
      <w:pPr>
        <w:pStyle w:val="Caption"/>
        <w:spacing w:after="0"/>
        <w:jc w:val="both"/>
        <w:rPr>
          <w:b w:val="0"/>
          <w:bCs w:val="0"/>
        </w:rPr>
      </w:pPr>
      <w:r>
        <w:t xml:space="preserve">Slika </w:t>
      </w:r>
      <w:r w:rsidR="00A71FFA">
        <w:fldChar w:fldCharType="begin"/>
      </w:r>
      <w:r w:rsidR="00A71FFA">
        <w:instrText xml:space="preserve"> SEQ Slika \* ARABIC </w:instrText>
      </w:r>
      <w:r w:rsidR="00A71FFA">
        <w:fldChar w:fldCharType="separate"/>
      </w:r>
      <w:r w:rsidR="00EF19A0">
        <w:rPr>
          <w:noProof/>
        </w:rPr>
        <w:t>6</w:t>
      </w:r>
      <w:r w:rsidR="00A71FFA">
        <w:rPr>
          <w:noProof/>
        </w:rPr>
        <w:fldChar w:fldCharType="end"/>
      </w:r>
      <w:r>
        <w:t xml:space="preserve"> </w:t>
      </w:r>
      <w:r w:rsidR="0085291D" w:rsidRPr="00D76819">
        <w:t>Raspodjela korisnika javno dostupne telefonske usluge Optime</w:t>
      </w:r>
    </w:p>
    <w:p w14:paraId="02B38AD7" w14:textId="77777777" w:rsidR="0085291D" w:rsidRPr="009F1BE9" w:rsidRDefault="0085291D" w:rsidP="008C6562">
      <w:pPr>
        <w:spacing w:after="0" w:line="240" w:lineRule="auto"/>
        <w:jc w:val="both"/>
        <w:rPr>
          <w:rFonts w:eastAsia="Times New Roman" w:cs="Times New Roman"/>
          <w:sz w:val="24"/>
          <w:szCs w:val="24"/>
          <w:lang w:eastAsia="hr-HR"/>
        </w:rPr>
      </w:pPr>
      <w:r>
        <w:rPr>
          <w:noProof/>
          <w:lang w:eastAsia="hr-HR"/>
        </w:rPr>
        <w:drawing>
          <wp:inline distT="0" distB="0" distL="0" distR="0" wp14:anchorId="469A6587" wp14:editId="1CF2BA2D">
            <wp:extent cx="5724000" cy="2880000"/>
            <wp:effectExtent l="0" t="0" r="10160" b="15875"/>
            <wp:docPr id="1" name="Chart 1"/>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14:paraId="3CE209AF" w14:textId="065DB380" w:rsidR="0085291D" w:rsidRPr="00D76819" w:rsidRDefault="0085291D" w:rsidP="008C6562">
      <w:pPr>
        <w:spacing w:after="0" w:line="240" w:lineRule="auto"/>
        <w:jc w:val="both"/>
        <w:rPr>
          <w:sz w:val="18"/>
          <w:szCs w:val="18"/>
        </w:rPr>
      </w:pPr>
      <w:r w:rsidRPr="00D76819">
        <w:rPr>
          <w:sz w:val="18"/>
          <w:szCs w:val="18"/>
        </w:rPr>
        <w:t>Izvor: Tromjesečni upitnici HAKOM-a - telefonske usluge u javnoj nepokretnoj komunikacijskoj mreži, prosinac 2020.</w:t>
      </w:r>
    </w:p>
    <w:p w14:paraId="3DE808C8" w14:textId="25E52583" w:rsidR="0085291D" w:rsidRDefault="0085291D" w:rsidP="008C6562">
      <w:pPr>
        <w:spacing w:after="0" w:line="240" w:lineRule="auto"/>
        <w:jc w:val="both"/>
        <w:rPr>
          <w:rFonts w:eastAsia="Times New Roman" w:cs="Times New Roman"/>
          <w:sz w:val="24"/>
          <w:szCs w:val="24"/>
          <w:lang w:eastAsia="hr-HR"/>
        </w:rPr>
      </w:pPr>
    </w:p>
    <w:p w14:paraId="203FAE88" w14:textId="4F1C8AC2" w:rsidR="00E857D6" w:rsidRPr="00C35453" w:rsidRDefault="00D76819" w:rsidP="00F74260">
      <w:pPr>
        <w:pStyle w:val="Caption"/>
        <w:spacing w:after="0"/>
        <w:jc w:val="both"/>
      </w:pPr>
      <w:r>
        <w:lastRenderedPageBreak/>
        <w:t xml:space="preserve">Slika </w:t>
      </w:r>
      <w:r w:rsidR="00A71FFA">
        <w:fldChar w:fldCharType="begin"/>
      </w:r>
      <w:r w:rsidR="00A71FFA">
        <w:instrText xml:space="preserve"> SEQ Slika \* ARABIC </w:instrText>
      </w:r>
      <w:r w:rsidR="00A71FFA">
        <w:fldChar w:fldCharType="separate"/>
      </w:r>
      <w:r w:rsidR="00EF19A0">
        <w:rPr>
          <w:noProof/>
        </w:rPr>
        <w:t>7</w:t>
      </w:r>
      <w:r w:rsidR="00A71FFA">
        <w:rPr>
          <w:noProof/>
        </w:rPr>
        <w:fldChar w:fldCharType="end"/>
      </w:r>
      <w:r>
        <w:t xml:space="preserve"> </w:t>
      </w:r>
      <w:r w:rsidR="00E857D6" w:rsidRPr="00C35453">
        <w:t>Udio WLR priključaka u ukupnim priključcima korisnika javno dostupne telefonske usluge</w:t>
      </w:r>
      <w:r w:rsidR="00E857D6">
        <w:t xml:space="preserve"> na kraju 2020.</w:t>
      </w:r>
      <w:r w:rsidR="003422CA">
        <w:t xml:space="preserve"> – podaci za Optimu</w:t>
      </w:r>
    </w:p>
    <w:p w14:paraId="19654BB0" w14:textId="4FAF3EBC" w:rsidR="00E857D6" w:rsidRDefault="00E857D6" w:rsidP="008C6562">
      <w:pPr>
        <w:spacing w:after="0" w:line="240" w:lineRule="auto"/>
        <w:jc w:val="both"/>
        <w:rPr>
          <w:rFonts w:eastAsia="Times New Roman" w:cs="Times New Roman"/>
          <w:sz w:val="24"/>
          <w:szCs w:val="24"/>
          <w:lang w:eastAsia="hr-HR"/>
        </w:rPr>
      </w:pPr>
      <w:r>
        <w:rPr>
          <w:noProof/>
          <w:lang w:eastAsia="hr-HR"/>
        </w:rPr>
        <w:drawing>
          <wp:inline distT="0" distB="0" distL="0" distR="0" wp14:anchorId="1106864B" wp14:editId="746A75EA">
            <wp:extent cx="5724000" cy="2880000"/>
            <wp:effectExtent l="0" t="0" r="10160" b="15875"/>
            <wp:docPr id="8" name="Chart 8"/>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56F63835" w14:textId="77777777" w:rsidR="00566FF8" w:rsidRPr="00D76819" w:rsidRDefault="00566FF8" w:rsidP="008C6562">
      <w:pPr>
        <w:spacing w:after="0" w:line="240" w:lineRule="auto"/>
        <w:jc w:val="both"/>
        <w:rPr>
          <w:sz w:val="18"/>
          <w:szCs w:val="18"/>
        </w:rPr>
      </w:pPr>
      <w:r w:rsidRPr="00D76819">
        <w:rPr>
          <w:sz w:val="18"/>
          <w:szCs w:val="18"/>
        </w:rPr>
        <w:t>Izvor: Upitnik za prikupljanje podataka za potrebe provođenja postupka analize tržišta, svibanj 2021.</w:t>
      </w:r>
    </w:p>
    <w:p w14:paraId="2D97DF07" w14:textId="77777777" w:rsidR="00E857D6" w:rsidRDefault="00E857D6" w:rsidP="008C6562">
      <w:pPr>
        <w:spacing w:after="0" w:line="240" w:lineRule="auto"/>
        <w:jc w:val="both"/>
        <w:rPr>
          <w:rFonts w:eastAsia="Times New Roman" w:cs="Times New Roman"/>
          <w:sz w:val="24"/>
          <w:szCs w:val="24"/>
          <w:lang w:eastAsia="hr-HR"/>
        </w:rPr>
      </w:pPr>
    </w:p>
    <w:p w14:paraId="7AE059F4" w14:textId="7C3DBA34" w:rsidR="009F1BE9" w:rsidRDefault="009B1178" w:rsidP="008C6562">
      <w:pPr>
        <w:spacing w:after="0" w:line="240" w:lineRule="auto"/>
        <w:contextualSpacing/>
        <w:jc w:val="both"/>
        <w:rPr>
          <w:rFonts w:eastAsia="Times New Roman" w:cs="Times New Roman"/>
          <w:sz w:val="24"/>
          <w:szCs w:val="24"/>
          <w:lang w:eastAsia="hr-HR"/>
        </w:rPr>
      </w:pPr>
      <w:r>
        <w:rPr>
          <w:rFonts w:eastAsia="Times New Roman" w:cs="Times New Roman"/>
          <w:sz w:val="24"/>
          <w:szCs w:val="24"/>
          <w:lang w:eastAsia="hr-HR"/>
        </w:rPr>
        <w:t>Dakle, u</w:t>
      </w:r>
      <w:r w:rsidRPr="009F1BE9">
        <w:rPr>
          <w:rFonts w:eastAsia="Times New Roman" w:cs="Times New Roman"/>
          <w:sz w:val="24"/>
          <w:szCs w:val="24"/>
          <w:lang w:eastAsia="hr-HR"/>
        </w:rPr>
        <w:t xml:space="preserve"> </w:t>
      </w:r>
      <w:r w:rsidR="009F1BE9" w:rsidRPr="009F1BE9">
        <w:rPr>
          <w:rFonts w:eastAsia="Times New Roman" w:cs="Times New Roman"/>
          <w:sz w:val="24"/>
          <w:szCs w:val="24"/>
          <w:lang w:eastAsia="hr-HR"/>
        </w:rPr>
        <w:t xml:space="preserve">odnosu na povećanu potražnju krajnjih korisnika za </w:t>
      </w:r>
      <w:r w:rsidR="00101C34">
        <w:rPr>
          <w:rFonts w:eastAsia="Times New Roman" w:cs="Times New Roman"/>
          <w:sz w:val="24"/>
          <w:szCs w:val="24"/>
          <w:lang w:eastAsia="hr-HR"/>
        </w:rPr>
        <w:t>paketima usluga u kojima je javno dostupna telefonska usluga jedna od sastavnica</w:t>
      </w:r>
      <w:r w:rsidR="009F1BE9" w:rsidRPr="009F1BE9">
        <w:rPr>
          <w:rFonts w:eastAsia="Times New Roman" w:cs="Times New Roman"/>
          <w:sz w:val="24"/>
          <w:szCs w:val="24"/>
          <w:lang w:eastAsia="hr-HR"/>
        </w:rPr>
        <w:t>, i široko rasprostranjenu dostupnost veleprodajnih usluga ULL-a</w:t>
      </w:r>
      <w:r w:rsidR="00E42266">
        <w:rPr>
          <w:rFonts w:eastAsia="Times New Roman" w:cs="Times New Roman"/>
          <w:sz w:val="24"/>
          <w:szCs w:val="24"/>
          <w:lang w:eastAsia="hr-HR"/>
        </w:rPr>
        <w:t>, FA-PON</w:t>
      </w:r>
      <w:r w:rsidR="009F1BE9" w:rsidRPr="009F1BE9">
        <w:rPr>
          <w:rFonts w:eastAsia="Times New Roman" w:cs="Times New Roman"/>
          <w:sz w:val="24"/>
          <w:szCs w:val="24"/>
          <w:lang w:eastAsia="hr-HR"/>
        </w:rPr>
        <w:t xml:space="preserve"> i (N)BSA putem kojih operatori mogu odgovoriti na zahtjeve krajnjih korisnika, a koje je HT obvezan pružati pod reguliranim uvjetima, HAKOM smatra kako postojanje ovih ponuda u značajnoj mjeri ublažava</w:t>
      </w:r>
      <w:r w:rsidR="00A43E03">
        <w:rPr>
          <w:rFonts w:eastAsia="Times New Roman" w:cs="Times New Roman"/>
          <w:sz w:val="24"/>
          <w:szCs w:val="24"/>
          <w:lang w:eastAsia="hr-HR"/>
        </w:rPr>
        <w:t>/uklanja</w:t>
      </w:r>
      <w:r w:rsidR="009F1BE9" w:rsidRPr="009F1BE9">
        <w:rPr>
          <w:rFonts w:eastAsia="Times New Roman" w:cs="Times New Roman"/>
          <w:sz w:val="24"/>
          <w:szCs w:val="24"/>
          <w:lang w:eastAsia="hr-HR"/>
        </w:rPr>
        <w:t xml:space="preserve"> visoke zapreke ulasku na mjerodavno tržište</w:t>
      </w:r>
      <w:r w:rsidR="00101C34">
        <w:rPr>
          <w:rFonts w:eastAsia="Times New Roman" w:cs="Times New Roman"/>
          <w:sz w:val="24"/>
          <w:szCs w:val="24"/>
          <w:lang w:eastAsia="hr-HR"/>
        </w:rPr>
        <w:t>. Naime, upravo ove veleprodajne usluge omogućavaju operatorima da putem njih ponude krajnjim korisnicima javno dostupnu telefonsku uslugu na isplativ način (odnosno u kombinaciji s drugim elektroničkim komunikacijskim uslugama).</w:t>
      </w:r>
    </w:p>
    <w:p w14:paraId="535279FD" w14:textId="77777777" w:rsidR="00900AE2" w:rsidRDefault="00900AE2" w:rsidP="008C6562">
      <w:pPr>
        <w:spacing w:after="0" w:line="240" w:lineRule="auto"/>
        <w:contextualSpacing/>
        <w:jc w:val="both"/>
        <w:rPr>
          <w:rFonts w:eastAsia="Times New Roman" w:cs="Times New Roman"/>
          <w:sz w:val="24"/>
          <w:szCs w:val="24"/>
          <w:lang w:eastAsia="hr-HR"/>
        </w:rPr>
      </w:pPr>
    </w:p>
    <w:p w14:paraId="573905F1" w14:textId="09F20785" w:rsidR="009F1BE9" w:rsidRPr="009F1BE9" w:rsidRDefault="00FB4379" w:rsidP="008C6562">
      <w:pPr>
        <w:spacing w:after="0" w:line="240" w:lineRule="auto"/>
        <w:contextualSpacing/>
        <w:jc w:val="both"/>
        <w:rPr>
          <w:rFonts w:eastAsia="Times New Roman" w:cs="Times New Roman"/>
          <w:sz w:val="24"/>
          <w:szCs w:val="24"/>
          <w:lang w:eastAsia="hr-HR"/>
        </w:rPr>
      </w:pPr>
      <w:r>
        <w:rPr>
          <w:rFonts w:eastAsia="Times New Roman" w:cs="Times New Roman"/>
          <w:sz w:val="24"/>
          <w:szCs w:val="24"/>
          <w:lang w:eastAsia="hr-HR"/>
        </w:rPr>
        <w:t>Osim toga, potrebno je uzeti u obzir</w:t>
      </w:r>
      <w:r w:rsidR="009F1BE9" w:rsidRPr="009F1BE9">
        <w:rPr>
          <w:rFonts w:eastAsia="Times New Roman" w:cs="Times New Roman"/>
          <w:sz w:val="24"/>
          <w:szCs w:val="24"/>
          <w:lang w:eastAsia="hr-HR"/>
        </w:rPr>
        <w:t xml:space="preserve"> kako je pristup mreži putem IP</w:t>
      </w:r>
      <w:r w:rsidR="00E616D4">
        <w:rPr>
          <w:rFonts w:eastAsia="Times New Roman" w:cs="Times New Roman"/>
          <w:sz w:val="24"/>
          <w:szCs w:val="24"/>
          <w:lang w:eastAsia="hr-HR"/>
        </w:rPr>
        <w:t xml:space="preserve"> priključka</w:t>
      </w:r>
      <w:r w:rsidR="009F1BE9" w:rsidRPr="009F1BE9">
        <w:rPr>
          <w:rFonts w:eastAsia="Times New Roman" w:cs="Times New Roman"/>
          <w:sz w:val="24"/>
          <w:szCs w:val="24"/>
          <w:lang w:eastAsia="hr-HR"/>
        </w:rPr>
        <w:t xml:space="preserve"> u Republici Hrvatskoj (u kojoj je potpuni prelazak na all</w:t>
      </w:r>
      <w:r w:rsidR="00E616D4">
        <w:rPr>
          <w:rFonts w:eastAsia="Times New Roman" w:cs="Times New Roman"/>
          <w:sz w:val="24"/>
          <w:szCs w:val="24"/>
          <w:lang w:eastAsia="hr-HR"/>
        </w:rPr>
        <w:t>-</w:t>
      </w:r>
      <w:r w:rsidR="009F1BE9" w:rsidRPr="009F1BE9">
        <w:rPr>
          <w:rFonts w:eastAsia="Times New Roman" w:cs="Times New Roman"/>
          <w:sz w:val="24"/>
          <w:szCs w:val="24"/>
          <w:lang w:eastAsia="hr-HR"/>
        </w:rPr>
        <w:t xml:space="preserve">IP međupovezivanje završen 2015.) prevladavajući način na koji korisnici ostvaruju pristup mreži, što samo upućuje na zaključak da su telefonske usluge temeljene na VOIP tehnologiji (upravljani VOIP pozivi) široko i dobro prihvaćene od strane većine krajnjih korisnika. </w:t>
      </w:r>
    </w:p>
    <w:p w14:paraId="41A5E264" w14:textId="77777777" w:rsidR="009F1BE9" w:rsidRPr="009F1BE9" w:rsidRDefault="009F1BE9" w:rsidP="008C6562">
      <w:pPr>
        <w:spacing w:after="0" w:line="240" w:lineRule="auto"/>
        <w:contextualSpacing/>
        <w:jc w:val="both"/>
        <w:rPr>
          <w:rFonts w:eastAsia="Times New Roman" w:cs="Times New Roman"/>
          <w:sz w:val="24"/>
          <w:szCs w:val="24"/>
          <w:lang w:eastAsia="hr-HR"/>
        </w:rPr>
      </w:pPr>
    </w:p>
    <w:p w14:paraId="1D6FFE5C" w14:textId="71DF72DD" w:rsidR="00EE4696" w:rsidRDefault="009F1BE9" w:rsidP="008C6562">
      <w:pPr>
        <w:spacing w:after="0" w:line="240" w:lineRule="auto"/>
        <w:contextualSpacing/>
        <w:jc w:val="both"/>
        <w:rPr>
          <w:rFonts w:eastAsia="Times New Roman" w:cs="Times New Roman"/>
          <w:sz w:val="24"/>
          <w:szCs w:val="24"/>
          <w:highlight w:val="green"/>
          <w:lang w:eastAsia="hr-HR"/>
        </w:rPr>
      </w:pPr>
      <w:r w:rsidRPr="009F1BE9">
        <w:rPr>
          <w:rFonts w:eastAsia="Times New Roman" w:cs="Times New Roman"/>
          <w:sz w:val="24"/>
          <w:szCs w:val="24"/>
          <w:lang w:eastAsia="hr-HR"/>
        </w:rPr>
        <w:t xml:space="preserve">Slijedom prethodno navedenog, HAKOM smatra kako postojanje veleprodajnih ponuda na temelju kojih ostali operatori mogu krajnjim korisnicima ponuditi javno dostupnu telefonsku uslugu u kombinaciji s bilo kojom drugom elektroničkom komunikacijskom uslugom, ublažava visoke i trajne strukturne zapreke ulasku na mjerodavno tržište i to u mjeri u kojoj u odsustvu regulacije ne bi bio ugrožen daljnji razvoj djelotvornog tržišnog natjecanja. </w:t>
      </w:r>
    </w:p>
    <w:p w14:paraId="68EF0F59" w14:textId="77777777" w:rsidR="009F1BE9" w:rsidRPr="009F1BE9" w:rsidRDefault="009F1BE9" w:rsidP="008C6562">
      <w:pPr>
        <w:pStyle w:val="Heading3"/>
        <w:rPr>
          <w:rFonts w:eastAsia="Times New Roman"/>
          <w:lang w:eastAsia="hr-HR"/>
        </w:rPr>
      </w:pPr>
      <w:bookmarkStart w:id="133" w:name="_Toc77146236"/>
      <w:bookmarkStart w:id="134" w:name="_Toc82087622"/>
      <w:r w:rsidRPr="009F1BE9">
        <w:rPr>
          <w:rFonts w:eastAsia="Times New Roman"/>
          <w:lang w:eastAsia="hr-HR"/>
        </w:rPr>
        <w:t>Pravne ili regulatorne zapreke ulaska na tržište</w:t>
      </w:r>
      <w:bookmarkEnd w:id="133"/>
      <w:bookmarkEnd w:id="134"/>
    </w:p>
    <w:p w14:paraId="362CB1B5" w14:textId="77777777" w:rsidR="009F1BE9" w:rsidRPr="009F1BE9" w:rsidRDefault="009F1BE9" w:rsidP="008C6562">
      <w:pPr>
        <w:spacing w:after="0" w:line="240" w:lineRule="auto"/>
        <w:jc w:val="both"/>
        <w:rPr>
          <w:rFonts w:eastAsia="Times New Roman" w:cs="Times New Roman"/>
          <w:sz w:val="24"/>
          <w:szCs w:val="24"/>
          <w:lang w:eastAsia="hr-HR"/>
        </w:rPr>
      </w:pPr>
    </w:p>
    <w:p w14:paraId="6BAA4791" w14:textId="77777777" w:rsidR="009F1BE9" w:rsidRPr="009F1BE9" w:rsidRDefault="009F1BE9" w:rsidP="008C6562">
      <w:pPr>
        <w:spacing w:after="0" w:line="240" w:lineRule="auto"/>
        <w:contextualSpacing/>
        <w:jc w:val="both"/>
        <w:rPr>
          <w:rFonts w:eastAsia="Times New Roman" w:cs="Times New Roman"/>
          <w:sz w:val="24"/>
          <w:szCs w:val="24"/>
          <w:lang w:eastAsia="hr-HR"/>
        </w:rPr>
      </w:pPr>
      <w:r w:rsidRPr="009F1BE9">
        <w:rPr>
          <w:rFonts w:eastAsia="Times New Roman" w:cs="Times New Roman"/>
          <w:sz w:val="24"/>
          <w:szCs w:val="24"/>
          <w:lang w:eastAsia="hr-HR"/>
        </w:rPr>
        <w:t>Na temelju preporuke Europske komisije, pravne ili regulatorne prepreke ne ovise o ekonomskim uvjetima, već proizlaze iz pravnih, administrativnih ili ostalih sličnih mjera koje indirektno utječu na ulazak novih operatora na tržište.</w:t>
      </w:r>
    </w:p>
    <w:p w14:paraId="519F92DF" w14:textId="1E2448A4" w:rsidR="009F1BE9" w:rsidRPr="009F1BE9" w:rsidRDefault="00FB4379" w:rsidP="008C6562">
      <w:pPr>
        <w:spacing w:after="0" w:line="240" w:lineRule="auto"/>
        <w:contextualSpacing/>
        <w:jc w:val="both"/>
        <w:rPr>
          <w:rFonts w:eastAsia="Times New Roman" w:cs="Times New Roman"/>
          <w:sz w:val="24"/>
          <w:szCs w:val="24"/>
          <w:lang w:eastAsia="hr-HR"/>
        </w:rPr>
      </w:pPr>
      <w:r>
        <w:rPr>
          <w:rFonts w:eastAsia="Times New Roman" w:cs="Times New Roman"/>
          <w:sz w:val="24"/>
          <w:szCs w:val="24"/>
          <w:lang w:eastAsia="hr-HR"/>
        </w:rPr>
        <w:t>G</w:t>
      </w:r>
      <w:r w:rsidR="009F1BE9" w:rsidRPr="009F1BE9">
        <w:rPr>
          <w:rFonts w:eastAsia="Times New Roman" w:cs="Times New Roman"/>
          <w:sz w:val="24"/>
          <w:szCs w:val="24"/>
          <w:lang w:eastAsia="hr-HR"/>
        </w:rPr>
        <w:t>lavne pravne ili regulatorne zapreke ulaska na tržište odnose se na sljedeće:</w:t>
      </w:r>
    </w:p>
    <w:p w14:paraId="71D24F26" w14:textId="77777777" w:rsidR="009F1BE9" w:rsidRPr="009F1BE9" w:rsidRDefault="009F1BE9" w:rsidP="008C6562">
      <w:pPr>
        <w:spacing w:after="0" w:line="240" w:lineRule="auto"/>
        <w:jc w:val="both"/>
        <w:rPr>
          <w:rFonts w:eastAsia="Times New Roman" w:cs="Times New Roman"/>
          <w:sz w:val="24"/>
          <w:szCs w:val="24"/>
          <w:lang w:eastAsia="hr-HR"/>
        </w:rPr>
      </w:pPr>
    </w:p>
    <w:p w14:paraId="2C33525A" w14:textId="77777777" w:rsidR="009F1BE9" w:rsidRPr="006A2246" w:rsidRDefault="009F1BE9" w:rsidP="008C6562">
      <w:pPr>
        <w:pStyle w:val="ListParagraph"/>
        <w:numPr>
          <w:ilvl w:val="0"/>
          <w:numId w:val="5"/>
        </w:numPr>
        <w:spacing w:after="0" w:line="240" w:lineRule="auto"/>
        <w:jc w:val="both"/>
        <w:rPr>
          <w:sz w:val="24"/>
          <w:szCs w:val="24"/>
          <w:lang w:eastAsia="hr-HR"/>
        </w:rPr>
      </w:pPr>
      <w:r w:rsidRPr="006A2246">
        <w:rPr>
          <w:sz w:val="24"/>
          <w:szCs w:val="24"/>
          <w:lang w:eastAsia="hr-HR"/>
        </w:rPr>
        <w:lastRenderedPageBreak/>
        <w:t>potrebu za administrativnom odlukom, odnosno dozvolom, kako bi se moglo započeti s komercijalnim radom;</w:t>
      </w:r>
    </w:p>
    <w:p w14:paraId="47EB0FC0" w14:textId="77777777" w:rsidR="009F1BE9" w:rsidRPr="006A2246" w:rsidRDefault="009F1BE9" w:rsidP="008C6562">
      <w:pPr>
        <w:pStyle w:val="ListParagraph"/>
        <w:numPr>
          <w:ilvl w:val="0"/>
          <w:numId w:val="5"/>
        </w:numPr>
        <w:spacing w:after="0" w:line="240" w:lineRule="auto"/>
        <w:jc w:val="both"/>
        <w:rPr>
          <w:sz w:val="24"/>
          <w:szCs w:val="24"/>
          <w:lang w:eastAsia="hr-HR"/>
        </w:rPr>
      </w:pPr>
      <w:r w:rsidRPr="006A2246">
        <w:rPr>
          <w:sz w:val="24"/>
          <w:szCs w:val="24"/>
          <w:lang w:eastAsia="hr-HR"/>
        </w:rPr>
        <w:t>ograničenja i uvjete povezane uz uporabu radiofrekvencijskog spektra;</w:t>
      </w:r>
    </w:p>
    <w:p w14:paraId="1FC8166A" w14:textId="77777777" w:rsidR="009F1BE9" w:rsidRPr="006A2246" w:rsidRDefault="009F1BE9" w:rsidP="008C6562">
      <w:pPr>
        <w:pStyle w:val="ListParagraph"/>
        <w:numPr>
          <w:ilvl w:val="0"/>
          <w:numId w:val="5"/>
        </w:numPr>
        <w:spacing w:after="0" w:line="240" w:lineRule="auto"/>
        <w:jc w:val="both"/>
        <w:rPr>
          <w:sz w:val="24"/>
          <w:szCs w:val="24"/>
          <w:lang w:eastAsia="hr-HR"/>
        </w:rPr>
      </w:pPr>
      <w:r w:rsidRPr="006A2246">
        <w:rPr>
          <w:sz w:val="24"/>
          <w:szCs w:val="24"/>
          <w:lang w:eastAsia="hr-HR"/>
        </w:rPr>
        <w:t>utjecaj načina na koji je postavljena regulacija na nove operatore koji planiraju ući na tržište.</w:t>
      </w:r>
    </w:p>
    <w:p w14:paraId="5A1095EE" w14:textId="77777777" w:rsidR="009F1BE9" w:rsidRPr="009F1BE9" w:rsidRDefault="009F1BE9" w:rsidP="008C6562">
      <w:pPr>
        <w:spacing w:after="0" w:line="240" w:lineRule="auto"/>
        <w:jc w:val="both"/>
        <w:rPr>
          <w:rFonts w:eastAsia="Times New Roman" w:cs="Times New Roman"/>
          <w:sz w:val="24"/>
          <w:szCs w:val="24"/>
          <w:lang w:eastAsia="hr-HR"/>
        </w:rPr>
      </w:pPr>
    </w:p>
    <w:p w14:paraId="4954B8DB" w14:textId="52DA2077" w:rsidR="009F1BE9" w:rsidRDefault="009F1BE9" w:rsidP="008C6562">
      <w:pPr>
        <w:spacing w:after="0" w:line="240" w:lineRule="auto"/>
        <w:jc w:val="both"/>
        <w:rPr>
          <w:rFonts w:eastAsia="Times New Roman" w:cs="Times New Roman"/>
          <w:i/>
          <w:iCs/>
          <w:sz w:val="24"/>
          <w:szCs w:val="24"/>
          <w:lang w:eastAsia="hr-HR"/>
        </w:rPr>
      </w:pPr>
      <w:r w:rsidRPr="009F1BE9">
        <w:rPr>
          <w:rFonts w:eastAsia="Times New Roman" w:cs="Times New Roman"/>
          <w:i/>
          <w:iCs/>
          <w:sz w:val="24"/>
          <w:szCs w:val="24"/>
          <w:lang w:eastAsia="hr-HR"/>
        </w:rPr>
        <w:t>a) potreba za administrativnom odlukom, odnosno dozvolom, kako bi se moglo započeti s komercijalnim radom</w:t>
      </w:r>
    </w:p>
    <w:p w14:paraId="151C4B7A" w14:textId="77777777" w:rsidR="009F1BE9" w:rsidRPr="009F1BE9" w:rsidRDefault="009F1BE9" w:rsidP="008C6562">
      <w:pPr>
        <w:spacing w:after="0" w:line="240" w:lineRule="auto"/>
        <w:jc w:val="both"/>
        <w:rPr>
          <w:rFonts w:eastAsia="Times New Roman" w:cs="Times New Roman"/>
          <w:i/>
          <w:iCs/>
          <w:sz w:val="24"/>
          <w:szCs w:val="24"/>
          <w:lang w:eastAsia="hr-HR"/>
        </w:rPr>
      </w:pPr>
    </w:p>
    <w:p w14:paraId="52448AE4" w14:textId="77777777" w:rsidR="009F1BE9" w:rsidRPr="009F1BE9" w:rsidRDefault="009F1BE9" w:rsidP="008C6562">
      <w:pPr>
        <w:spacing w:after="0" w:line="240" w:lineRule="auto"/>
        <w:contextualSpacing/>
        <w:jc w:val="both"/>
        <w:rPr>
          <w:rFonts w:eastAsia="Times New Roman" w:cs="Times New Roman"/>
          <w:sz w:val="24"/>
          <w:szCs w:val="24"/>
          <w:lang w:eastAsia="hr-HR"/>
        </w:rPr>
      </w:pPr>
      <w:r w:rsidRPr="009F1BE9">
        <w:rPr>
          <w:rFonts w:eastAsia="Times New Roman" w:cs="Times New Roman"/>
          <w:sz w:val="24"/>
          <w:szCs w:val="24"/>
          <w:lang w:eastAsia="hr-HR"/>
        </w:rPr>
        <w:t>Temeljem članka 31. ZEK-a, svaka pravna ili fizička osoba ima pravo postaviti, upotrebljavati i davati na korištenje elektroničku komunikacijsku mrežu te pružati elektroničke komunikacijske usluge na području RH bez pribavljanja posebnog ovlaštenja, odnosno u mogućnosti su navedene usluge pružati samo na temelju općeg ovlaštenja. Opće ovlaštenje podrazumijeva da su, sukladno članku 32. ZEK-a, obvezni 15 dana prije početka pružanja usluga obavijestiti u pisanom obliku HAKOM o svojoj namjeri.</w:t>
      </w:r>
    </w:p>
    <w:p w14:paraId="2A9124CC" w14:textId="77777777" w:rsidR="009F1BE9" w:rsidRPr="009F1BE9" w:rsidRDefault="009F1BE9" w:rsidP="008C6562">
      <w:pPr>
        <w:spacing w:after="0" w:line="240" w:lineRule="auto"/>
        <w:jc w:val="both"/>
        <w:rPr>
          <w:rFonts w:eastAsia="Times New Roman" w:cs="Times New Roman"/>
          <w:sz w:val="24"/>
          <w:szCs w:val="24"/>
          <w:lang w:eastAsia="hr-HR"/>
        </w:rPr>
      </w:pPr>
    </w:p>
    <w:p w14:paraId="1D3D6307" w14:textId="4017CD8B" w:rsidR="009F1BE9" w:rsidRDefault="009F1BE9" w:rsidP="008C6562">
      <w:pPr>
        <w:spacing w:after="0" w:line="240" w:lineRule="auto"/>
        <w:jc w:val="both"/>
        <w:rPr>
          <w:rFonts w:eastAsia="Times New Roman" w:cs="Times New Roman"/>
          <w:i/>
          <w:iCs/>
          <w:sz w:val="24"/>
          <w:szCs w:val="24"/>
          <w:lang w:eastAsia="hr-HR"/>
        </w:rPr>
      </w:pPr>
      <w:r w:rsidRPr="009F1BE9">
        <w:rPr>
          <w:rFonts w:eastAsia="Times New Roman" w:cs="Times New Roman"/>
          <w:i/>
          <w:iCs/>
          <w:sz w:val="24"/>
          <w:szCs w:val="24"/>
          <w:lang w:eastAsia="hr-HR"/>
        </w:rPr>
        <w:t>b) ograničenja i uvjeti povezani uz uporabu radiofrekvencijskog spektra</w:t>
      </w:r>
    </w:p>
    <w:p w14:paraId="6C351D71" w14:textId="77777777" w:rsidR="00523B56" w:rsidRPr="009F1BE9" w:rsidRDefault="00523B56" w:rsidP="008C6562">
      <w:pPr>
        <w:spacing w:after="0" w:line="240" w:lineRule="auto"/>
        <w:jc w:val="both"/>
        <w:rPr>
          <w:rFonts w:eastAsia="Times New Roman" w:cs="Times New Roman"/>
          <w:i/>
          <w:iCs/>
          <w:sz w:val="24"/>
          <w:szCs w:val="24"/>
          <w:lang w:eastAsia="hr-HR"/>
        </w:rPr>
      </w:pPr>
    </w:p>
    <w:p w14:paraId="570CD0DE" w14:textId="77777777" w:rsidR="009F1BE9" w:rsidRPr="009F1BE9" w:rsidRDefault="009F1BE9" w:rsidP="008C6562">
      <w:pPr>
        <w:spacing w:after="0" w:line="240" w:lineRule="auto"/>
        <w:contextualSpacing/>
        <w:jc w:val="both"/>
        <w:rPr>
          <w:rFonts w:eastAsia="Times New Roman" w:cs="Times New Roman"/>
          <w:sz w:val="24"/>
          <w:szCs w:val="24"/>
          <w:lang w:eastAsia="hr-HR"/>
        </w:rPr>
      </w:pPr>
      <w:r w:rsidRPr="009F1BE9">
        <w:rPr>
          <w:rFonts w:eastAsia="Times New Roman" w:cs="Times New Roman"/>
          <w:sz w:val="24"/>
          <w:szCs w:val="24"/>
          <w:lang w:eastAsia="hr-HR"/>
        </w:rPr>
        <w:t>Navedeni tip zapreke se ne odnosi na tržište koje je predmet ovog dokumenta.</w:t>
      </w:r>
    </w:p>
    <w:p w14:paraId="21B5BFDF" w14:textId="77777777" w:rsidR="009F1BE9" w:rsidRPr="009F1BE9" w:rsidRDefault="009F1BE9" w:rsidP="008C6562">
      <w:pPr>
        <w:spacing w:after="0" w:line="240" w:lineRule="auto"/>
        <w:jc w:val="both"/>
        <w:rPr>
          <w:rFonts w:eastAsia="Times New Roman" w:cs="Times New Roman"/>
          <w:sz w:val="24"/>
          <w:szCs w:val="24"/>
          <w:lang w:eastAsia="hr-HR"/>
        </w:rPr>
      </w:pPr>
    </w:p>
    <w:p w14:paraId="548EA514" w14:textId="7F753227" w:rsidR="009F1BE9" w:rsidRDefault="009F1BE9" w:rsidP="008C6562">
      <w:pPr>
        <w:spacing w:after="0" w:line="240" w:lineRule="auto"/>
        <w:jc w:val="both"/>
        <w:rPr>
          <w:rFonts w:eastAsia="Times New Roman" w:cs="Times New Roman"/>
          <w:i/>
          <w:iCs/>
          <w:sz w:val="24"/>
          <w:szCs w:val="24"/>
          <w:lang w:eastAsia="hr-HR"/>
        </w:rPr>
      </w:pPr>
      <w:r w:rsidRPr="009F1BE9">
        <w:rPr>
          <w:rFonts w:eastAsia="Times New Roman" w:cs="Times New Roman"/>
          <w:i/>
          <w:iCs/>
          <w:sz w:val="24"/>
          <w:szCs w:val="24"/>
          <w:lang w:eastAsia="hr-HR"/>
        </w:rPr>
        <w:t>c) utjecaji načina na koji je postavljena regulacija na nove operatore koji planiraju ući na tržište</w:t>
      </w:r>
    </w:p>
    <w:p w14:paraId="4E1209CA" w14:textId="77777777" w:rsidR="009B1178" w:rsidRDefault="009B1178" w:rsidP="008C6562">
      <w:pPr>
        <w:spacing w:after="0" w:line="240" w:lineRule="auto"/>
        <w:jc w:val="both"/>
        <w:rPr>
          <w:rFonts w:eastAsia="Times New Roman" w:cs="Times New Roman"/>
          <w:i/>
          <w:iCs/>
          <w:sz w:val="24"/>
          <w:szCs w:val="24"/>
          <w:lang w:eastAsia="hr-HR"/>
        </w:rPr>
      </w:pPr>
    </w:p>
    <w:p w14:paraId="7F5FCCA6" w14:textId="77777777" w:rsidR="009F1BE9" w:rsidRPr="009F1BE9" w:rsidRDefault="009F1BE9" w:rsidP="008C6562">
      <w:pPr>
        <w:spacing w:after="0" w:line="240" w:lineRule="auto"/>
        <w:contextualSpacing/>
        <w:jc w:val="both"/>
        <w:rPr>
          <w:rFonts w:eastAsia="Times New Roman" w:cs="Times New Roman"/>
          <w:sz w:val="24"/>
          <w:szCs w:val="24"/>
          <w:lang w:eastAsia="hr-HR"/>
        </w:rPr>
      </w:pPr>
      <w:r w:rsidRPr="009F1BE9">
        <w:rPr>
          <w:rFonts w:eastAsia="Times New Roman" w:cs="Times New Roman"/>
          <w:sz w:val="24"/>
          <w:szCs w:val="24"/>
          <w:lang w:eastAsia="hr-HR"/>
        </w:rPr>
        <w:t>HAKOM smatra kako ne postoje nikakve odredbe, u zakonskim ili podzakonskim aktima, koje</w:t>
      </w:r>
    </w:p>
    <w:p w14:paraId="193AFB16" w14:textId="4BD920A0" w:rsidR="009F1BE9" w:rsidRPr="009F1BE9" w:rsidRDefault="009F1BE9" w:rsidP="008C6562">
      <w:pPr>
        <w:spacing w:after="0" w:line="240" w:lineRule="auto"/>
        <w:contextualSpacing/>
        <w:jc w:val="both"/>
        <w:rPr>
          <w:rFonts w:eastAsia="Times New Roman" w:cs="Times New Roman"/>
          <w:sz w:val="24"/>
          <w:szCs w:val="24"/>
          <w:lang w:eastAsia="hr-HR"/>
        </w:rPr>
      </w:pPr>
      <w:r w:rsidRPr="009F1BE9">
        <w:rPr>
          <w:rFonts w:eastAsia="Times New Roman" w:cs="Times New Roman"/>
          <w:sz w:val="24"/>
          <w:szCs w:val="24"/>
          <w:lang w:eastAsia="hr-HR"/>
        </w:rPr>
        <w:t xml:space="preserve">bi onemogućile </w:t>
      </w:r>
      <w:r w:rsidR="00190120">
        <w:rPr>
          <w:rFonts w:eastAsia="Times New Roman" w:cs="Times New Roman"/>
          <w:sz w:val="24"/>
          <w:szCs w:val="24"/>
          <w:lang w:eastAsia="hr-HR"/>
        </w:rPr>
        <w:t>postojećem operatoru da nastavi pružati usluge.</w:t>
      </w:r>
      <w:r w:rsidRPr="009F1BE9">
        <w:rPr>
          <w:rFonts w:eastAsia="Times New Roman" w:cs="Times New Roman"/>
          <w:sz w:val="24"/>
          <w:szCs w:val="24"/>
          <w:lang w:eastAsia="hr-HR"/>
        </w:rPr>
        <w:t xml:space="preserve"> Svaki operator može putem vlastite infrastrukture pružati uslugu pristupa javnoj komunikacijskoj mreži na fiksnoj lokaciji za privatne i poslovne korisnike pri čemu ne postoji nikakva regulatorna zapreka ulasku na predmetno tržište</w:t>
      </w:r>
      <w:r w:rsidR="00190120">
        <w:rPr>
          <w:rFonts w:eastAsia="Times New Roman" w:cs="Times New Roman"/>
          <w:sz w:val="24"/>
          <w:szCs w:val="24"/>
          <w:lang w:eastAsia="hr-HR"/>
        </w:rPr>
        <w:t xml:space="preserve"> ili zadržavanja na spomenutom tržištu.</w:t>
      </w:r>
    </w:p>
    <w:p w14:paraId="06BF3B5C" w14:textId="77777777" w:rsidR="009F1BE9" w:rsidRPr="009F1BE9" w:rsidRDefault="009F1BE9" w:rsidP="008C6562">
      <w:pPr>
        <w:spacing w:after="0" w:line="240" w:lineRule="auto"/>
        <w:jc w:val="both"/>
        <w:rPr>
          <w:rFonts w:eastAsia="Times New Roman" w:cs="Times New Roman"/>
          <w:sz w:val="24"/>
          <w:szCs w:val="24"/>
          <w:lang w:eastAsia="hr-HR"/>
        </w:rPr>
      </w:pPr>
    </w:p>
    <w:p w14:paraId="7154ED05" w14:textId="77777777" w:rsidR="009F1BE9" w:rsidRPr="009F1BE9" w:rsidRDefault="009F1BE9" w:rsidP="008C6562">
      <w:pPr>
        <w:pStyle w:val="Heading3"/>
        <w:rPr>
          <w:rFonts w:eastAsia="Times New Roman"/>
          <w:lang w:eastAsia="hr-HR"/>
        </w:rPr>
      </w:pPr>
      <w:bookmarkStart w:id="135" w:name="_Toc77146237"/>
      <w:bookmarkStart w:id="136" w:name="_Toc82087623"/>
      <w:r w:rsidRPr="009F1BE9">
        <w:rPr>
          <w:rFonts w:eastAsia="Times New Roman"/>
          <w:lang w:eastAsia="hr-HR"/>
        </w:rPr>
        <w:t>Zaključak o prvom mjerilu</w:t>
      </w:r>
      <w:bookmarkEnd w:id="135"/>
      <w:bookmarkEnd w:id="136"/>
    </w:p>
    <w:p w14:paraId="6215C649" w14:textId="77777777" w:rsidR="009F1BE9" w:rsidRPr="009F1BE9" w:rsidRDefault="009F1BE9" w:rsidP="008C6562">
      <w:pPr>
        <w:spacing w:after="0" w:line="240" w:lineRule="auto"/>
        <w:jc w:val="both"/>
        <w:rPr>
          <w:rFonts w:eastAsia="Times New Roman" w:cs="Times New Roman"/>
          <w:sz w:val="24"/>
          <w:szCs w:val="24"/>
          <w:lang w:eastAsia="hr-HR"/>
        </w:rPr>
      </w:pPr>
    </w:p>
    <w:p w14:paraId="7864C6E4" w14:textId="1A07ED6C" w:rsidR="00E616D4" w:rsidRDefault="009F1BE9" w:rsidP="008C6562">
      <w:pPr>
        <w:spacing w:after="0" w:line="240" w:lineRule="auto"/>
        <w:contextualSpacing/>
        <w:jc w:val="both"/>
        <w:rPr>
          <w:rFonts w:eastAsia="Times New Roman" w:cs="Times New Roman"/>
          <w:sz w:val="24"/>
          <w:szCs w:val="24"/>
          <w:lang w:eastAsia="hr-HR"/>
        </w:rPr>
      </w:pPr>
      <w:r w:rsidRPr="009F1BE9">
        <w:rPr>
          <w:rFonts w:eastAsia="Times New Roman" w:cs="Times New Roman"/>
          <w:sz w:val="24"/>
          <w:szCs w:val="24"/>
          <w:lang w:eastAsia="hr-HR"/>
        </w:rPr>
        <w:t>Na temelju činjenica iznesenih u prvom mjerilu, HAKOM zaključuje kako su na tržištu pristupa javnoj komunikacijskoj mreži na fiksnoj lokaciji za privatne i poslovne korisnike, postojanjem odgovarajućih zamjenskih veleprodajnih ponuda na temelju kojih operatori mogu bez prevelikih dodatnih troškova odgovoriti na zahtjeve krajnjih korisnika, značajno ublažene visoke i trajne strukturne zapreke za ulazak na tržište, dok zapreke pravne i regulatorne prirode na ovom tržištu ne postoje. HAKOM smatra da na tržištu na pristupa javnoj komunikacijskoj mreži na fiksnoj lokaciji za privatne i poslovne korisnike prvo mjerilo nije zadovoljeno.</w:t>
      </w:r>
    </w:p>
    <w:p w14:paraId="3D2BFE1C" w14:textId="6AA76437" w:rsidR="004B56FB" w:rsidRDefault="004B56FB" w:rsidP="008C6562">
      <w:pPr>
        <w:spacing w:after="0" w:line="240" w:lineRule="auto"/>
        <w:jc w:val="both"/>
        <w:rPr>
          <w:rFonts w:eastAsia="Times New Roman" w:cs="Times New Roman"/>
          <w:sz w:val="24"/>
          <w:szCs w:val="24"/>
          <w:lang w:eastAsia="hr-HR"/>
        </w:rPr>
      </w:pPr>
    </w:p>
    <w:p w14:paraId="230577E6" w14:textId="77C7AC5C" w:rsidR="009F1BE9" w:rsidRPr="009F1BE9" w:rsidRDefault="00F476DA" w:rsidP="008C6562">
      <w:pPr>
        <w:pStyle w:val="Heading2"/>
      </w:pPr>
      <w:bookmarkStart w:id="137" w:name="_Toc77681300"/>
      <w:bookmarkStart w:id="138" w:name="_Toc77846210"/>
      <w:bookmarkStart w:id="139" w:name="_Toc77146238"/>
      <w:bookmarkStart w:id="140" w:name="_Toc82087624"/>
      <w:bookmarkEnd w:id="137"/>
      <w:bookmarkEnd w:id="138"/>
      <w:r>
        <w:t xml:space="preserve">Drugo mjerilo: </w:t>
      </w:r>
      <w:r w:rsidR="009F1BE9" w:rsidRPr="009F1BE9">
        <w:t>Struktura tržišta koja ne teži razvoju djelotvornoga tržišnog natjecanja unutar odgovarajućega vremenskog okvira</w:t>
      </w:r>
      <w:bookmarkEnd w:id="139"/>
      <w:bookmarkEnd w:id="140"/>
    </w:p>
    <w:p w14:paraId="23D57CBC" w14:textId="77777777" w:rsidR="009F1BE9" w:rsidRPr="009F1BE9" w:rsidRDefault="009F1BE9" w:rsidP="008C6562">
      <w:pPr>
        <w:spacing w:after="0" w:line="240" w:lineRule="auto"/>
        <w:jc w:val="both"/>
        <w:rPr>
          <w:rFonts w:eastAsia="Times New Roman" w:cs="Times New Roman"/>
          <w:sz w:val="24"/>
          <w:szCs w:val="24"/>
          <w:lang w:eastAsia="hr-HR"/>
        </w:rPr>
      </w:pPr>
    </w:p>
    <w:p w14:paraId="501F0B64" w14:textId="77777777" w:rsidR="009F1BE9" w:rsidRPr="009F1BE9" w:rsidRDefault="009F1BE9" w:rsidP="008C6562">
      <w:pPr>
        <w:spacing w:after="0" w:line="240" w:lineRule="auto"/>
        <w:contextualSpacing/>
        <w:jc w:val="both"/>
        <w:rPr>
          <w:rFonts w:eastAsia="Times New Roman" w:cs="Times New Roman"/>
          <w:sz w:val="24"/>
          <w:szCs w:val="24"/>
          <w:lang w:eastAsia="hr-HR"/>
        </w:rPr>
      </w:pPr>
      <w:r w:rsidRPr="009F1BE9">
        <w:rPr>
          <w:rFonts w:eastAsia="Times New Roman" w:cs="Times New Roman"/>
          <w:sz w:val="24"/>
          <w:szCs w:val="24"/>
          <w:lang w:eastAsia="hr-HR"/>
        </w:rPr>
        <w:t xml:space="preserve">Analiza drugog mjerila kojom se nastoji utvrditi teži li tržište u točno određenom trenutku i određenom budućem razdoblju djelotvornom tržišnom natjecanju trebala bi se provesti tako da se utvrdi razina tržišnog natjecanja i pored postojanja mogućih zapreka za ulazak na tržište, a imajući na umu činjenicu da i tržište gdje postoje prepreke za ulazak na tržište može imati </w:t>
      </w:r>
      <w:r w:rsidRPr="009F1BE9">
        <w:rPr>
          <w:rFonts w:eastAsia="Times New Roman" w:cs="Times New Roman"/>
          <w:sz w:val="24"/>
          <w:szCs w:val="24"/>
          <w:lang w:eastAsia="hr-HR"/>
        </w:rPr>
        <w:lastRenderedPageBreak/>
        <w:t>karakteristike po kojima teži razvoju djelotvornog tržišnog natjecanja unutar odgovarajućeg vremenskog okvira. Težnja razvoju održivog tržišnog natjecanja unutar odgovarajućeg vremenskog okvira ne znači da će se isto dogoditi u vrlo kratkom razdoblju, već znači da je analizom utvrđeno da postoji određena dinamika tržišnih događaja i pokazatelja koja bi mogla dovesti do djelotvornog tržišnog natjecanja i bez prethodne regulacije.</w:t>
      </w:r>
    </w:p>
    <w:p w14:paraId="5204E606" w14:textId="77777777" w:rsidR="009F1BE9" w:rsidRPr="009F1BE9" w:rsidRDefault="009F1BE9" w:rsidP="008C6562">
      <w:pPr>
        <w:spacing w:after="0" w:line="240" w:lineRule="auto"/>
        <w:contextualSpacing/>
        <w:jc w:val="both"/>
        <w:rPr>
          <w:rFonts w:eastAsia="Times New Roman" w:cs="Times New Roman"/>
          <w:sz w:val="24"/>
          <w:szCs w:val="24"/>
          <w:lang w:eastAsia="hr-HR"/>
        </w:rPr>
      </w:pPr>
    </w:p>
    <w:p w14:paraId="20F96732" w14:textId="65707AF4" w:rsidR="009F1BE9" w:rsidRPr="009F1BE9" w:rsidRDefault="009F1BE9" w:rsidP="008C6562">
      <w:pPr>
        <w:spacing w:after="0" w:line="240" w:lineRule="auto"/>
        <w:contextualSpacing/>
        <w:jc w:val="both"/>
        <w:rPr>
          <w:rFonts w:eastAsia="Times New Roman" w:cs="Times New Roman"/>
          <w:sz w:val="24"/>
          <w:szCs w:val="24"/>
          <w:lang w:eastAsia="hr-HR"/>
        </w:rPr>
      </w:pPr>
      <w:r w:rsidRPr="009F1BE9">
        <w:rPr>
          <w:rFonts w:eastAsia="Times New Roman" w:cs="Times New Roman"/>
          <w:sz w:val="24"/>
          <w:szCs w:val="24"/>
          <w:lang w:eastAsia="hr-HR"/>
        </w:rPr>
        <w:t>HAKOM je mišljenja da se danas, trendovi koje Europska komisija uzima u obzir prilikom provođenja testa tri mjerila na ovom mjerodavnom tržištu ne razlikuju bitno od onih u R</w:t>
      </w:r>
      <w:r w:rsidR="003A346E">
        <w:rPr>
          <w:rFonts w:eastAsia="Times New Roman" w:cs="Times New Roman"/>
          <w:sz w:val="24"/>
          <w:szCs w:val="24"/>
          <w:lang w:eastAsia="hr-HR"/>
        </w:rPr>
        <w:t xml:space="preserve">epublici </w:t>
      </w:r>
      <w:r w:rsidRPr="009F1BE9">
        <w:rPr>
          <w:rFonts w:eastAsia="Times New Roman" w:cs="Times New Roman"/>
          <w:sz w:val="24"/>
          <w:szCs w:val="24"/>
          <w:lang w:eastAsia="hr-HR"/>
        </w:rPr>
        <w:t>H</w:t>
      </w:r>
      <w:r w:rsidR="003A346E">
        <w:rPr>
          <w:rFonts w:eastAsia="Times New Roman" w:cs="Times New Roman"/>
          <w:sz w:val="24"/>
          <w:szCs w:val="24"/>
          <w:lang w:eastAsia="hr-HR"/>
        </w:rPr>
        <w:t>rvatskoj</w:t>
      </w:r>
      <w:r w:rsidRPr="009F1BE9">
        <w:rPr>
          <w:rFonts w:eastAsia="Times New Roman" w:cs="Times New Roman"/>
          <w:sz w:val="24"/>
          <w:szCs w:val="24"/>
          <w:lang w:eastAsia="hr-HR"/>
        </w:rPr>
        <w:t xml:space="preserve">. </w:t>
      </w:r>
    </w:p>
    <w:p w14:paraId="1AF8BC0A" w14:textId="77777777" w:rsidR="009F1BE9" w:rsidRPr="009F1BE9" w:rsidRDefault="009F1BE9" w:rsidP="008C6562">
      <w:pPr>
        <w:spacing w:after="0" w:line="240" w:lineRule="auto"/>
        <w:contextualSpacing/>
        <w:jc w:val="both"/>
        <w:rPr>
          <w:rFonts w:eastAsia="Times New Roman" w:cs="Times New Roman"/>
          <w:sz w:val="24"/>
          <w:szCs w:val="24"/>
          <w:lang w:eastAsia="hr-HR"/>
        </w:rPr>
      </w:pPr>
    </w:p>
    <w:p w14:paraId="51632E51" w14:textId="6BF9FE22" w:rsidR="00893979" w:rsidRDefault="00ED14B7" w:rsidP="008C6562">
      <w:pPr>
        <w:spacing w:after="0" w:line="240" w:lineRule="auto"/>
        <w:contextualSpacing/>
        <w:jc w:val="both"/>
        <w:rPr>
          <w:rFonts w:eastAsia="Times New Roman" w:cs="Times New Roman"/>
          <w:sz w:val="24"/>
          <w:szCs w:val="24"/>
          <w:lang w:eastAsia="hr-HR"/>
        </w:rPr>
      </w:pPr>
      <w:r>
        <w:rPr>
          <w:rFonts w:eastAsia="Times New Roman" w:cs="Times New Roman"/>
          <w:sz w:val="24"/>
          <w:szCs w:val="24"/>
          <w:lang w:eastAsia="hr-HR"/>
        </w:rPr>
        <w:t>Primjerice, j</w:t>
      </w:r>
      <w:r w:rsidR="009F1BE9" w:rsidRPr="009F1BE9">
        <w:rPr>
          <w:rFonts w:eastAsia="Times New Roman" w:cs="Times New Roman"/>
          <w:sz w:val="24"/>
          <w:szCs w:val="24"/>
          <w:lang w:eastAsia="hr-HR"/>
        </w:rPr>
        <w:t>edna od glavnih pretpostavki na kojima Europska komisija</w:t>
      </w:r>
      <w:r w:rsidR="00352E2A">
        <w:rPr>
          <w:rFonts w:eastAsia="Times New Roman" w:cs="Times New Roman"/>
          <w:sz w:val="24"/>
          <w:szCs w:val="24"/>
          <w:lang w:eastAsia="hr-HR"/>
        </w:rPr>
        <w:t xml:space="preserve"> još 2014.</w:t>
      </w:r>
      <w:r w:rsidR="009F1BE9" w:rsidRPr="009F1BE9">
        <w:rPr>
          <w:rFonts w:eastAsia="Times New Roman" w:cs="Times New Roman"/>
          <w:sz w:val="24"/>
          <w:szCs w:val="24"/>
          <w:lang w:eastAsia="hr-HR"/>
        </w:rPr>
        <w:t xml:space="preserve"> temelji svoj zaključak o izostavljanju </w:t>
      </w:r>
      <w:r w:rsidR="00352E2A">
        <w:rPr>
          <w:rFonts w:eastAsia="Times New Roman" w:cs="Times New Roman"/>
          <w:sz w:val="24"/>
          <w:szCs w:val="24"/>
          <w:lang w:eastAsia="hr-HR"/>
        </w:rPr>
        <w:t xml:space="preserve">ovog </w:t>
      </w:r>
      <w:r w:rsidR="009F1BE9" w:rsidRPr="009F1BE9">
        <w:rPr>
          <w:rFonts w:eastAsia="Times New Roman" w:cs="Times New Roman"/>
          <w:sz w:val="24"/>
          <w:szCs w:val="24"/>
          <w:lang w:eastAsia="hr-HR"/>
        </w:rPr>
        <w:t xml:space="preserve">mjerodavnog tržišta s popisa tržišta podložnih prethodnoj regulaciji je pretpostavka da će </w:t>
      </w:r>
      <w:r w:rsidR="00352E2A">
        <w:rPr>
          <w:rFonts w:eastAsia="Times New Roman" w:cs="Times New Roman"/>
          <w:sz w:val="24"/>
          <w:szCs w:val="24"/>
          <w:lang w:eastAsia="hr-HR"/>
        </w:rPr>
        <w:t xml:space="preserve">učinkovita konkurencija na ovom tržištu biti potaknuta razvojem na blisko povezanom maloprodajnom tržištu širokopojasnog pristupa, kao i zamjenom telefonskih usluga u nepokretnoj mreži telefonskim uslugama u pokretnim mrežama (eng. </w:t>
      </w:r>
      <w:r w:rsidR="00352E2A" w:rsidRPr="00EE1458">
        <w:rPr>
          <w:rFonts w:eastAsia="Times New Roman" w:cs="Times New Roman"/>
          <w:i/>
          <w:sz w:val="24"/>
          <w:szCs w:val="24"/>
          <w:lang w:eastAsia="hr-HR"/>
        </w:rPr>
        <w:t>Fixed-M</w:t>
      </w:r>
      <w:r w:rsidR="00352E2A" w:rsidRPr="00352E2A">
        <w:rPr>
          <w:rFonts w:eastAsia="Times New Roman" w:cs="Times New Roman"/>
          <w:i/>
          <w:sz w:val="24"/>
          <w:szCs w:val="24"/>
          <w:lang w:eastAsia="hr-HR"/>
        </w:rPr>
        <w:t xml:space="preserve">obile </w:t>
      </w:r>
      <w:r w:rsidR="00352E2A">
        <w:rPr>
          <w:rFonts w:eastAsia="Times New Roman" w:cs="Times New Roman"/>
          <w:i/>
          <w:sz w:val="24"/>
          <w:szCs w:val="24"/>
          <w:lang w:eastAsia="hr-HR"/>
        </w:rPr>
        <w:t>S</w:t>
      </w:r>
      <w:r w:rsidR="00352E2A" w:rsidRPr="00EE1458">
        <w:rPr>
          <w:rFonts w:eastAsia="Times New Roman" w:cs="Times New Roman"/>
          <w:i/>
          <w:sz w:val="24"/>
          <w:szCs w:val="24"/>
          <w:lang w:eastAsia="hr-HR"/>
        </w:rPr>
        <w:t>ubstitution</w:t>
      </w:r>
      <w:r w:rsidR="00352E2A">
        <w:rPr>
          <w:rFonts w:eastAsia="Times New Roman" w:cs="Times New Roman"/>
          <w:sz w:val="24"/>
          <w:szCs w:val="24"/>
          <w:lang w:eastAsia="hr-HR"/>
        </w:rPr>
        <w:t>). Dodatno, Europska komisija navodi da će VoIP usluge, uslijed razvoja alternativnih NGA infrastruktura (kabelska, FTTx) i jednostavnog pristupa reguliranim veleprodajnim uslugama poput ULL</w:t>
      </w:r>
      <w:r w:rsidR="00E42266">
        <w:rPr>
          <w:rFonts w:eastAsia="Times New Roman" w:cs="Times New Roman"/>
          <w:sz w:val="24"/>
          <w:szCs w:val="24"/>
          <w:lang w:eastAsia="hr-HR"/>
        </w:rPr>
        <w:t>, FA-PON</w:t>
      </w:r>
      <w:r w:rsidR="00352E2A">
        <w:rPr>
          <w:rFonts w:eastAsia="Times New Roman" w:cs="Times New Roman"/>
          <w:sz w:val="24"/>
          <w:szCs w:val="24"/>
          <w:lang w:eastAsia="hr-HR"/>
        </w:rPr>
        <w:t xml:space="preserve"> i (N)BSA, igrati sve važniju ulogu na tržištu pristupa telefonskim uslugama na nepokretnoj lokaciji. </w:t>
      </w:r>
      <w:r w:rsidR="00893979">
        <w:rPr>
          <w:rFonts w:eastAsia="Times New Roman" w:cs="Times New Roman"/>
          <w:sz w:val="24"/>
          <w:szCs w:val="24"/>
          <w:lang w:eastAsia="hr-HR"/>
        </w:rPr>
        <w:t xml:space="preserve">Uz to, još 2014. je bio vidljiv trend porasta zahtjeva korisnika za </w:t>
      </w:r>
      <w:r w:rsidR="00EE1458">
        <w:rPr>
          <w:rFonts w:eastAsia="Times New Roman" w:cs="Times New Roman"/>
          <w:sz w:val="24"/>
          <w:szCs w:val="24"/>
          <w:lang w:eastAsia="hr-HR"/>
        </w:rPr>
        <w:t xml:space="preserve">paketima </w:t>
      </w:r>
      <w:r w:rsidR="00893979">
        <w:rPr>
          <w:rFonts w:eastAsia="Times New Roman" w:cs="Times New Roman"/>
          <w:sz w:val="24"/>
          <w:szCs w:val="24"/>
          <w:lang w:eastAsia="hr-HR"/>
        </w:rPr>
        <w:t>usluga i trend smanjenja korištenja samostalnih telefonskih usluga.</w:t>
      </w:r>
      <w:r w:rsidR="009F1BE9" w:rsidRPr="009F1BE9">
        <w:rPr>
          <w:rFonts w:eastAsia="Times New Roman" w:cs="Times New Roman"/>
          <w:sz w:val="24"/>
          <w:szCs w:val="24"/>
          <w:lang w:eastAsia="hr-HR"/>
        </w:rPr>
        <w:t xml:space="preserve"> </w:t>
      </w:r>
    </w:p>
    <w:p w14:paraId="7097400E" w14:textId="77777777" w:rsidR="00552D86" w:rsidRDefault="00552D86" w:rsidP="008C6562">
      <w:pPr>
        <w:spacing w:after="0" w:line="240" w:lineRule="auto"/>
        <w:contextualSpacing/>
        <w:jc w:val="both"/>
        <w:rPr>
          <w:rFonts w:eastAsia="Times New Roman" w:cs="Times New Roman"/>
          <w:sz w:val="24"/>
          <w:szCs w:val="24"/>
          <w:lang w:eastAsia="hr-HR"/>
        </w:rPr>
      </w:pPr>
    </w:p>
    <w:p w14:paraId="0FA93826" w14:textId="5ADFF5F4" w:rsidR="007E7417" w:rsidRPr="009F1BE9" w:rsidRDefault="009F1BE9" w:rsidP="008C6562">
      <w:pPr>
        <w:spacing w:after="0" w:line="240" w:lineRule="auto"/>
        <w:contextualSpacing/>
        <w:jc w:val="both"/>
        <w:rPr>
          <w:rFonts w:eastAsia="Times New Roman" w:cs="Times New Roman"/>
          <w:sz w:val="24"/>
          <w:szCs w:val="24"/>
          <w:lang w:eastAsia="hr-HR"/>
        </w:rPr>
      </w:pPr>
      <w:r w:rsidRPr="009F1BE9">
        <w:rPr>
          <w:rFonts w:eastAsia="Times New Roman" w:cs="Times New Roman"/>
          <w:sz w:val="24"/>
          <w:szCs w:val="24"/>
          <w:lang w:eastAsia="hr-HR"/>
        </w:rPr>
        <w:t xml:space="preserve">Prema mišljenju HAKOM-a, </w:t>
      </w:r>
      <w:r w:rsidR="00893979">
        <w:rPr>
          <w:rFonts w:eastAsia="Times New Roman" w:cs="Times New Roman"/>
          <w:sz w:val="24"/>
          <w:szCs w:val="24"/>
          <w:lang w:eastAsia="hr-HR"/>
        </w:rPr>
        <w:t>koje se temelji na dostupnim podacima s tržišta</w:t>
      </w:r>
      <w:r w:rsidR="00EE1458">
        <w:rPr>
          <w:rFonts w:eastAsia="Times New Roman" w:cs="Times New Roman"/>
          <w:sz w:val="24"/>
          <w:szCs w:val="24"/>
          <w:lang w:eastAsia="hr-HR"/>
        </w:rPr>
        <w:t>,</w:t>
      </w:r>
      <w:r w:rsidR="005E1FF5">
        <w:rPr>
          <w:rFonts w:eastAsia="Times New Roman" w:cs="Times New Roman"/>
          <w:sz w:val="24"/>
          <w:szCs w:val="24"/>
          <w:lang w:eastAsia="hr-HR"/>
        </w:rPr>
        <w:t xml:space="preserve"> </w:t>
      </w:r>
      <w:r w:rsidR="00893979">
        <w:rPr>
          <w:rFonts w:eastAsia="Times New Roman" w:cs="Times New Roman"/>
          <w:sz w:val="24"/>
          <w:szCs w:val="24"/>
          <w:lang w:eastAsia="hr-HR"/>
        </w:rPr>
        <w:t>sve</w:t>
      </w:r>
      <w:r w:rsidRPr="009F1BE9">
        <w:rPr>
          <w:rFonts w:eastAsia="Times New Roman" w:cs="Times New Roman"/>
          <w:sz w:val="24"/>
          <w:szCs w:val="24"/>
          <w:lang w:eastAsia="hr-HR"/>
        </w:rPr>
        <w:t xml:space="preserve"> </w:t>
      </w:r>
      <w:r w:rsidR="00893979">
        <w:rPr>
          <w:rFonts w:eastAsia="Times New Roman" w:cs="Times New Roman"/>
          <w:sz w:val="24"/>
          <w:szCs w:val="24"/>
          <w:lang w:eastAsia="hr-HR"/>
        </w:rPr>
        <w:t>ove</w:t>
      </w:r>
      <w:r w:rsidRPr="009F1BE9">
        <w:rPr>
          <w:rFonts w:eastAsia="Times New Roman" w:cs="Times New Roman"/>
          <w:sz w:val="24"/>
          <w:szCs w:val="24"/>
          <w:lang w:eastAsia="hr-HR"/>
        </w:rPr>
        <w:t xml:space="preserve"> pretpostavk</w:t>
      </w:r>
      <w:r w:rsidR="00893979">
        <w:rPr>
          <w:rFonts w:eastAsia="Times New Roman" w:cs="Times New Roman"/>
          <w:sz w:val="24"/>
          <w:szCs w:val="24"/>
          <w:lang w:eastAsia="hr-HR"/>
        </w:rPr>
        <w:t xml:space="preserve">e su </w:t>
      </w:r>
      <w:r w:rsidRPr="009F1BE9">
        <w:rPr>
          <w:rFonts w:eastAsia="Times New Roman" w:cs="Times New Roman"/>
          <w:sz w:val="24"/>
          <w:szCs w:val="24"/>
          <w:lang w:eastAsia="hr-HR"/>
        </w:rPr>
        <w:t>ispunjen</w:t>
      </w:r>
      <w:r w:rsidR="00EE1458">
        <w:rPr>
          <w:rFonts w:eastAsia="Times New Roman" w:cs="Times New Roman"/>
          <w:sz w:val="24"/>
          <w:szCs w:val="24"/>
          <w:lang w:eastAsia="hr-HR"/>
        </w:rPr>
        <w:t>e</w:t>
      </w:r>
      <w:r w:rsidRPr="009F1BE9">
        <w:rPr>
          <w:rFonts w:eastAsia="Times New Roman" w:cs="Times New Roman"/>
          <w:sz w:val="24"/>
          <w:szCs w:val="24"/>
          <w:lang w:eastAsia="hr-HR"/>
        </w:rPr>
        <w:t xml:space="preserve"> i u RH. HAKOM </w:t>
      </w:r>
      <w:r w:rsidR="00893979">
        <w:rPr>
          <w:rFonts w:eastAsia="Times New Roman" w:cs="Times New Roman"/>
          <w:sz w:val="24"/>
          <w:szCs w:val="24"/>
          <w:lang w:eastAsia="hr-HR"/>
        </w:rPr>
        <w:t xml:space="preserve">je </w:t>
      </w:r>
      <w:r w:rsidRPr="009F1BE9">
        <w:rPr>
          <w:rFonts w:eastAsia="Times New Roman" w:cs="Times New Roman"/>
          <w:sz w:val="24"/>
          <w:szCs w:val="24"/>
          <w:lang w:eastAsia="hr-HR"/>
        </w:rPr>
        <w:t>za potrebe donošenja zaključaka o drugom mjerilu, analizirao</w:t>
      </w:r>
      <w:r w:rsidR="00893979">
        <w:rPr>
          <w:rFonts w:eastAsia="Times New Roman" w:cs="Times New Roman"/>
          <w:sz w:val="24"/>
          <w:szCs w:val="24"/>
          <w:lang w:eastAsia="hr-HR"/>
        </w:rPr>
        <w:t xml:space="preserve"> sljedeće podatke</w:t>
      </w:r>
      <w:r w:rsidRPr="009F1BE9">
        <w:rPr>
          <w:rFonts w:eastAsia="Times New Roman" w:cs="Times New Roman"/>
          <w:sz w:val="24"/>
          <w:szCs w:val="24"/>
          <w:lang w:eastAsia="hr-HR"/>
        </w:rPr>
        <w:t>:</w:t>
      </w:r>
    </w:p>
    <w:p w14:paraId="487BAFC3" w14:textId="77777777" w:rsidR="009F1BE9" w:rsidRPr="009F1BE9" w:rsidRDefault="009F1BE9" w:rsidP="008C6562">
      <w:pPr>
        <w:numPr>
          <w:ilvl w:val="0"/>
          <w:numId w:val="4"/>
        </w:numPr>
        <w:spacing w:after="0" w:line="240" w:lineRule="auto"/>
        <w:jc w:val="both"/>
        <w:rPr>
          <w:rFonts w:eastAsia="Times New Roman" w:cs="Times New Roman"/>
          <w:sz w:val="24"/>
          <w:szCs w:val="24"/>
          <w:lang w:eastAsia="hr-HR"/>
        </w:rPr>
      </w:pPr>
      <w:r w:rsidRPr="009F1BE9">
        <w:rPr>
          <w:rFonts w:eastAsia="Times New Roman" w:cs="Times New Roman"/>
          <w:sz w:val="24"/>
          <w:szCs w:val="24"/>
          <w:lang w:eastAsia="hr-HR"/>
        </w:rPr>
        <w:t>broj korisnika WLR usluge</w:t>
      </w:r>
    </w:p>
    <w:p w14:paraId="4C12AC32" w14:textId="1AB914AB" w:rsidR="009F1BE9" w:rsidRDefault="009F1BE9" w:rsidP="008C6562">
      <w:pPr>
        <w:numPr>
          <w:ilvl w:val="0"/>
          <w:numId w:val="4"/>
        </w:numPr>
        <w:spacing w:after="0" w:line="240" w:lineRule="auto"/>
        <w:jc w:val="both"/>
        <w:rPr>
          <w:rFonts w:eastAsia="Times New Roman" w:cs="Times New Roman"/>
          <w:sz w:val="24"/>
          <w:szCs w:val="24"/>
          <w:lang w:eastAsia="hr-HR"/>
        </w:rPr>
      </w:pPr>
      <w:r w:rsidRPr="009F1BE9">
        <w:rPr>
          <w:rFonts w:eastAsia="Times New Roman" w:cs="Times New Roman"/>
          <w:sz w:val="24"/>
          <w:szCs w:val="24"/>
          <w:lang w:eastAsia="hr-HR"/>
        </w:rPr>
        <w:t xml:space="preserve">broj korisnika samostalne javno dostupne telefonske usluge (tzv. </w:t>
      </w:r>
      <w:r w:rsidRPr="009F1BE9">
        <w:rPr>
          <w:rFonts w:eastAsia="Times New Roman" w:cs="Times New Roman"/>
          <w:i/>
          <w:sz w:val="24"/>
          <w:szCs w:val="24"/>
          <w:lang w:eastAsia="hr-HR"/>
        </w:rPr>
        <w:t>stand alone voice usluga</w:t>
      </w:r>
      <w:r w:rsidRPr="009F1BE9">
        <w:rPr>
          <w:rFonts w:eastAsia="Times New Roman" w:cs="Times New Roman"/>
          <w:sz w:val="24"/>
          <w:szCs w:val="24"/>
          <w:lang w:eastAsia="hr-HR"/>
        </w:rPr>
        <w:t>).</w:t>
      </w:r>
    </w:p>
    <w:p w14:paraId="495A9ABE" w14:textId="77777777" w:rsidR="00EE1458" w:rsidRDefault="00EE1458" w:rsidP="008C6562">
      <w:pPr>
        <w:spacing w:after="0" w:line="240" w:lineRule="auto"/>
        <w:ind w:left="720"/>
        <w:jc w:val="both"/>
        <w:rPr>
          <w:rFonts w:eastAsia="Times New Roman" w:cs="Times New Roman"/>
          <w:sz w:val="24"/>
          <w:szCs w:val="24"/>
          <w:lang w:eastAsia="hr-HR"/>
        </w:rPr>
      </w:pPr>
    </w:p>
    <w:p w14:paraId="518A14FA" w14:textId="46C19576" w:rsidR="009F1BE9" w:rsidRPr="009F1BE9" w:rsidRDefault="009F1BE9" w:rsidP="008C6562">
      <w:pPr>
        <w:spacing w:after="0" w:line="240" w:lineRule="auto"/>
        <w:contextualSpacing/>
        <w:jc w:val="both"/>
        <w:rPr>
          <w:rFonts w:eastAsia="Times New Roman" w:cs="Times New Roman"/>
          <w:sz w:val="24"/>
          <w:szCs w:val="24"/>
          <w:lang w:eastAsia="hr-HR"/>
        </w:rPr>
      </w:pPr>
      <w:r w:rsidRPr="009F1BE9">
        <w:rPr>
          <w:rFonts w:eastAsia="Times New Roman" w:cs="Times New Roman"/>
          <w:sz w:val="24"/>
          <w:szCs w:val="24"/>
          <w:lang w:eastAsia="hr-HR"/>
        </w:rPr>
        <w:t>Na temelju obveze pristupa i korištenja posebnih dijelova mreže koja mu je određena kao operatoru sa značajnom tržišnom snagom na tržištu pristupa javnoj komunikacijskoj mreži na fiksnoj lokaciji za privatne i poslovne korisnike</w:t>
      </w:r>
      <w:r w:rsidR="00ED14B7">
        <w:rPr>
          <w:rFonts w:eastAsia="Times New Roman" w:cs="Times New Roman"/>
          <w:sz w:val="24"/>
          <w:szCs w:val="24"/>
          <w:lang w:eastAsia="hr-HR"/>
        </w:rPr>
        <w:t>,</w:t>
      </w:r>
      <w:r w:rsidRPr="009F1BE9">
        <w:rPr>
          <w:rFonts w:eastAsia="Times New Roman" w:cs="Times New Roman"/>
          <w:sz w:val="24"/>
          <w:szCs w:val="24"/>
          <w:lang w:eastAsia="hr-HR"/>
        </w:rPr>
        <w:t xml:space="preserve"> HT od srpnja 2011. pruža operatorima veleprodajnu uslugu najma korisničke linije. S obzirom da ne iziskuje dodatne troškove ni ulaganja, ovu uslugu operatori </w:t>
      </w:r>
      <w:r w:rsidR="00723124">
        <w:rPr>
          <w:rFonts w:eastAsia="Times New Roman" w:cs="Times New Roman"/>
          <w:sz w:val="24"/>
          <w:szCs w:val="24"/>
          <w:lang w:eastAsia="hr-HR"/>
        </w:rPr>
        <w:t xml:space="preserve">(trenutno samo A1 i Optima) </w:t>
      </w:r>
      <w:r w:rsidRPr="009F1BE9">
        <w:rPr>
          <w:rFonts w:eastAsia="Times New Roman" w:cs="Times New Roman"/>
          <w:sz w:val="24"/>
          <w:szCs w:val="24"/>
          <w:lang w:eastAsia="hr-HR"/>
        </w:rPr>
        <w:t>koriste upravo kako bi krajnjim korisnicima na maloprodajnoj razini pružili uslugu pristupa u svrhu korištenja</w:t>
      </w:r>
      <w:r w:rsidR="00893979">
        <w:rPr>
          <w:rFonts w:eastAsia="Times New Roman" w:cs="Times New Roman"/>
          <w:sz w:val="24"/>
          <w:szCs w:val="24"/>
          <w:lang w:eastAsia="hr-HR"/>
        </w:rPr>
        <w:t xml:space="preserve"> samostalne</w:t>
      </w:r>
      <w:r w:rsidRPr="009F1BE9">
        <w:rPr>
          <w:rFonts w:eastAsia="Times New Roman" w:cs="Times New Roman"/>
          <w:sz w:val="24"/>
          <w:szCs w:val="24"/>
          <w:lang w:eastAsia="hr-HR"/>
        </w:rPr>
        <w:t xml:space="preserve"> javno dostupne telefonske usluge.</w:t>
      </w:r>
    </w:p>
    <w:p w14:paraId="3953A9A4" w14:textId="77777777" w:rsidR="009F1BE9" w:rsidRPr="009F1BE9" w:rsidRDefault="009F1BE9" w:rsidP="008C6562">
      <w:pPr>
        <w:spacing w:after="0" w:line="240" w:lineRule="auto"/>
        <w:contextualSpacing/>
        <w:jc w:val="both"/>
        <w:rPr>
          <w:rFonts w:eastAsia="Times New Roman" w:cs="Times New Roman"/>
          <w:sz w:val="24"/>
          <w:szCs w:val="24"/>
          <w:lang w:eastAsia="hr-HR"/>
        </w:rPr>
      </w:pPr>
    </w:p>
    <w:p w14:paraId="0C4B0CE2" w14:textId="5BB4BF45" w:rsidR="00FB7281" w:rsidRDefault="009F1BE9" w:rsidP="008C6562">
      <w:pPr>
        <w:spacing w:after="0" w:line="240" w:lineRule="auto"/>
        <w:contextualSpacing/>
        <w:jc w:val="both"/>
        <w:rPr>
          <w:rFonts w:eastAsia="Times New Roman" w:cs="Times New Roman"/>
          <w:sz w:val="24"/>
          <w:szCs w:val="24"/>
          <w:lang w:eastAsia="hr-HR"/>
        </w:rPr>
      </w:pPr>
      <w:r w:rsidRPr="009F1BE9">
        <w:rPr>
          <w:rFonts w:eastAsia="Times New Roman" w:cs="Times New Roman"/>
          <w:sz w:val="24"/>
          <w:szCs w:val="24"/>
          <w:lang w:eastAsia="hr-HR"/>
        </w:rPr>
        <w:t xml:space="preserve">Na slici </w:t>
      </w:r>
      <w:r w:rsidR="00D45092">
        <w:rPr>
          <w:rFonts w:eastAsia="Times New Roman" w:cs="Times New Roman"/>
          <w:sz w:val="24"/>
          <w:szCs w:val="24"/>
          <w:lang w:eastAsia="hr-HR"/>
        </w:rPr>
        <w:t>8</w:t>
      </w:r>
      <w:r w:rsidRPr="009F1BE9">
        <w:rPr>
          <w:rFonts w:eastAsia="Times New Roman" w:cs="Times New Roman"/>
          <w:sz w:val="24"/>
          <w:szCs w:val="24"/>
          <w:lang w:eastAsia="hr-HR"/>
        </w:rPr>
        <w:t xml:space="preserve"> vidljivo je kako je u RH i dalje prisutan silazni trend korištenja WLR usluge pri čemu je na kraju 2020. broj korisnika WLR usluge </w:t>
      </w:r>
      <w:r w:rsidR="007E7417">
        <w:rPr>
          <w:rFonts w:eastAsia="Times New Roman" w:cs="Times New Roman"/>
          <w:sz w:val="24"/>
          <w:szCs w:val="24"/>
          <w:lang w:eastAsia="hr-HR"/>
        </w:rPr>
        <w:t xml:space="preserve">gotovo </w:t>
      </w:r>
      <w:r w:rsidRPr="009F1BE9">
        <w:rPr>
          <w:rFonts w:eastAsia="Times New Roman" w:cs="Times New Roman"/>
          <w:sz w:val="24"/>
          <w:szCs w:val="24"/>
          <w:lang w:eastAsia="hr-HR"/>
        </w:rPr>
        <w:t xml:space="preserve">prepolovljen u odnosu na </w:t>
      </w:r>
      <w:r w:rsidR="00DE6B0F">
        <w:rPr>
          <w:rFonts w:eastAsia="Times New Roman" w:cs="Times New Roman"/>
          <w:sz w:val="24"/>
          <w:szCs w:val="24"/>
          <w:lang w:eastAsia="hr-HR"/>
        </w:rPr>
        <w:t>prvo polugodište</w:t>
      </w:r>
      <w:r w:rsidRPr="009F1BE9">
        <w:rPr>
          <w:rFonts w:eastAsia="Times New Roman" w:cs="Times New Roman"/>
          <w:sz w:val="24"/>
          <w:szCs w:val="24"/>
          <w:lang w:eastAsia="hr-HR"/>
        </w:rPr>
        <w:t xml:space="preserve"> 2017., a HAKOM očekuje da će se isti trend nastaviti i dalje.</w:t>
      </w:r>
    </w:p>
    <w:p w14:paraId="401A9AB9" w14:textId="46368B33" w:rsidR="005159DF" w:rsidRDefault="005159DF" w:rsidP="008C6562">
      <w:pPr>
        <w:spacing w:after="0" w:line="240" w:lineRule="auto"/>
        <w:contextualSpacing/>
        <w:jc w:val="both"/>
        <w:rPr>
          <w:rFonts w:eastAsia="Times New Roman" w:cs="Times New Roman"/>
          <w:sz w:val="24"/>
          <w:szCs w:val="24"/>
          <w:lang w:eastAsia="hr-HR"/>
        </w:rPr>
      </w:pPr>
    </w:p>
    <w:p w14:paraId="3586FE6B" w14:textId="5E51BF12" w:rsidR="005159DF" w:rsidRDefault="005159DF" w:rsidP="008C6562">
      <w:pPr>
        <w:spacing w:after="0" w:line="240" w:lineRule="auto"/>
        <w:contextualSpacing/>
        <w:jc w:val="both"/>
        <w:rPr>
          <w:rFonts w:eastAsia="Times New Roman" w:cs="Times New Roman"/>
          <w:sz w:val="24"/>
          <w:szCs w:val="24"/>
          <w:lang w:eastAsia="hr-HR"/>
        </w:rPr>
      </w:pPr>
    </w:p>
    <w:p w14:paraId="011C0E8D" w14:textId="3EFE10DF" w:rsidR="005159DF" w:rsidRDefault="005159DF" w:rsidP="008C6562">
      <w:pPr>
        <w:spacing w:after="0" w:line="240" w:lineRule="auto"/>
        <w:contextualSpacing/>
        <w:jc w:val="both"/>
        <w:rPr>
          <w:rFonts w:eastAsia="Times New Roman" w:cs="Times New Roman"/>
          <w:sz w:val="24"/>
          <w:szCs w:val="24"/>
          <w:lang w:eastAsia="hr-HR"/>
        </w:rPr>
      </w:pPr>
    </w:p>
    <w:p w14:paraId="33D9FFDF" w14:textId="6E1FACC5" w:rsidR="005159DF" w:rsidRDefault="005159DF" w:rsidP="008C6562">
      <w:pPr>
        <w:spacing w:after="0" w:line="240" w:lineRule="auto"/>
        <w:contextualSpacing/>
        <w:jc w:val="both"/>
        <w:rPr>
          <w:rFonts w:eastAsia="Times New Roman" w:cs="Times New Roman"/>
          <w:sz w:val="24"/>
          <w:szCs w:val="24"/>
          <w:lang w:eastAsia="hr-HR"/>
        </w:rPr>
      </w:pPr>
    </w:p>
    <w:p w14:paraId="5033F029" w14:textId="16E912C8" w:rsidR="005159DF" w:rsidRDefault="005159DF" w:rsidP="008C6562">
      <w:pPr>
        <w:spacing w:after="0" w:line="240" w:lineRule="auto"/>
        <w:contextualSpacing/>
        <w:jc w:val="both"/>
        <w:rPr>
          <w:rFonts w:eastAsia="Times New Roman" w:cs="Times New Roman"/>
          <w:sz w:val="24"/>
          <w:szCs w:val="24"/>
          <w:lang w:eastAsia="hr-HR"/>
        </w:rPr>
      </w:pPr>
    </w:p>
    <w:p w14:paraId="06824C3E" w14:textId="5AF71153" w:rsidR="007F5884" w:rsidRDefault="007F5884" w:rsidP="008C6562">
      <w:pPr>
        <w:spacing w:after="0" w:line="240" w:lineRule="auto"/>
        <w:contextualSpacing/>
        <w:jc w:val="both"/>
        <w:rPr>
          <w:rFonts w:eastAsia="Times New Roman" w:cs="Times New Roman"/>
          <w:sz w:val="24"/>
          <w:szCs w:val="24"/>
          <w:lang w:eastAsia="hr-HR"/>
        </w:rPr>
      </w:pPr>
    </w:p>
    <w:p w14:paraId="53608B99" w14:textId="77777777" w:rsidR="007F5884" w:rsidRDefault="007F5884" w:rsidP="008C6562">
      <w:pPr>
        <w:spacing w:after="0" w:line="240" w:lineRule="auto"/>
        <w:contextualSpacing/>
        <w:jc w:val="both"/>
        <w:rPr>
          <w:rFonts w:eastAsia="Times New Roman" w:cs="Times New Roman"/>
          <w:sz w:val="24"/>
          <w:szCs w:val="24"/>
          <w:lang w:eastAsia="hr-HR"/>
        </w:rPr>
      </w:pPr>
    </w:p>
    <w:p w14:paraId="5C31CC09" w14:textId="1C2AA454" w:rsidR="004B56FB" w:rsidRDefault="00D76819" w:rsidP="00F74260">
      <w:pPr>
        <w:pStyle w:val="Caption"/>
        <w:spacing w:after="0"/>
        <w:jc w:val="both"/>
      </w:pPr>
      <w:r>
        <w:lastRenderedPageBreak/>
        <w:t xml:space="preserve">Slika </w:t>
      </w:r>
      <w:r w:rsidR="00A71FFA">
        <w:fldChar w:fldCharType="begin"/>
      </w:r>
      <w:r w:rsidR="00A71FFA">
        <w:instrText xml:space="preserve"> SEQ Slika \* ARABIC </w:instrText>
      </w:r>
      <w:r w:rsidR="00A71FFA">
        <w:fldChar w:fldCharType="separate"/>
      </w:r>
      <w:r w:rsidR="00EF19A0">
        <w:rPr>
          <w:noProof/>
        </w:rPr>
        <w:t>8</w:t>
      </w:r>
      <w:r w:rsidR="00A71FFA">
        <w:rPr>
          <w:noProof/>
        </w:rPr>
        <w:fldChar w:fldCharType="end"/>
      </w:r>
      <w:r>
        <w:t xml:space="preserve"> </w:t>
      </w:r>
      <w:r w:rsidR="00567805" w:rsidRPr="004B56FB">
        <w:t xml:space="preserve">Kretanje broja korisnika </w:t>
      </w:r>
      <w:r w:rsidR="00CD21A7">
        <w:t xml:space="preserve">WLR usluge u razdoblju od prvog polugodišta </w:t>
      </w:r>
      <w:r w:rsidR="00567805" w:rsidRPr="004B56FB">
        <w:t>2017. do kraja 2020.</w:t>
      </w:r>
    </w:p>
    <w:p w14:paraId="45AFE1CE" w14:textId="2D508226" w:rsidR="00567805" w:rsidRPr="004B56FB" w:rsidRDefault="004B56FB" w:rsidP="008C6562">
      <w:pPr>
        <w:pStyle w:val="Caption"/>
        <w:spacing w:after="0"/>
        <w:jc w:val="both"/>
      </w:pPr>
      <w:r>
        <w:rPr>
          <w:noProof/>
          <w:lang w:eastAsia="hr-HR"/>
        </w:rPr>
        <w:drawing>
          <wp:inline distT="0" distB="0" distL="0" distR="0" wp14:anchorId="33EF9A54" wp14:editId="002BE420">
            <wp:extent cx="5724000" cy="2844000"/>
            <wp:effectExtent l="0" t="0" r="10160" b="13970"/>
            <wp:docPr id="10" name="Chart 10"/>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14:paraId="51B72B59" w14:textId="701380DC" w:rsidR="0057331A" w:rsidRPr="00D76819" w:rsidRDefault="0057331A" w:rsidP="008C6562">
      <w:pPr>
        <w:spacing w:after="0" w:line="240" w:lineRule="auto"/>
        <w:jc w:val="both"/>
        <w:rPr>
          <w:sz w:val="18"/>
          <w:szCs w:val="18"/>
        </w:rPr>
      </w:pPr>
      <w:r w:rsidRPr="00D76819">
        <w:rPr>
          <w:sz w:val="18"/>
          <w:szCs w:val="18"/>
        </w:rPr>
        <w:t>Izvor: Tromjesečni upitnici HAKOM-a - telefonske usluge u javnoj nepokretnoj komunikacijskoj mreži, prosinac 2020.</w:t>
      </w:r>
    </w:p>
    <w:p w14:paraId="16793060" w14:textId="77777777" w:rsidR="00567805" w:rsidRDefault="00567805" w:rsidP="008C6562">
      <w:pPr>
        <w:spacing w:after="0" w:line="240" w:lineRule="auto"/>
        <w:jc w:val="both"/>
        <w:rPr>
          <w:rFonts w:eastAsia="Times New Roman" w:cs="Times New Roman"/>
          <w:sz w:val="24"/>
          <w:szCs w:val="24"/>
          <w:lang w:eastAsia="hr-HR"/>
        </w:rPr>
      </w:pPr>
    </w:p>
    <w:p w14:paraId="599FC4DB" w14:textId="54472F94" w:rsidR="009F1BE9" w:rsidRDefault="009F1BE9" w:rsidP="008C6562">
      <w:pPr>
        <w:spacing w:after="0" w:line="240" w:lineRule="auto"/>
        <w:contextualSpacing/>
        <w:jc w:val="both"/>
        <w:rPr>
          <w:rFonts w:eastAsia="Times New Roman" w:cs="Times New Roman"/>
          <w:sz w:val="24"/>
          <w:szCs w:val="24"/>
          <w:lang w:eastAsia="hr-HR"/>
        </w:rPr>
      </w:pPr>
      <w:r w:rsidRPr="009F1BE9">
        <w:rPr>
          <w:rFonts w:eastAsia="Times New Roman" w:cs="Times New Roman"/>
          <w:sz w:val="24"/>
          <w:szCs w:val="24"/>
          <w:lang w:eastAsia="hr-HR"/>
        </w:rPr>
        <w:t xml:space="preserve">Prema saznanjima HAKOM-a, operatori korisnici WLR usluge već provode kontinuirane i proaktivne aktivnosti kako bi motivirali korisnike na nadopunu samostalne javno odstupne telefonske usluge dodatnim uslugama interneta i/ili IPTV-a. Unatoč tome, manji dio korisnika, uglavnom oni starije životne dobi, iz subjektivnih razloga nastavljaju koristiti maloprodajnu uslugu na temelju WLR i CPS usluge. </w:t>
      </w:r>
      <w:r w:rsidR="00641C4A">
        <w:rPr>
          <w:rFonts w:eastAsia="Times New Roman" w:cs="Times New Roman"/>
          <w:sz w:val="24"/>
          <w:szCs w:val="24"/>
          <w:lang w:eastAsia="hr-HR"/>
        </w:rPr>
        <w:t>Na kraju 2020. r</w:t>
      </w:r>
      <w:r w:rsidR="00CD21A7">
        <w:rPr>
          <w:rFonts w:eastAsia="Times New Roman" w:cs="Times New Roman"/>
          <w:sz w:val="24"/>
          <w:szCs w:val="24"/>
          <w:lang w:eastAsia="hr-HR"/>
        </w:rPr>
        <w:t>iječ je o 12% priključaka</w:t>
      </w:r>
      <w:r w:rsidRPr="009F1BE9">
        <w:rPr>
          <w:rFonts w:eastAsia="Times New Roman" w:cs="Times New Roman"/>
          <w:sz w:val="24"/>
          <w:szCs w:val="24"/>
          <w:lang w:eastAsia="hr-HR"/>
        </w:rPr>
        <w:t xml:space="preserve"> samostalne javno dostupne telefonske usluge</w:t>
      </w:r>
      <w:r w:rsidR="00641C4A">
        <w:rPr>
          <w:rFonts w:eastAsia="Times New Roman" w:cs="Times New Roman"/>
          <w:sz w:val="24"/>
          <w:szCs w:val="24"/>
          <w:lang w:eastAsia="hr-HR"/>
        </w:rPr>
        <w:t xml:space="preserve"> (</w:t>
      </w:r>
      <w:r w:rsidR="002C2A05">
        <w:rPr>
          <w:rFonts w:eastAsia="Times New Roman" w:cs="Times New Roman"/>
          <w:sz w:val="24"/>
          <w:szCs w:val="24"/>
          <w:lang w:eastAsia="hr-HR"/>
        </w:rPr>
        <w:t>S</w:t>
      </w:r>
      <w:r w:rsidR="00641C4A">
        <w:rPr>
          <w:rFonts w:eastAsia="Times New Roman" w:cs="Times New Roman"/>
          <w:sz w:val="24"/>
          <w:szCs w:val="24"/>
          <w:lang w:eastAsia="hr-HR"/>
        </w:rPr>
        <w:t xml:space="preserve">lika </w:t>
      </w:r>
      <w:r w:rsidR="00D45092">
        <w:rPr>
          <w:rFonts w:eastAsia="Times New Roman" w:cs="Times New Roman"/>
          <w:sz w:val="24"/>
          <w:szCs w:val="24"/>
          <w:lang w:eastAsia="hr-HR"/>
        </w:rPr>
        <w:t>9</w:t>
      </w:r>
      <w:r w:rsidR="00641C4A">
        <w:rPr>
          <w:rFonts w:eastAsia="Times New Roman" w:cs="Times New Roman"/>
          <w:sz w:val="24"/>
          <w:szCs w:val="24"/>
          <w:lang w:eastAsia="hr-HR"/>
        </w:rPr>
        <w:t>)</w:t>
      </w:r>
      <w:r w:rsidRPr="009F1BE9">
        <w:rPr>
          <w:rFonts w:eastAsia="Times New Roman" w:cs="Times New Roman"/>
          <w:sz w:val="24"/>
          <w:szCs w:val="24"/>
          <w:lang w:eastAsia="hr-HR"/>
        </w:rPr>
        <w:t xml:space="preserve">, odnosno </w:t>
      </w:r>
      <w:r w:rsidR="00893979">
        <w:rPr>
          <w:rFonts w:eastAsia="Times New Roman" w:cs="Times New Roman"/>
          <w:sz w:val="24"/>
          <w:szCs w:val="24"/>
          <w:lang w:eastAsia="hr-HR"/>
        </w:rPr>
        <w:t xml:space="preserve">o samo </w:t>
      </w:r>
      <w:r w:rsidRPr="009F1BE9">
        <w:rPr>
          <w:rFonts w:eastAsia="Times New Roman" w:cs="Times New Roman"/>
          <w:sz w:val="24"/>
          <w:szCs w:val="24"/>
          <w:lang w:eastAsia="hr-HR"/>
        </w:rPr>
        <w:t xml:space="preserve">3% svih </w:t>
      </w:r>
      <w:r w:rsidR="00CD21A7">
        <w:rPr>
          <w:rFonts w:eastAsia="Times New Roman" w:cs="Times New Roman"/>
          <w:sz w:val="24"/>
          <w:szCs w:val="24"/>
          <w:lang w:eastAsia="hr-HR"/>
        </w:rPr>
        <w:t>priključaka</w:t>
      </w:r>
      <w:r w:rsidRPr="009F1BE9">
        <w:rPr>
          <w:rFonts w:eastAsia="Times New Roman" w:cs="Times New Roman"/>
          <w:sz w:val="24"/>
          <w:szCs w:val="24"/>
          <w:lang w:eastAsia="hr-HR"/>
        </w:rPr>
        <w:t xml:space="preserve"> javno dostupne telefonske usluge</w:t>
      </w:r>
      <w:r w:rsidR="00641C4A">
        <w:rPr>
          <w:rFonts w:eastAsia="Times New Roman" w:cs="Times New Roman"/>
          <w:sz w:val="24"/>
          <w:szCs w:val="24"/>
          <w:lang w:eastAsia="hr-HR"/>
        </w:rPr>
        <w:t xml:space="preserve"> (</w:t>
      </w:r>
      <w:r w:rsidR="002C2A05">
        <w:rPr>
          <w:rFonts w:eastAsia="Times New Roman" w:cs="Times New Roman"/>
          <w:sz w:val="24"/>
          <w:szCs w:val="24"/>
          <w:lang w:eastAsia="hr-HR"/>
        </w:rPr>
        <w:t>S</w:t>
      </w:r>
      <w:r w:rsidR="00641C4A">
        <w:rPr>
          <w:rFonts w:eastAsia="Times New Roman" w:cs="Times New Roman"/>
          <w:sz w:val="24"/>
          <w:szCs w:val="24"/>
          <w:lang w:eastAsia="hr-HR"/>
        </w:rPr>
        <w:t xml:space="preserve">lika </w:t>
      </w:r>
      <w:r w:rsidR="00D45092">
        <w:rPr>
          <w:rFonts w:eastAsia="Times New Roman" w:cs="Times New Roman"/>
          <w:sz w:val="24"/>
          <w:szCs w:val="24"/>
          <w:lang w:eastAsia="hr-HR"/>
        </w:rPr>
        <w:t>10</w:t>
      </w:r>
      <w:r w:rsidR="00641C4A">
        <w:rPr>
          <w:rFonts w:eastAsia="Times New Roman" w:cs="Times New Roman"/>
          <w:sz w:val="24"/>
          <w:szCs w:val="24"/>
          <w:lang w:eastAsia="hr-HR"/>
        </w:rPr>
        <w:t>)</w:t>
      </w:r>
      <w:r w:rsidRPr="009F1BE9">
        <w:rPr>
          <w:rFonts w:eastAsia="Times New Roman" w:cs="Times New Roman"/>
          <w:sz w:val="24"/>
          <w:szCs w:val="24"/>
          <w:lang w:eastAsia="hr-HR"/>
        </w:rPr>
        <w:t xml:space="preserve">. </w:t>
      </w:r>
    </w:p>
    <w:p w14:paraId="59943B64" w14:textId="62DE35DA" w:rsidR="00CD21A7" w:rsidRDefault="00CD21A7" w:rsidP="008C6562">
      <w:pPr>
        <w:spacing w:after="0" w:line="240" w:lineRule="auto"/>
        <w:contextualSpacing/>
        <w:jc w:val="both"/>
        <w:rPr>
          <w:rFonts w:eastAsia="Times New Roman" w:cs="Times New Roman"/>
          <w:sz w:val="24"/>
          <w:szCs w:val="24"/>
          <w:lang w:eastAsia="hr-HR"/>
        </w:rPr>
      </w:pPr>
    </w:p>
    <w:p w14:paraId="2D6404FC" w14:textId="0F3917F4" w:rsidR="00CD21A7" w:rsidRDefault="00CD21A7" w:rsidP="00F74260">
      <w:pPr>
        <w:pStyle w:val="Caption"/>
        <w:spacing w:after="0"/>
      </w:pPr>
      <w:r>
        <w:t xml:space="preserve">Slika </w:t>
      </w:r>
      <w:r w:rsidR="00A71FFA">
        <w:fldChar w:fldCharType="begin"/>
      </w:r>
      <w:r w:rsidR="00A71FFA">
        <w:instrText xml:space="preserve"> SEQ Slika \* ARABIC </w:instrText>
      </w:r>
      <w:r w:rsidR="00A71FFA">
        <w:fldChar w:fldCharType="separate"/>
      </w:r>
      <w:r w:rsidR="00EF19A0">
        <w:rPr>
          <w:noProof/>
        </w:rPr>
        <w:t>9</w:t>
      </w:r>
      <w:r w:rsidR="00A71FFA">
        <w:rPr>
          <w:noProof/>
        </w:rPr>
        <w:fldChar w:fldCharType="end"/>
      </w:r>
      <w:r>
        <w:t xml:space="preserve"> Udio WLR priključaka u ukupnim priključcima samostalne javno dostupne telefonske usluge za razdoblje od kraja 2017. do kraja 2020.</w:t>
      </w:r>
    </w:p>
    <w:p w14:paraId="1EA4090C" w14:textId="45BF4856" w:rsidR="00737A3C" w:rsidRDefault="00CD21A7" w:rsidP="002C2A05">
      <w:pPr>
        <w:rPr>
          <w:sz w:val="18"/>
          <w:szCs w:val="18"/>
        </w:rPr>
      </w:pPr>
      <w:r>
        <w:rPr>
          <w:noProof/>
          <w:lang w:eastAsia="hr-HR"/>
        </w:rPr>
        <w:drawing>
          <wp:inline distT="0" distB="0" distL="0" distR="0" wp14:anchorId="1DA39B5E" wp14:editId="5E486310">
            <wp:extent cx="5713171" cy="2882189"/>
            <wp:effectExtent l="0" t="0" r="1905" b="13970"/>
            <wp:docPr id="19" name="Chart 19"/>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r w:rsidR="00737A3C" w:rsidRPr="00D76819">
        <w:rPr>
          <w:sz w:val="18"/>
          <w:szCs w:val="18"/>
        </w:rPr>
        <w:t>Izvor: Tromjesečni upitnici HAKOM-a - telefonske usluge u javnoj nepokretnoj komunikacijskoj mreži, prosinac 2020.</w:t>
      </w:r>
    </w:p>
    <w:p w14:paraId="5646E707" w14:textId="60EEA063" w:rsidR="005159DF" w:rsidRDefault="005159DF" w:rsidP="002C2A05">
      <w:pPr>
        <w:rPr>
          <w:sz w:val="18"/>
          <w:szCs w:val="18"/>
        </w:rPr>
      </w:pPr>
    </w:p>
    <w:p w14:paraId="3D8BEFE0" w14:textId="77777777" w:rsidR="00053352" w:rsidRPr="00D76819" w:rsidRDefault="00053352" w:rsidP="002C2A05">
      <w:pPr>
        <w:rPr>
          <w:sz w:val="18"/>
          <w:szCs w:val="18"/>
        </w:rPr>
      </w:pPr>
    </w:p>
    <w:p w14:paraId="7AA499A2" w14:textId="64C2AAD1" w:rsidR="00190120" w:rsidRDefault="00CD21A7" w:rsidP="00F74260">
      <w:pPr>
        <w:pStyle w:val="Caption"/>
        <w:spacing w:after="0"/>
        <w:rPr>
          <w:rFonts w:eastAsia="Times New Roman" w:cs="Times New Roman"/>
          <w:sz w:val="24"/>
          <w:szCs w:val="24"/>
          <w:lang w:eastAsia="hr-HR"/>
        </w:rPr>
      </w:pPr>
      <w:r>
        <w:lastRenderedPageBreak/>
        <w:t xml:space="preserve">Slika </w:t>
      </w:r>
      <w:r w:rsidR="00A71FFA">
        <w:fldChar w:fldCharType="begin"/>
      </w:r>
      <w:r w:rsidR="00A71FFA">
        <w:instrText xml:space="preserve"> SEQ Slika \* ARABIC </w:instrText>
      </w:r>
      <w:r w:rsidR="00A71FFA">
        <w:fldChar w:fldCharType="separate"/>
      </w:r>
      <w:r w:rsidR="00EF19A0">
        <w:rPr>
          <w:noProof/>
        </w:rPr>
        <w:t>10</w:t>
      </w:r>
      <w:r w:rsidR="00A71FFA">
        <w:rPr>
          <w:noProof/>
        </w:rPr>
        <w:fldChar w:fldCharType="end"/>
      </w:r>
      <w:r>
        <w:t xml:space="preserve"> Udio WLR priključaka u ukupnim priključcima putem kojih korisnici ostvaruju javno dostupnu telefonsku uslugu za razdoblje od kraja 2017. do kraja 2020.</w:t>
      </w:r>
    </w:p>
    <w:p w14:paraId="7A472F4A" w14:textId="0F461790" w:rsidR="00641C4A" w:rsidRDefault="00641C4A" w:rsidP="008C6562">
      <w:pPr>
        <w:spacing w:after="0" w:line="240" w:lineRule="auto"/>
        <w:contextualSpacing/>
        <w:jc w:val="both"/>
        <w:rPr>
          <w:rFonts w:eastAsia="Times New Roman" w:cs="Times New Roman"/>
          <w:sz w:val="24"/>
          <w:szCs w:val="24"/>
          <w:lang w:eastAsia="hr-HR"/>
        </w:rPr>
      </w:pPr>
      <w:r>
        <w:rPr>
          <w:noProof/>
          <w:lang w:eastAsia="hr-HR"/>
        </w:rPr>
        <w:drawing>
          <wp:inline distT="0" distB="0" distL="0" distR="0" wp14:anchorId="0F02A377" wp14:editId="54331B9B">
            <wp:extent cx="5760720" cy="2680335"/>
            <wp:effectExtent l="0" t="0" r="11430" b="5715"/>
            <wp:docPr id="18" name="Chart 18"/>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48D621A9" w14:textId="77777777" w:rsidR="00CD21A7" w:rsidRPr="00D76819" w:rsidRDefault="00CD21A7" w:rsidP="00CD21A7">
      <w:pPr>
        <w:spacing w:after="0" w:line="240" w:lineRule="auto"/>
        <w:jc w:val="both"/>
        <w:rPr>
          <w:sz w:val="18"/>
          <w:szCs w:val="18"/>
        </w:rPr>
      </w:pPr>
      <w:r w:rsidRPr="00D76819">
        <w:rPr>
          <w:sz w:val="18"/>
          <w:szCs w:val="18"/>
        </w:rPr>
        <w:t>Izvor: Tromjesečni upitnici HAKOM-a - telefonske usluge u javnoj nepokretnoj komunikacijskoj mreži, prosinac 2020.</w:t>
      </w:r>
    </w:p>
    <w:p w14:paraId="729AF997" w14:textId="77777777" w:rsidR="00641C4A" w:rsidRPr="009F1BE9" w:rsidRDefault="00641C4A" w:rsidP="008C6562">
      <w:pPr>
        <w:spacing w:after="0" w:line="240" w:lineRule="auto"/>
        <w:contextualSpacing/>
        <w:jc w:val="both"/>
        <w:rPr>
          <w:rFonts w:eastAsia="Times New Roman" w:cs="Times New Roman"/>
          <w:sz w:val="24"/>
          <w:szCs w:val="24"/>
          <w:lang w:eastAsia="hr-HR"/>
        </w:rPr>
      </w:pPr>
    </w:p>
    <w:p w14:paraId="553B2C3F" w14:textId="44636A78" w:rsidR="00DE6B0F" w:rsidRDefault="009F1BE9" w:rsidP="008C6562">
      <w:pPr>
        <w:spacing w:after="0" w:line="240" w:lineRule="auto"/>
        <w:contextualSpacing/>
        <w:jc w:val="both"/>
        <w:rPr>
          <w:rFonts w:eastAsia="Times New Roman" w:cs="Times New Roman"/>
          <w:sz w:val="24"/>
          <w:szCs w:val="24"/>
          <w:lang w:eastAsia="hr-HR"/>
        </w:rPr>
      </w:pPr>
      <w:r w:rsidRPr="009F1BE9">
        <w:rPr>
          <w:rFonts w:eastAsia="Times New Roman" w:cs="Times New Roman"/>
          <w:sz w:val="24"/>
          <w:szCs w:val="24"/>
          <w:lang w:eastAsia="hr-HR"/>
        </w:rPr>
        <w:t>Iako WLR predstavlja uslugu temeljem koje operatori mogu na</w:t>
      </w:r>
      <w:r w:rsidR="00893979">
        <w:rPr>
          <w:rFonts w:eastAsia="Times New Roman" w:cs="Times New Roman"/>
          <w:sz w:val="24"/>
          <w:szCs w:val="24"/>
          <w:lang w:eastAsia="hr-HR"/>
        </w:rPr>
        <w:t xml:space="preserve"> ekonomski</w:t>
      </w:r>
      <w:r w:rsidRPr="009F1BE9">
        <w:rPr>
          <w:rFonts w:eastAsia="Times New Roman" w:cs="Times New Roman"/>
          <w:sz w:val="24"/>
          <w:szCs w:val="24"/>
          <w:lang w:eastAsia="hr-HR"/>
        </w:rPr>
        <w:t xml:space="preserve"> </w:t>
      </w:r>
      <w:r w:rsidR="00893979">
        <w:rPr>
          <w:rFonts w:eastAsia="Times New Roman" w:cs="Times New Roman"/>
          <w:sz w:val="24"/>
          <w:szCs w:val="24"/>
          <w:lang w:eastAsia="hr-HR"/>
        </w:rPr>
        <w:t>naj</w:t>
      </w:r>
      <w:r w:rsidRPr="009F1BE9">
        <w:rPr>
          <w:rFonts w:eastAsia="Times New Roman" w:cs="Times New Roman"/>
          <w:sz w:val="24"/>
          <w:szCs w:val="24"/>
          <w:lang w:eastAsia="hr-HR"/>
        </w:rPr>
        <w:t>isplativ</w:t>
      </w:r>
      <w:r w:rsidR="00893979">
        <w:rPr>
          <w:rFonts w:eastAsia="Times New Roman" w:cs="Times New Roman"/>
          <w:sz w:val="24"/>
          <w:szCs w:val="24"/>
          <w:lang w:eastAsia="hr-HR"/>
        </w:rPr>
        <w:t>iji</w:t>
      </w:r>
      <w:r w:rsidRPr="009F1BE9">
        <w:rPr>
          <w:rFonts w:eastAsia="Times New Roman" w:cs="Times New Roman"/>
          <w:sz w:val="24"/>
          <w:szCs w:val="24"/>
          <w:lang w:eastAsia="hr-HR"/>
        </w:rPr>
        <w:t xml:space="preserve"> način krajnjim korisnicima ponuditi uslugu pristupa mreži u svrhu ostvarivanja</w:t>
      </w:r>
      <w:r w:rsidR="00893979">
        <w:rPr>
          <w:rFonts w:eastAsia="Times New Roman" w:cs="Times New Roman"/>
          <w:sz w:val="24"/>
          <w:szCs w:val="24"/>
          <w:lang w:eastAsia="hr-HR"/>
        </w:rPr>
        <w:t xml:space="preserve"> samostalne</w:t>
      </w:r>
      <w:r w:rsidRPr="009F1BE9">
        <w:rPr>
          <w:rFonts w:eastAsia="Times New Roman" w:cs="Times New Roman"/>
          <w:sz w:val="24"/>
          <w:szCs w:val="24"/>
          <w:lang w:eastAsia="hr-HR"/>
        </w:rPr>
        <w:t xml:space="preserve"> javno dostupne telefonske usluge, HAKOM smatra kako ključna potražnja na maloprodajnoj razini proizlazi iz potražnje za širokopojasnim uslugama, odnosno paketima usluga u kojima je javno dostupna telefonska </w:t>
      </w:r>
      <w:r w:rsidR="00C47034">
        <w:rPr>
          <w:rFonts w:eastAsia="Times New Roman" w:cs="Times New Roman"/>
          <w:sz w:val="24"/>
          <w:szCs w:val="24"/>
          <w:lang w:eastAsia="hr-HR"/>
        </w:rPr>
        <w:t xml:space="preserve">usluga </w:t>
      </w:r>
      <w:r w:rsidRPr="009F1BE9">
        <w:rPr>
          <w:rFonts w:eastAsia="Times New Roman" w:cs="Times New Roman"/>
          <w:sz w:val="24"/>
          <w:szCs w:val="24"/>
          <w:lang w:eastAsia="hr-HR"/>
        </w:rPr>
        <w:t>jedna od sastavnica. U tom slučaju, operatori korištenjem WLR usluge ne bi bili u mogućnosti odgovoriti na zahtjeve krajnjih korisnika i ponuditi im neki od paketa usluga, dok bi ponuda paketa usluga krajnjem korisniku bila isplativa i moguća korištenjem ostalih veleprodajnih usluga HT-a (</w:t>
      </w:r>
      <w:r w:rsidR="00E42266">
        <w:rPr>
          <w:rFonts w:eastAsia="Times New Roman" w:cs="Times New Roman"/>
          <w:sz w:val="24"/>
          <w:szCs w:val="24"/>
          <w:lang w:eastAsia="hr-HR"/>
        </w:rPr>
        <w:t xml:space="preserve">ULL, FA-PON i </w:t>
      </w:r>
      <w:r w:rsidRPr="009F1BE9">
        <w:rPr>
          <w:rFonts w:eastAsia="Times New Roman" w:cs="Times New Roman"/>
          <w:sz w:val="24"/>
          <w:szCs w:val="24"/>
          <w:lang w:eastAsia="hr-HR"/>
        </w:rPr>
        <w:t xml:space="preserve">NBSA). </w:t>
      </w:r>
      <w:r w:rsidR="00641C4A">
        <w:rPr>
          <w:rFonts w:eastAsia="Times New Roman" w:cs="Times New Roman"/>
          <w:sz w:val="24"/>
          <w:szCs w:val="24"/>
          <w:lang w:eastAsia="hr-HR"/>
        </w:rPr>
        <w:t>Na slici 1</w:t>
      </w:r>
      <w:r w:rsidR="00D45092">
        <w:rPr>
          <w:rFonts w:eastAsia="Times New Roman" w:cs="Times New Roman"/>
          <w:sz w:val="24"/>
          <w:szCs w:val="24"/>
          <w:lang w:eastAsia="hr-HR"/>
        </w:rPr>
        <w:t>1</w:t>
      </w:r>
      <w:r w:rsidR="00DE6B0F">
        <w:rPr>
          <w:rFonts w:eastAsia="Times New Roman" w:cs="Times New Roman"/>
          <w:sz w:val="24"/>
          <w:szCs w:val="24"/>
          <w:lang w:eastAsia="hr-HR"/>
        </w:rPr>
        <w:t xml:space="preserve"> prikazana je raspodjela korištenja javno dostupne telefonske usluge (samostalna javno dostupna telefonska usluga u odnosu na javno dostupnu telefonsku uslugu u paketima usluga) za razdoblje od kraja 2017. do kraja 2020.</w:t>
      </w:r>
      <w:r w:rsidR="00CA279C">
        <w:rPr>
          <w:rFonts w:eastAsia="Times New Roman" w:cs="Times New Roman"/>
          <w:sz w:val="24"/>
          <w:szCs w:val="24"/>
          <w:lang w:eastAsia="hr-HR"/>
        </w:rPr>
        <w:t xml:space="preserve"> Isti podaci samo za Optimu vidljivi su na slici 1</w:t>
      </w:r>
      <w:r w:rsidR="00D45092">
        <w:rPr>
          <w:rFonts w:eastAsia="Times New Roman" w:cs="Times New Roman"/>
          <w:sz w:val="24"/>
          <w:szCs w:val="24"/>
          <w:lang w:eastAsia="hr-HR"/>
        </w:rPr>
        <w:t>3</w:t>
      </w:r>
      <w:r w:rsidR="00CA279C">
        <w:rPr>
          <w:rFonts w:eastAsia="Times New Roman" w:cs="Times New Roman"/>
          <w:sz w:val="24"/>
          <w:szCs w:val="24"/>
          <w:lang w:eastAsia="hr-HR"/>
        </w:rPr>
        <w:t>.</w:t>
      </w:r>
    </w:p>
    <w:p w14:paraId="34F84E38" w14:textId="77777777" w:rsidR="005159DF" w:rsidRDefault="005159DF" w:rsidP="008C6562">
      <w:pPr>
        <w:spacing w:after="0" w:line="240" w:lineRule="auto"/>
        <w:contextualSpacing/>
        <w:jc w:val="both"/>
        <w:rPr>
          <w:rFonts w:eastAsia="Times New Roman" w:cs="Times New Roman"/>
          <w:sz w:val="24"/>
          <w:szCs w:val="24"/>
          <w:lang w:eastAsia="hr-HR"/>
        </w:rPr>
      </w:pPr>
    </w:p>
    <w:p w14:paraId="2A7D755D" w14:textId="00934890" w:rsidR="00DE6B0F" w:rsidRPr="00DE6B0F" w:rsidRDefault="00D76819" w:rsidP="00F74260">
      <w:pPr>
        <w:pStyle w:val="Caption"/>
        <w:spacing w:after="0"/>
        <w:jc w:val="both"/>
      </w:pPr>
      <w:r>
        <w:t xml:space="preserve">Slika </w:t>
      </w:r>
      <w:r w:rsidR="00A71FFA">
        <w:fldChar w:fldCharType="begin"/>
      </w:r>
      <w:r w:rsidR="00A71FFA">
        <w:instrText xml:space="preserve"> SEQ Slika \* ARABIC </w:instrText>
      </w:r>
      <w:r w:rsidR="00A71FFA">
        <w:fldChar w:fldCharType="separate"/>
      </w:r>
      <w:r w:rsidR="00EF19A0">
        <w:rPr>
          <w:noProof/>
        </w:rPr>
        <w:t>11</w:t>
      </w:r>
      <w:r w:rsidR="00A71FFA">
        <w:rPr>
          <w:noProof/>
        </w:rPr>
        <w:fldChar w:fldCharType="end"/>
      </w:r>
      <w:r>
        <w:t xml:space="preserve"> </w:t>
      </w:r>
      <w:r w:rsidR="00DE6B0F" w:rsidRPr="00DE6B0F">
        <w:t>Raspodjela korištenja javno dostupne telefonske usluge za razdoblje od kraja 2017. do kraja 2020.</w:t>
      </w:r>
    </w:p>
    <w:p w14:paraId="60DA7D90" w14:textId="0CB3A2A1" w:rsidR="00DE6B0F" w:rsidRDefault="00DE6B0F" w:rsidP="008C6562">
      <w:pPr>
        <w:spacing w:after="0" w:line="240" w:lineRule="auto"/>
        <w:jc w:val="both"/>
        <w:rPr>
          <w:rFonts w:eastAsia="Times New Roman" w:cs="Times New Roman"/>
          <w:sz w:val="24"/>
          <w:szCs w:val="24"/>
          <w:lang w:eastAsia="hr-HR"/>
        </w:rPr>
      </w:pPr>
      <w:r>
        <w:rPr>
          <w:noProof/>
          <w:lang w:eastAsia="hr-HR"/>
        </w:rPr>
        <w:drawing>
          <wp:inline distT="0" distB="0" distL="0" distR="0" wp14:anchorId="6272B47B" wp14:editId="0595D288">
            <wp:extent cx="5724000" cy="2880000"/>
            <wp:effectExtent l="0" t="0" r="10160" b="15875"/>
            <wp:docPr id="11" name="Chart 11"/>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44CF9A80" w14:textId="56741941" w:rsidR="0057331A" w:rsidRPr="00D76819" w:rsidRDefault="0057331A" w:rsidP="008C6562">
      <w:pPr>
        <w:spacing w:after="0" w:line="240" w:lineRule="auto"/>
        <w:jc w:val="both"/>
        <w:rPr>
          <w:sz w:val="18"/>
          <w:szCs w:val="18"/>
        </w:rPr>
      </w:pPr>
      <w:r w:rsidRPr="00D76819">
        <w:rPr>
          <w:sz w:val="18"/>
          <w:szCs w:val="18"/>
        </w:rPr>
        <w:t>Izvor: Tromjesečni upitnici HAKOM-a - telefonske usluge u javnoj nepokretnoj komunikacijskoj mreži, prosinac 2020.</w:t>
      </w:r>
    </w:p>
    <w:p w14:paraId="749FDF43" w14:textId="515A6E6F" w:rsidR="009F1BE9" w:rsidRDefault="009F1BE9" w:rsidP="008C6562">
      <w:pPr>
        <w:spacing w:after="0" w:line="240" w:lineRule="auto"/>
        <w:contextualSpacing/>
        <w:jc w:val="both"/>
        <w:rPr>
          <w:rFonts w:eastAsia="Times New Roman" w:cs="Times New Roman"/>
          <w:sz w:val="24"/>
          <w:szCs w:val="24"/>
          <w:lang w:eastAsia="hr-HR"/>
        </w:rPr>
      </w:pPr>
      <w:r w:rsidRPr="009F1BE9">
        <w:rPr>
          <w:rFonts w:eastAsia="Times New Roman" w:cs="Times New Roman"/>
          <w:sz w:val="24"/>
          <w:szCs w:val="24"/>
          <w:lang w:eastAsia="hr-HR"/>
        </w:rPr>
        <w:lastRenderedPageBreak/>
        <w:t>Dakle, uslijed povećane potražnje za paketima usluga, HAKOM očekuje da će se trend smanjenja korištenja samostalne javno dostupne telefonske usluge i dalje nastaviti. Uz to, HAKOM procjenjuje kako će u budućem razdoblju na koje se odnosi ova analiza predmetno mjerodavno tržište pristupa mreži (za potrebe ostvarivanja javno dostupne telefonske usluge) težiti djelotvornom tržišnom natjecanju uslijed konkurentskih pritisaka koji će dolaziti s povezanog maloprodajnog tržišta širokopojasnog pristupa internetu na kojem će korisnici ugovaranjem paketa usluga moći jednostavno i bez dodatnih troškova ugovoriti i koristiti usluge s ovog mjerodavnog tržišta. Dodatno, HAKOM smatra kako se, s obzirom na postojeću regulaciju na povezanim veleprodajnim tržištima, nijedan operator neće moći ponašati neovisno o konkurenciji i krajnjim korisnicima, odnosno da nijedan operator neće moći bez posljedica podići cijene usluga (s ovog tržišta) budući da će, u tom slučaju korisnici vrlo vjerojatno prijeći na usluge drugog operatora.</w:t>
      </w:r>
    </w:p>
    <w:p w14:paraId="44BE3EC0" w14:textId="0B5E6E76" w:rsidR="00723124" w:rsidRDefault="00723124" w:rsidP="008C6562">
      <w:pPr>
        <w:spacing w:after="0" w:line="240" w:lineRule="auto"/>
        <w:contextualSpacing/>
        <w:jc w:val="both"/>
        <w:rPr>
          <w:rFonts w:eastAsia="Times New Roman" w:cs="Times New Roman"/>
          <w:sz w:val="24"/>
          <w:szCs w:val="24"/>
          <w:lang w:eastAsia="hr-HR"/>
        </w:rPr>
      </w:pPr>
    </w:p>
    <w:p w14:paraId="2E421316" w14:textId="04526056" w:rsidR="0057331A" w:rsidRDefault="002173E7" w:rsidP="008C6562">
      <w:pPr>
        <w:spacing w:after="0" w:line="240" w:lineRule="auto"/>
        <w:contextualSpacing/>
        <w:jc w:val="both"/>
        <w:rPr>
          <w:rFonts w:eastAsia="Times New Roman" w:cs="Times New Roman"/>
          <w:sz w:val="24"/>
          <w:szCs w:val="24"/>
          <w:lang w:eastAsia="hr-HR"/>
        </w:rPr>
      </w:pPr>
      <w:r>
        <w:rPr>
          <w:rFonts w:eastAsia="Times New Roman" w:cs="Times New Roman"/>
          <w:sz w:val="24"/>
          <w:szCs w:val="24"/>
          <w:lang w:eastAsia="hr-HR"/>
        </w:rPr>
        <w:t>Pr</w:t>
      </w:r>
      <w:r w:rsidR="00723124">
        <w:rPr>
          <w:rFonts w:eastAsia="Times New Roman" w:cs="Times New Roman"/>
          <w:sz w:val="24"/>
          <w:szCs w:val="24"/>
          <w:lang w:eastAsia="hr-HR"/>
        </w:rPr>
        <w:t>omatrajući</w:t>
      </w:r>
      <w:r>
        <w:rPr>
          <w:rFonts w:eastAsia="Times New Roman" w:cs="Times New Roman"/>
          <w:sz w:val="24"/>
          <w:szCs w:val="24"/>
          <w:lang w:eastAsia="hr-HR"/>
        </w:rPr>
        <w:t xml:space="preserve"> pak</w:t>
      </w:r>
      <w:r w:rsidR="00723124">
        <w:rPr>
          <w:rFonts w:eastAsia="Times New Roman" w:cs="Times New Roman"/>
          <w:sz w:val="24"/>
          <w:szCs w:val="24"/>
          <w:lang w:eastAsia="hr-HR"/>
        </w:rPr>
        <w:t xml:space="preserve"> podatke koji se odn</w:t>
      </w:r>
      <w:r w:rsidR="003D0428">
        <w:rPr>
          <w:rFonts w:eastAsia="Times New Roman" w:cs="Times New Roman"/>
          <w:sz w:val="24"/>
          <w:szCs w:val="24"/>
          <w:lang w:eastAsia="hr-HR"/>
        </w:rPr>
        <w:t>ose na Optimu, a zbog specifičnih uvjeta koji su karakterizirali</w:t>
      </w:r>
      <w:r w:rsidR="00723124">
        <w:rPr>
          <w:rFonts w:eastAsia="Times New Roman" w:cs="Times New Roman"/>
          <w:sz w:val="24"/>
          <w:szCs w:val="24"/>
          <w:lang w:eastAsia="hr-HR"/>
        </w:rPr>
        <w:t xml:space="preserve"> njeno poslovanje u prethodnom trogodišnjem razdoblju, HAKOM je mišljenja kako</w:t>
      </w:r>
      <w:r w:rsidR="00FE249B">
        <w:rPr>
          <w:rFonts w:eastAsia="Times New Roman" w:cs="Times New Roman"/>
          <w:sz w:val="24"/>
          <w:szCs w:val="24"/>
          <w:lang w:eastAsia="hr-HR"/>
        </w:rPr>
        <w:t>,</w:t>
      </w:r>
      <w:r w:rsidR="0049271D">
        <w:rPr>
          <w:rFonts w:eastAsia="Times New Roman" w:cs="Times New Roman"/>
          <w:sz w:val="24"/>
          <w:szCs w:val="24"/>
          <w:lang w:eastAsia="hr-HR"/>
        </w:rPr>
        <w:t xml:space="preserve"> uz vidljivo smanjenje broja WLR korisnika Optime (</w:t>
      </w:r>
      <w:r w:rsidR="002C2A05">
        <w:rPr>
          <w:rFonts w:eastAsia="Times New Roman" w:cs="Times New Roman"/>
          <w:sz w:val="24"/>
          <w:szCs w:val="24"/>
          <w:lang w:eastAsia="hr-HR"/>
        </w:rPr>
        <w:t>S</w:t>
      </w:r>
      <w:r w:rsidR="0049271D">
        <w:rPr>
          <w:rFonts w:eastAsia="Times New Roman" w:cs="Times New Roman"/>
          <w:sz w:val="24"/>
          <w:szCs w:val="24"/>
          <w:lang w:eastAsia="hr-HR"/>
        </w:rPr>
        <w:t>lik</w:t>
      </w:r>
      <w:r w:rsidR="00641C4A">
        <w:rPr>
          <w:rFonts w:eastAsia="Times New Roman" w:cs="Times New Roman"/>
          <w:sz w:val="24"/>
          <w:szCs w:val="24"/>
          <w:lang w:eastAsia="hr-HR"/>
        </w:rPr>
        <w:t>a 1</w:t>
      </w:r>
      <w:r w:rsidR="00D45092">
        <w:rPr>
          <w:rFonts w:eastAsia="Times New Roman" w:cs="Times New Roman"/>
          <w:sz w:val="24"/>
          <w:szCs w:val="24"/>
          <w:lang w:eastAsia="hr-HR"/>
        </w:rPr>
        <w:t>2</w:t>
      </w:r>
      <w:r w:rsidR="00D76819">
        <w:rPr>
          <w:rFonts w:eastAsia="Times New Roman" w:cs="Times New Roman"/>
          <w:sz w:val="24"/>
          <w:szCs w:val="24"/>
          <w:lang w:eastAsia="hr-HR"/>
        </w:rPr>
        <w:t>,</w:t>
      </w:r>
      <w:r w:rsidR="0049271D">
        <w:rPr>
          <w:rFonts w:eastAsia="Times New Roman" w:cs="Times New Roman"/>
          <w:sz w:val="24"/>
          <w:szCs w:val="24"/>
          <w:lang w:eastAsia="hr-HR"/>
        </w:rPr>
        <w:t>)</w:t>
      </w:r>
      <w:r w:rsidR="000854AB">
        <w:rPr>
          <w:rFonts w:eastAsia="Times New Roman" w:cs="Times New Roman"/>
          <w:sz w:val="24"/>
          <w:szCs w:val="24"/>
          <w:lang w:eastAsia="hr-HR"/>
        </w:rPr>
        <w:t xml:space="preserve"> udio od</w:t>
      </w:r>
      <w:r w:rsidR="00723124">
        <w:rPr>
          <w:rFonts w:eastAsia="Times New Roman" w:cs="Times New Roman"/>
          <w:sz w:val="24"/>
          <w:szCs w:val="24"/>
          <w:lang w:eastAsia="hr-HR"/>
        </w:rPr>
        <w:t xml:space="preserve"> </w:t>
      </w:r>
      <w:r w:rsidR="003D0428">
        <w:rPr>
          <w:rFonts w:eastAsia="Times New Roman" w:cs="Times New Roman"/>
          <w:sz w:val="24"/>
          <w:szCs w:val="24"/>
          <w:lang w:eastAsia="hr-HR"/>
        </w:rPr>
        <w:t>19,81%</w:t>
      </w:r>
      <w:r w:rsidR="000854AB">
        <w:rPr>
          <w:rFonts w:eastAsia="Times New Roman" w:cs="Times New Roman"/>
          <w:sz w:val="24"/>
          <w:szCs w:val="24"/>
          <w:lang w:eastAsia="hr-HR"/>
        </w:rPr>
        <w:t xml:space="preserve"> koji se odnosi na</w:t>
      </w:r>
      <w:r w:rsidR="003D0428">
        <w:rPr>
          <w:rFonts w:eastAsia="Times New Roman" w:cs="Times New Roman"/>
          <w:sz w:val="24"/>
          <w:szCs w:val="24"/>
          <w:lang w:eastAsia="hr-HR"/>
        </w:rPr>
        <w:t xml:space="preserve"> korisnik</w:t>
      </w:r>
      <w:r w:rsidR="000854AB">
        <w:rPr>
          <w:rFonts w:eastAsia="Times New Roman" w:cs="Times New Roman"/>
          <w:sz w:val="24"/>
          <w:szCs w:val="24"/>
          <w:lang w:eastAsia="hr-HR"/>
        </w:rPr>
        <w:t>e</w:t>
      </w:r>
      <w:r w:rsidR="003D0428">
        <w:rPr>
          <w:rFonts w:eastAsia="Times New Roman" w:cs="Times New Roman"/>
          <w:sz w:val="24"/>
          <w:szCs w:val="24"/>
          <w:lang w:eastAsia="hr-HR"/>
        </w:rPr>
        <w:t xml:space="preserve"> </w:t>
      </w:r>
      <w:r w:rsidR="000854AB">
        <w:rPr>
          <w:rFonts w:eastAsia="Times New Roman" w:cs="Times New Roman"/>
          <w:sz w:val="24"/>
          <w:szCs w:val="24"/>
          <w:lang w:eastAsia="hr-HR"/>
        </w:rPr>
        <w:t xml:space="preserve">koji </w:t>
      </w:r>
      <w:r w:rsidR="003D0428">
        <w:rPr>
          <w:rFonts w:eastAsia="Times New Roman" w:cs="Times New Roman"/>
          <w:sz w:val="24"/>
          <w:szCs w:val="24"/>
          <w:lang w:eastAsia="hr-HR"/>
        </w:rPr>
        <w:t>javno dostupn</w:t>
      </w:r>
      <w:r w:rsidR="000854AB">
        <w:rPr>
          <w:rFonts w:eastAsia="Times New Roman" w:cs="Times New Roman"/>
          <w:sz w:val="24"/>
          <w:szCs w:val="24"/>
          <w:lang w:eastAsia="hr-HR"/>
        </w:rPr>
        <w:t>u</w:t>
      </w:r>
      <w:r w:rsidR="003D0428">
        <w:rPr>
          <w:rFonts w:eastAsia="Times New Roman" w:cs="Times New Roman"/>
          <w:sz w:val="24"/>
          <w:szCs w:val="24"/>
          <w:lang w:eastAsia="hr-HR"/>
        </w:rPr>
        <w:t xml:space="preserve"> telefonsk</w:t>
      </w:r>
      <w:r w:rsidR="000854AB">
        <w:rPr>
          <w:rFonts w:eastAsia="Times New Roman" w:cs="Times New Roman"/>
          <w:sz w:val="24"/>
          <w:szCs w:val="24"/>
          <w:lang w:eastAsia="hr-HR"/>
        </w:rPr>
        <w:t>u</w:t>
      </w:r>
      <w:r w:rsidR="003D0428">
        <w:rPr>
          <w:rFonts w:eastAsia="Times New Roman" w:cs="Times New Roman"/>
          <w:sz w:val="24"/>
          <w:szCs w:val="24"/>
          <w:lang w:eastAsia="hr-HR"/>
        </w:rPr>
        <w:t xml:space="preserve"> uslug</w:t>
      </w:r>
      <w:r w:rsidR="000854AB">
        <w:rPr>
          <w:rFonts w:eastAsia="Times New Roman" w:cs="Times New Roman"/>
          <w:sz w:val="24"/>
          <w:szCs w:val="24"/>
          <w:lang w:eastAsia="hr-HR"/>
        </w:rPr>
        <w:t>u koriste na temelju WLR</w:t>
      </w:r>
      <w:r w:rsidR="00760CDB">
        <w:rPr>
          <w:rFonts w:eastAsia="Times New Roman" w:cs="Times New Roman"/>
          <w:sz w:val="24"/>
          <w:szCs w:val="24"/>
          <w:lang w:eastAsia="hr-HR"/>
        </w:rPr>
        <w:t>/CPS</w:t>
      </w:r>
      <w:r w:rsidR="003D0428">
        <w:rPr>
          <w:rFonts w:eastAsia="Times New Roman" w:cs="Times New Roman"/>
          <w:sz w:val="24"/>
          <w:szCs w:val="24"/>
          <w:lang w:eastAsia="hr-HR"/>
        </w:rPr>
        <w:t xml:space="preserve"> usluge</w:t>
      </w:r>
      <w:r w:rsidR="00723124">
        <w:rPr>
          <w:rFonts w:eastAsia="Times New Roman" w:cs="Times New Roman"/>
          <w:sz w:val="24"/>
          <w:szCs w:val="24"/>
          <w:lang w:eastAsia="hr-HR"/>
        </w:rPr>
        <w:t xml:space="preserve"> </w:t>
      </w:r>
      <w:r w:rsidR="003D0428">
        <w:rPr>
          <w:rFonts w:eastAsia="Times New Roman" w:cs="Times New Roman"/>
          <w:sz w:val="24"/>
          <w:szCs w:val="24"/>
          <w:lang w:eastAsia="hr-HR"/>
        </w:rPr>
        <w:t>predstavlja još uvijek značajan dio korisničke baze Optime (budući da je isti krajem 2017.</w:t>
      </w:r>
      <w:r w:rsidR="00382D59">
        <w:rPr>
          <w:rFonts w:eastAsia="Times New Roman" w:cs="Times New Roman"/>
          <w:sz w:val="24"/>
          <w:szCs w:val="24"/>
          <w:lang w:eastAsia="hr-HR"/>
        </w:rPr>
        <w:t>, kada je nastavljena regulacija mjerodavnog tržišta,</w:t>
      </w:r>
      <w:r w:rsidR="003D0428">
        <w:rPr>
          <w:rFonts w:eastAsia="Times New Roman" w:cs="Times New Roman"/>
          <w:sz w:val="24"/>
          <w:szCs w:val="24"/>
          <w:lang w:eastAsia="hr-HR"/>
        </w:rPr>
        <w:t xml:space="preserve"> iznosio 21%). </w:t>
      </w:r>
    </w:p>
    <w:p w14:paraId="072AAB13" w14:textId="77777777" w:rsidR="002C2A05" w:rsidRDefault="002C2A05" w:rsidP="008C6562">
      <w:pPr>
        <w:spacing w:after="0" w:line="240" w:lineRule="auto"/>
        <w:jc w:val="both"/>
        <w:rPr>
          <w:rFonts w:eastAsia="Times New Roman" w:cs="Times New Roman"/>
          <w:sz w:val="24"/>
          <w:szCs w:val="24"/>
          <w:lang w:eastAsia="hr-HR"/>
        </w:rPr>
      </w:pPr>
    </w:p>
    <w:p w14:paraId="2F575CFB" w14:textId="4D356EBE" w:rsidR="0049271D" w:rsidRDefault="00D76819" w:rsidP="008C6562">
      <w:pPr>
        <w:pStyle w:val="Caption"/>
        <w:jc w:val="both"/>
      </w:pPr>
      <w:r>
        <w:t xml:space="preserve">Slika </w:t>
      </w:r>
      <w:r w:rsidR="00A71FFA">
        <w:fldChar w:fldCharType="begin"/>
      </w:r>
      <w:r w:rsidR="00A71FFA">
        <w:instrText xml:space="preserve"> SEQ Slika \* ARABIC </w:instrText>
      </w:r>
      <w:r w:rsidR="00A71FFA">
        <w:fldChar w:fldCharType="separate"/>
      </w:r>
      <w:r w:rsidR="00EF19A0">
        <w:rPr>
          <w:noProof/>
        </w:rPr>
        <w:t>12</w:t>
      </w:r>
      <w:r w:rsidR="00A71FFA">
        <w:rPr>
          <w:noProof/>
        </w:rPr>
        <w:fldChar w:fldCharType="end"/>
      </w:r>
      <w:r>
        <w:t xml:space="preserve"> </w:t>
      </w:r>
      <w:r w:rsidR="0049271D" w:rsidRPr="0049271D">
        <w:t>Kretanje broja korisnika WLR usluge u razdoblju od kraja 2017. do kraja 2020. za Optimu</w:t>
      </w:r>
    </w:p>
    <w:p w14:paraId="15E64F62" w14:textId="5FAC9C3B" w:rsidR="00B03C04" w:rsidRPr="00B03C04" w:rsidRDefault="00B03C04" w:rsidP="00B03C04">
      <w:r>
        <w:rPr>
          <w:noProof/>
          <w:lang w:eastAsia="hr-HR"/>
        </w:rPr>
        <w:drawing>
          <wp:inline distT="0" distB="0" distL="0" distR="0" wp14:anchorId="1261B854" wp14:editId="60094BC5">
            <wp:extent cx="5736590" cy="2889885"/>
            <wp:effectExtent l="0" t="0" r="0" b="5715"/>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5736590" cy="2889885"/>
                    </a:xfrm>
                    <a:prstGeom prst="rect">
                      <a:avLst/>
                    </a:prstGeom>
                    <a:noFill/>
                  </pic:spPr>
                </pic:pic>
              </a:graphicData>
            </a:graphic>
          </wp:inline>
        </w:drawing>
      </w:r>
    </w:p>
    <w:p w14:paraId="752F67A5" w14:textId="5C353B22" w:rsidR="00C226BE" w:rsidRPr="003B4ED7" w:rsidRDefault="00C226BE" w:rsidP="008C6562">
      <w:pPr>
        <w:jc w:val="both"/>
        <w:rPr>
          <w:sz w:val="20"/>
          <w:szCs w:val="20"/>
        </w:rPr>
      </w:pPr>
      <w:r w:rsidRPr="00D76819">
        <w:rPr>
          <w:sz w:val="18"/>
          <w:szCs w:val="18"/>
        </w:rPr>
        <w:t>Izvor: Tromjesečni upitnici HAKOM-a - telefonske usluge u javnoj nepokretnoj komunikacijskoj mreži, prosinac 2020.</w:t>
      </w:r>
    </w:p>
    <w:p w14:paraId="5B4A882D" w14:textId="77777777" w:rsidR="003A2E6E" w:rsidRDefault="003A2E6E" w:rsidP="008C6562">
      <w:pPr>
        <w:pStyle w:val="Caption"/>
        <w:jc w:val="both"/>
      </w:pPr>
    </w:p>
    <w:p w14:paraId="2D52E108" w14:textId="77777777" w:rsidR="003A2E6E" w:rsidRDefault="003A2E6E" w:rsidP="008C6562">
      <w:pPr>
        <w:pStyle w:val="Caption"/>
        <w:jc w:val="both"/>
      </w:pPr>
    </w:p>
    <w:p w14:paraId="10F90218" w14:textId="77777777" w:rsidR="003A2E6E" w:rsidRDefault="003A2E6E" w:rsidP="008C6562">
      <w:pPr>
        <w:pStyle w:val="Caption"/>
        <w:jc w:val="both"/>
      </w:pPr>
    </w:p>
    <w:p w14:paraId="3621EB6C" w14:textId="77777777" w:rsidR="003A2E6E" w:rsidRDefault="003A2E6E" w:rsidP="008C6562">
      <w:pPr>
        <w:pStyle w:val="Caption"/>
        <w:jc w:val="both"/>
      </w:pPr>
    </w:p>
    <w:p w14:paraId="3417CE6C" w14:textId="77777777" w:rsidR="003A2E6E" w:rsidRDefault="003A2E6E" w:rsidP="008C6562">
      <w:pPr>
        <w:pStyle w:val="Caption"/>
        <w:jc w:val="both"/>
      </w:pPr>
    </w:p>
    <w:p w14:paraId="6EE12272" w14:textId="0CE4798D" w:rsidR="0057331A" w:rsidRPr="0057331A" w:rsidRDefault="00D76819" w:rsidP="008C6562">
      <w:pPr>
        <w:pStyle w:val="Caption"/>
        <w:jc w:val="both"/>
      </w:pPr>
      <w:r>
        <w:lastRenderedPageBreak/>
        <w:t xml:space="preserve">Slika </w:t>
      </w:r>
      <w:r w:rsidR="00A71FFA">
        <w:fldChar w:fldCharType="begin"/>
      </w:r>
      <w:r w:rsidR="00A71FFA">
        <w:instrText xml:space="preserve"> SEQ Slika \* ARABIC </w:instrText>
      </w:r>
      <w:r w:rsidR="00A71FFA">
        <w:fldChar w:fldCharType="separate"/>
      </w:r>
      <w:r w:rsidR="00EF19A0">
        <w:rPr>
          <w:noProof/>
        </w:rPr>
        <w:t>13</w:t>
      </w:r>
      <w:r w:rsidR="00A71FFA">
        <w:rPr>
          <w:noProof/>
        </w:rPr>
        <w:fldChar w:fldCharType="end"/>
      </w:r>
      <w:r>
        <w:t xml:space="preserve"> </w:t>
      </w:r>
      <w:r w:rsidR="0057331A" w:rsidRPr="0057331A">
        <w:t>Raspodjela korištenja javno dostupne telefonske usluge</w:t>
      </w:r>
      <w:r w:rsidR="00C226BE">
        <w:t xml:space="preserve"> (samostalno ili u paketima usluga)</w:t>
      </w:r>
      <w:r w:rsidR="0057331A" w:rsidRPr="0057331A">
        <w:t xml:space="preserve"> za razdoblje od kraja 2017. do kraja 2020. za korisnike Optime</w:t>
      </w:r>
      <w:r w:rsidR="00C226BE">
        <w:t xml:space="preserve"> </w:t>
      </w:r>
    </w:p>
    <w:p w14:paraId="3A155978" w14:textId="3DE54CCE" w:rsidR="0057331A" w:rsidRDefault="0049271D" w:rsidP="008C6562">
      <w:pPr>
        <w:spacing w:after="0" w:line="240" w:lineRule="auto"/>
        <w:jc w:val="both"/>
        <w:rPr>
          <w:rFonts w:eastAsia="Times New Roman" w:cs="Times New Roman"/>
          <w:sz w:val="24"/>
          <w:szCs w:val="24"/>
          <w:lang w:eastAsia="hr-HR"/>
        </w:rPr>
      </w:pPr>
      <w:r>
        <w:rPr>
          <w:noProof/>
          <w:lang w:eastAsia="hr-HR"/>
        </w:rPr>
        <w:drawing>
          <wp:inline distT="0" distB="0" distL="0" distR="0" wp14:anchorId="20C04026" wp14:editId="2D1293A9">
            <wp:extent cx="5724000" cy="2880000"/>
            <wp:effectExtent l="0" t="0" r="10160" b="15875"/>
            <wp:docPr id="12" name="Chart 12"/>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14:paraId="4EE841B7" w14:textId="331D1BCF" w:rsidR="00E45859" w:rsidRPr="00D76819" w:rsidRDefault="00E45859" w:rsidP="008C6562">
      <w:pPr>
        <w:spacing w:after="0" w:line="240" w:lineRule="auto"/>
        <w:jc w:val="both"/>
        <w:rPr>
          <w:sz w:val="18"/>
          <w:szCs w:val="18"/>
        </w:rPr>
      </w:pPr>
      <w:r w:rsidRPr="00D76819">
        <w:rPr>
          <w:sz w:val="18"/>
          <w:szCs w:val="18"/>
        </w:rPr>
        <w:t>Izvor: Tromjesečni upitnici HAKOM-a - telefonske usluge u javnoj nepokretnoj komunikacijskoj mreži, prosinac 2020.</w:t>
      </w:r>
    </w:p>
    <w:p w14:paraId="0DC86153" w14:textId="77777777" w:rsidR="0057331A" w:rsidRDefault="0057331A" w:rsidP="008C6562">
      <w:pPr>
        <w:spacing w:after="0" w:line="240" w:lineRule="auto"/>
        <w:jc w:val="both"/>
        <w:rPr>
          <w:rFonts w:eastAsia="Times New Roman" w:cs="Times New Roman"/>
          <w:sz w:val="24"/>
          <w:szCs w:val="24"/>
          <w:lang w:eastAsia="hr-HR"/>
        </w:rPr>
      </w:pPr>
    </w:p>
    <w:p w14:paraId="0C611165" w14:textId="1E64ECAC" w:rsidR="00E924CA" w:rsidRDefault="00382D59" w:rsidP="008C6562">
      <w:pPr>
        <w:spacing w:after="0" w:line="240" w:lineRule="auto"/>
        <w:contextualSpacing/>
        <w:jc w:val="both"/>
        <w:rPr>
          <w:rFonts w:eastAsia="Times New Roman" w:cs="Times New Roman"/>
          <w:sz w:val="24"/>
          <w:szCs w:val="24"/>
          <w:lang w:eastAsia="hr-HR"/>
        </w:rPr>
      </w:pPr>
      <w:r>
        <w:rPr>
          <w:rFonts w:eastAsia="Times New Roman" w:cs="Times New Roman"/>
          <w:sz w:val="24"/>
          <w:szCs w:val="24"/>
          <w:lang w:eastAsia="hr-HR"/>
        </w:rPr>
        <w:t>Osim toga, značajan je i podatak kako su</w:t>
      </w:r>
      <w:r w:rsidR="002173E7">
        <w:rPr>
          <w:rFonts w:eastAsia="Times New Roman" w:cs="Times New Roman"/>
          <w:sz w:val="24"/>
          <w:szCs w:val="24"/>
          <w:lang w:eastAsia="hr-HR"/>
        </w:rPr>
        <w:t>, na kraju 2020.</w:t>
      </w:r>
      <w:r w:rsidR="003D0428">
        <w:rPr>
          <w:rFonts w:eastAsia="Times New Roman" w:cs="Times New Roman"/>
          <w:sz w:val="24"/>
          <w:szCs w:val="24"/>
          <w:lang w:eastAsia="hr-HR"/>
        </w:rPr>
        <w:t xml:space="preserve"> 85% korisnika usluge najma korisničke l</w:t>
      </w:r>
      <w:r>
        <w:rPr>
          <w:rFonts w:eastAsia="Times New Roman" w:cs="Times New Roman"/>
          <w:sz w:val="24"/>
          <w:szCs w:val="24"/>
          <w:lang w:eastAsia="hr-HR"/>
        </w:rPr>
        <w:t>inije upravo Optimini korisnici</w:t>
      </w:r>
      <w:r w:rsidR="00D45092">
        <w:rPr>
          <w:rFonts w:eastAsia="Times New Roman" w:cs="Times New Roman"/>
          <w:sz w:val="24"/>
          <w:szCs w:val="24"/>
          <w:lang w:eastAsia="hr-HR"/>
        </w:rPr>
        <w:t xml:space="preserve"> (Slika 14</w:t>
      </w:r>
      <w:r w:rsidR="00E924CA">
        <w:rPr>
          <w:rFonts w:eastAsia="Times New Roman" w:cs="Times New Roman"/>
          <w:sz w:val="24"/>
          <w:szCs w:val="24"/>
          <w:lang w:eastAsia="hr-HR"/>
        </w:rPr>
        <w:t>)</w:t>
      </w:r>
      <w:r>
        <w:rPr>
          <w:rFonts w:eastAsia="Times New Roman" w:cs="Times New Roman"/>
          <w:sz w:val="24"/>
          <w:szCs w:val="24"/>
          <w:lang w:eastAsia="hr-HR"/>
        </w:rPr>
        <w:t>.</w:t>
      </w:r>
      <w:r w:rsidR="003D0428">
        <w:rPr>
          <w:rFonts w:eastAsia="Times New Roman" w:cs="Times New Roman"/>
          <w:sz w:val="24"/>
          <w:szCs w:val="24"/>
          <w:lang w:eastAsia="hr-HR"/>
        </w:rPr>
        <w:t xml:space="preserve"> </w:t>
      </w:r>
    </w:p>
    <w:p w14:paraId="728D1792" w14:textId="77777777" w:rsidR="00F74260" w:rsidRDefault="00F74260" w:rsidP="00F74260">
      <w:pPr>
        <w:pStyle w:val="Caption"/>
        <w:spacing w:after="0"/>
      </w:pPr>
    </w:p>
    <w:p w14:paraId="691C2EC3" w14:textId="23BF0770" w:rsidR="00E924CA" w:rsidRDefault="00E924CA" w:rsidP="00F74260">
      <w:pPr>
        <w:pStyle w:val="Caption"/>
        <w:spacing w:after="0"/>
        <w:rPr>
          <w:rFonts w:eastAsia="Times New Roman" w:cs="Times New Roman"/>
          <w:sz w:val="24"/>
          <w:szCs w:val="24"/>
          <w:lang w:eastAsia="hr-HR"/>
        </w:rPr>
      </w:pPr>
      <w:r>
        <w:t xml:space="preserve">Slika </w:t>
      </w:r>
      <w:r w:rsidR="00A71FFA">
        <w:fldChar w:fldCharType="begin"/>
      </w:r>
      <w:r w:rsidR="00A71FFA">
        <w:instrText xml:space="preserve"> SEQ Slika \* ARABIC </w:instrText>
      </w:r>
      <w:r w:rsidR="00A71FFA">
        <w:fldChar w:fldCharType="separate"/>
      </w:r>
      <w:r w:rsidR="00EF19A0">
        <w:rPr>
          <w:noProof/>
        </w:rPr>
        <w:t>14</w:t>
      </w:r>
      <w:r w:rsidR="00A71FFA">
        <w:rPr>
          <w:noProof/>
        </w:rPr>
        <w:fldChar w:fldCharType="end"/>
      </w:r>
      <w:r>
        <w:t xml:space="preserve"> Raspodjela WLR korisnika na kraju 2020.</w:t>
      </w:r>
    </w:p>
    <w:p w14:paraId="673BE33B" w14:textId="7FEF3E1F" w:rsidR="00E924CA" w:rsidRDefault="00E924CA" w:rsidP="008C6562">
      <w:pPr>
        <w:spacing w:after="0" w:line="240" w:lineRule="auto"/>
        <w:contextualSpacing/>
        <w:jc w:val="both"/>
        <w:rPr>
          <w:rFonts w:eastAsia="Times New Roman" w:cs="Times New Roman"/>
          <w:sz w:val="24"/>
          <w:szCs w:val="24"/>
          <w:lang w:eastAsia="hr-HR"/>
        </w:rPr>
      </w:pPr>
      <w:r>
        <w:rPr>
          <w:noProof/>
          <w:lang w:eastAsia="hr-HR"/>
        </w:rPr>
        <w:drawing>
          <wp:inline distT="0" distB="0" distL="0" distR="0" wp14:anchorId="78530B52" wp14:editId="58B8A064">
            <wp:extent cx="5859475" cy="2779776"/>
            <wp:effectExtent l="0" t="0" r="8255" b="1905"/>
            <wp:docPr id="4" name="Chart 4"/>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14:paraId="6E971A5B" w14:textId="77777777" w:rsidR="00E924CA" w:rsidRPr="00D76819" w:rsidRDefault="00E924CA" w:rsidP="00E924CA">
      <w:pPr>
        <w:spacing w:after="0" w:line="240" w:lineRule="auto"/>
        <w:jc w:val="both"/>
        <w:rPr>
          <w:sz w:val="18"/>
          <w:szCs w:val="18"/>
        </w:rPr>
      </w:pPr>
      <w:r w:rsidRPr="00D76819">
        <w:rPr>
          <w:sz w:val="18"/>
          <w:szCs w:val="18"/>
        </w:rPr>
        <w:t>Izvor: Tromjesečni upitnici HAKOM-a - telefonske usluge u javnoj nepokretnoj komunikacijskoj mreži, prosinac 2020.</w:t>
      </w:r>
    </w:p>
    <w:p w14:paraId="3CE38F04" w14:textId="77777777" w:rsidR="00E924CA" w:rsidRDefault="00E924CA" w:rsidP="008C6562">
      <w:pPr>
        <w:spacing w:after="0" w:line="240" w:lineRule="auto"/>
        <w:contextualSpacing/>
        <w:jc w:val="both"/>
        <w:rPr>
          <w:rFonts w:eastAsia="Times New Roman" w:cs="Times New Roman"/>
          <w:sz w:val="24"/>
          <w:szCs w:val="24"/>
          <w:lang w:eastAsia="hr-HR"/>
        </w:rPr>
      </w:pPr>
    </w:p>
    <w:p w14:paraId="0103FF14" w14:textId="418AFAE1" w:rsidR="00C84C0D" w:rsidRDefault="002173E7" w:rsidP="008C6562">
      <w:pPr>
        <w:spacing w:after="0" w:line="240" w:lineRule="auto"/>
        <w:contextualSpacing/>
        <w:jc w:val="both"/>
        <w:rPr>
          <w:rFonts w:eastAsia="Times New Roman" w:cs="Times New Roman"/>
          <w:sz w:val="24"/>
          <w:szCs w:val="24"/>
          <w:lang w:eastAsia="hr-HR"/>
        </w:rPr>
      </w:pPr>
      <w:r>
        <w:rPr>
          <w:rFonts w:eastAsia="Times New Roman" w:cs="Times New Roman"/>
          <w:sz w:val="24"/>
          <w:szCs w:val="24"/>
          <w:lang w:eastAsia="hr-HR"/>
        </w:rPr>
        <w:t>Ipak, iako se udio Optiminih WLR korisnika u ukupnim korisnicima javno dostupne telefonske usluge Optime i udio Optiminih WLR korisnika u ukupnim WLR korisnicima nije značajnije promijenio u odnosu na posljednju odluku o analizi (što je posljedica</w:t>
      </w:r>
      <w:r w:rsidR="007731CF">
        <w:rPr>
          <w:rFonts w:eastAsia="Times New Roman" w:cs="Times New Roman"/>
          <w:sz w:val="24"/>
          <w:szCs w:val="24"/>
          <w:lang w:eastAsia="hr-HR"/>
        </w:rPr>
        <w:t>,</w:t>
      </w:r>
      <w:r>
        <w:rPr>
          <w:rFonts w:eastAsia="Times New Roman" w:cs="Times New Roman"/>
          <w:sz w:val="24"/>
          <w:szCs w:val="24"/>
          <w:lang w:eastAsia="hr-HR"/>
        </w:rPr>
        <w:t xml:space="preserve"> između ostalog</w:t>
      </w:r>
      <w:r w:rsidR="007731CF">
        <w:rPr>
          <w:rFonts w:eastAsia="Times New Roman" w:cs="Times New Roman"/>
          <w:sz w:val="24"/>
          <w:szCs w:val="24"/>
          <w:lang w:eastAsia="hr-HR"/>
        </w:rPr>
        <w:t>,</w:t>
      </w:r>
      <w:r>
        <w:rPr>
          <w:rFonts w:eastAsia="Times New Roman" w:cs="Times New Roman"/>
          <w:sz w:val="24"/>
          <w:szCs w:val="24"/>
          <w:lang w:eastAsia="hr-HR"/>
        </w:rPr>
        <w:t xml:space="preserve"> i smanjenja korisničke baze Optime</w:t>
      </w:r>
      <w:r w:rsidR="00641C4A">
        <w:rPr>
          <w:rFonts w:eastAsia="Times New Roman" w:cs="Times New Roman"/>
          <w:sz w:val="24"/>
          <w:szCs w:val="24"/>
          <w:lang w:eastAsia="hr-HR"/>
        </w:rPr>
        <w:t xml:space="preserve"> (</w:t>
      </w:r>
      <w:r w:rsidR="00CA279C">
        <w:rPr>
          <w:rFonts w:eastAsia="Times New Roman" w:cs="Times New Roman"/>
          <w:sz w:val="24"/>
          <w:szCs w:val="24"/>
          <w:lang w:eastAsia="hr-HR"/>
        </w:rPr>
        <w:t>S</w:t>
      </w:r>
      <w:r w:rsidR="00641C4A">
        <w:rPr>
          <w:rFonts w:eastAsia="Times New Roman" w:cs="Times New Roman"/>
          <w:sz w:val="24"/>
          <w:szCs w:val="24"/>
          <w:lang w:eastAsia="hr-HR"/>
        </w:rPr>
        <w:t>lika 1</w:t>
      </w:r>
      <w:r w:rsidR="00D45092">
        <w:rPr>
          <w:rFonts w:eastAsia="Times New Roman" w:cs="Times New Roman"/>
          <w:sz w:val="24"/>
          <w:szCs w:val="24"/>
          <w:lang w:eastAsia="hr-HR"/>
        </w:rPr>
        <w:t>5</w:t>
      </w:r>
      <w:r w:rsidR="000854AB">
        <w:rPr>
          <w:rFonts w:eastAsia="Times New Roman" w:cs="Times New Roman"/>
          <w:sz w:val="24"/>
          <w:szCs w:val="24"/>
          <w:lang w:eastAsia="hr-HR"/>
        </w:rPr>
        <w:t>)</w:t>
      </w:r>
      <w:r>
        <w:rPr>
          <w:rFonts w:eastAsia="Times New Roman" w:cs="Times New Roman"/>
          <w:sz w:val="24"/>
          <w:szCs w:val="24"/>
          <w:lang w:eastAsia="hr-HR"/>
        </w:rPr>
        <w:t>),</w:t>
      </w:r>
      <w:r w:rsidR="002A3DF8">
        <w:rPr>
          <w:rFonts w:eastAsia="Times New Roman" w:cs="Times New Roman"/>
          <w:sz w:val="24"/>
          <w:szCs w:val="24"/>
          <w:lang w:eastAsia="hr-HR"/>
        </w:rPr>
        <w:t xml:space="preserve"> HAKOM smatra kako</w:t>
      </w:r>
      <w:r>
        <w:rPr>
          <w:rFonts w:eastAsia="Times New Roman" w:cs="Times New Roman"/>
          <w:sz w:val="24"/>
          <w:szCs w:val="24"/>
          <w:lang w:eastAsia="hr-HR"/>
        </w:rPr>
        <w:t xml:space="preserve"> </w:t>
      </w:r>
      <w:r w:rsidR="002A3DF8">
        <w:rPr>
          <w:rFonts w:eastAsia="Times New Roman" w:cs="Times New Roman"/>
          <w:sz w:val="24"/>
          <w:szCs w:val="24"/>
          <w:lang w:eastAsia="hr-HR"/>
        </w:rPr>
        <w:t xml:space="preserve">isto ni na koji način ne utječe na zaključak da bi </w:t>
      </w:r>
      <w:r w:rsidR="002A3DF8" w:rsidRPr="002A3DF8">
        <w:rPr>
          <w:rFonts w:eastAsia="Times New Roman" w:cs="Times New Roman"/>
          <w:sz w:val="24"/>
          <w:szCs w:val="24"/>
          <w:lang w:eastAsia="hr-HR"/>
        </w:rPr>
        <w:t>mjerodavno tržište, u odsustvu regulacije, težilo djelotvornom tržišnom natjecanju</w:t>
      </w:r>
      <w:r w:rsidR="002A3DF8">
        <w:rPr>
          <w:rFonts w:eastAsia="Times New Roman" w:cs="Times New Roman"/>
          <w:sz w:val="24"/>
          <w:szCs w:val="24"/>
          <w:lang w:eastAsia="hr-HR"/>
        </w:rPr>
        <w:t xml:space="preserve">. </w:t>
      </w:r>
      <w:r w:rsidR="00F74260">
        <w:rPr>
          <w:rFonts w:eastAsia="Times New Roman" w:cs="Times New Roman"/>
          <w:sz w:val="24"/>
          <w:szCs w:val="24"/>
          <w:lang w:eastAsia="hr-HR"/>
        </w:rPr>
        <w:t>Kontinuirani p</w:t>
      </w:r>
      <w:r w:rsidR="00CA279C">
        <w:rPr>
          <w:rFonts w:eastAsia="Times New Roman" w:cs="Times New Roman"/>
          <w:sz w:val="24"/>
          <w:szCs w:val="24"/>
          <w:lang w:eastAsia="hr-HR"/>
        </w:rPr>
        <w:t xml:space="preserve">ad broja priključaka koji se koriste za ostvarivanje javno </w:t>
      </w:r>
      <w:r w:rsidR="00CA279C">
        <w:rPr>
          <w:rFonts w:eastAsia="Times New Roman" w:cs="Times New Roman"/>
          <w:sz w:val="24"/>
          <w:szCs w:val="24"/>
          <w:lang w:eastAsia="hr-HR"/>
        </w:rPr>
        <w:lastRenderedPageBreak/>
        <w:t>dostupne telefonske usluge Optime odgovara kretanju ukupnog broja istih priključaka koji je vidljiv na slici 1</w:t>
      </w:r>
      <w:r w:rsidR="00D45092">
        <w:rPr>
          <w:rFonts w:eastAsia="Times New Roman" w:cs="Times New Roman"/>
          <w:sz w:val="24"/>
          <w:szCs w:val="24"/>
          <w:lang w:eastAsia="hr-HR"/>
        </w:rPr>
        <w:t>6</w:t>
      </w:r>
      <w:r w:rsidR="00CA279C">
        <w:rPr>
          <w:rFonts w:eastAsia="Times New Roman" w:cs="Times New Roman"/>
          <w:sz w:val="24"/>
          <w:szCs w:val="24"/>
          <w:lang w:eastAsia="hr-HR"/>
        </w:rPr>
        <w:t>.</w:t>
      </w:r>
    </w:p>
    <w:p w14:paraId="339FECC3" w14:textId="77777777" w:rsidR="00D45092" w:rsidRDefault="00D45092" w:rsidP="008C6562">
      <w:pPr>
        <w:spacing w:after="0" w:line="240" w:lineRule="auto"/>
        <w:contextualSpacing/>
        <w:jc w:val="both"/>
        <w:rPr>
          <w:rFonts w:eastAsia="Times New Roman" w:cs="Times New Roman"/>
          <w:sz w:val="24"/>
          <w:szCs w:val="24"/>
          <w:lang w:eastAsia="hr-HR"/>
        </w:rPr>
      </w:pPr>
    </w:p>
    <w:p w14:paraId="42843B96" w14:textId="0D7C98DF" w:rsidR="00C84C0D" w:rsidRPr="00C2292C" w:rsidRDefault="00D76819" w:rsidP="00591684">
      <w:pPr>
        <w:pStyle w:val="Caption"/>
        <w:spacing w:after="0"/>
        <w:jc w:val="both"/>
      </w:pPr>
      <w:r>
        <w:t xml:space="preserve">Slika </w:t>
      </w:r>
      <w:r w:rsidR="00A71FFA">
        <w:fldChar w:fldCharType="begin"/>
      </w:r>
      <w:r w:rsidR="00A71FFA">
        <w:instrText xml:space="preserve"> SEQ Slika \* ARABIC </w:instrText>
      </w:r>
      <w:r w:rsidR="00A71FFA">
        <w:fldChar w:fldCharType="separate"/>
      </w:r>
      <w:r w:rsidR="00EF19A0">
        <w:rPr>
          <w:noProof/>
        </w:rPr>
        <w:t>15</w:t>
      </w:r>
      <w:r w:rsidR="00A71FFA">
        <w:rPr>
          <w:noProof/>
        </w:rPr>
        <w:fldChar w:fldCharType="end"/>
      </w:r>
      <w:r>
        <w:t xml:space="preserve"> </w:t>
      </w:r>
      <w:r w:rsidR="00C2292C" w:rsidRPr="00C2292C">
        <w:t>Kretanje broja priključaka u svrhu ostvarivanja javno dostupne telefonske usluge za Optimu; podaci za razdoblje od kraja 2017. do kraja 2020.</w:t>
      </w:r>
    </w:p>
    <w:p w14:paraId="7D0562B6" w14:textId="1F44DB69" w:rsidR="00C84C0D" w:rsidRDefault="00A74287" w:rsidP="008C6562">
      <w:pPr>
        <w:spacing w:after="0" w:line="240" w:lineRule="auto"/>
        <w:jc w:val="both"/>
        <w:rPr>
          <w:rFonts w:eastAsia="Times New Roman" w:cs="Times New Roman"/>
          <w:sz w:val="24"/>
          <w:szCs w:val="24"/>
          <w:lang w:eastAsia="hr-HR"/>
        </w:rPr>
      </w:pPr>
      <w:r>
        <w:rPr>
          <w:rFonts w:eastAsia="Times New Roman" w:cs="Times New Roman"/>
          <w:noProof/>
          <w:sz w:val="24"/>
          <w:szCs w:val="24"/>
          <w:lang w:eastAsia="hr-HR"/>
        </w:rPr>
        <w:drawing>
          <wp:inline distT="0" distB="0" distL="0" distR="0" wp14:anchorId="0A42010A" wp14:editId="405530FB">
            <wp:extent cx="5736590" cy="2889885"/>
            <wp:effectExtent l="0" t="0" r="0" b="5715"/>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5736590" cy="2889885"/>
                    </a:xfrm>
                    <a:prstGeom prst="rect">
                      <a:avLst/>
                    </a:prstGeom>
                    <a:noFill/>
                  </pic:spPr>
                </pic:pic>
              </a:graphicData>
            </a:graphic>
          </wp:inline>
        </w:drawing>
      </w:r>
    </w:p>
    <w:p w14:paraId="27E83AB6" w14:textId="69AD3B16" w:rsidR="00E45859" w:rsidRPr="00D76819" w:rsidRDefault="00E45859" w:rsidP="008C6562">
      <w:pPr>
        <w:spacing w:after="0" w:line="240" w:lineRule="auto"/>
        <w:jc w:val="both"/>
        <w:rPr>
          <w:sz w:val="18"/>
          <w:szCs w:val="18"/>
        </w:rPr>
      </w:pPr>
      <w:r w:rsidRPr="00D76819">
        <w:rPr>
          <w:sz w:val="18"/>
          <w:szCs w:val="18"/>
        </w:rPr>
        <w:t>Izvor: Tromjesečni upitnici HAKOM-a - telefonske usluge u javnoj nepokretnoj komunikacijskoj mreži, prosinac 2020.</w:t>
      </w:r>
    </w:p>
    <w:p w14:paraId="46912639" w14:textId="77777777" w:rsidR="00E924CA" w:rsidRDefault="00E924CA" w:rsidP="008C6562">
      <w:pPr>
        <w:spacing w:after="0" w:line="240" w:lineRule="auto"/>
        <w:jc w:val="both"/>
        <w:rPr>
          <w:sz w:val="20"/>
          <w:szCs w:val="20"/>
        </w:rPr>
      </w:pPr>
    </w:p>
    <w:p w14:paraId="23911A65" w14:textId="1D676BDD" w:rsidR="00E45859" w:rsidRPr="00C550AA" w:rsidRDefault="00D76819" w:rsidP="00591684">
      <w:pPr>
        <w:pStyle w:val="Caption"/>
        <w:spacing w:after="0"/>
        <w:jc w:val="both"/>
      </w:pPr>
      <w:r>
        <w:t xml:space="preserve">Slika </w:t>
      </w:r>
      <w:r w:rsidR="00A71FFA">
        <w:fldChar w:fldCharType="begin"/>
      </w:r>
      <w:r w:rsidR="00A71FFA">
        <w:instrText xml:space="preserve"> SEQ Slika \* ARABIC </w:instrText>
      </w:r>
      <w:r w:rsidR="00A71FFA">
        <w:fldChar w:fldCharType="separate"/>
      </w:r>
      <w:r w:rsidR="00EF19A0">
        <w:rPr>
          <w:noProof/>
        </w:rPr>
        <w:t>16</w:t>
      </w:r>
      <w:r w:rsidR="00A71FFA">
        <w:rPr>
          <w:noProof/>
        </w:rPr>
        <w:fldChar w:fldCharType="end"/>
      </w:r>
      <w:r>
        <w:t xml:space="preserve"> </w:t>
      </w:r>
      <w:r w:rsidR="00C550AA">
        <w:t>Kretanje ukupnog broja priključaka putem kojih korisnici ostvaruju javno dostupnu telefonsku uslugu za razdoblje od kraja 2017. do kraja 2020.</w:t>
      </w:r>
    </w:p>
    <w:p w14:paraId="6B8CC8A3" w14:textId="68357C52" w:rsidR="00E45859" w:rsidRDefault="00E45859" w:rsidP="008C6562">
      <w:pPr>
        <w:spacing w:after="0" w:line="240" w:lineRule="auto"/>
        <w:jc w:val="both"/>
        <w:rPr>
          <w:rFonts w:eastAsia="Times New Roman" w:cs="Times New Roman"/>
          <w:sz w:val="24"/>
          <w:szCs w:val="24"/>
          <w:lang w:eastAsia="hr-HR"/>
        </w:rPr>
      </w:pPr>
      <w:r>
        <w:rPr>
          <w:noProof/>
          <w:lang w:eastAsia="hr-HR"/>
        </w:rPr>
        <w:drawing>
          <wp:inline distT="0" distB="0" distL="0" distR="0" wp14:anchorId="66EF46A1" wp14:editId="53753FFA">
            <wp:extent cx="5724000" cy="2880000"/>
            <wp:effectExtent l="0" t="0" r="10160" b="15875"/>
            <wp:docPr id="17" name="Chart 17"/>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p w14:paraId="2E13C3CC" w14:textId="52945003" w:rsidR="00E45859" w:rsidRPr="00D76819" w:rsidRDefault="00E45859" w:rsidP="008C6562">
      <w:pPr>
        <w:spacing w:after="0" w:line="240" w:lineRule="auto"/>
        <w:jc w:val="both"/>
        <w:rPr>
          <w:sz w:val="18"/>
          <w:szCs w:val="18"/>
        </w:rPr>
      </w:pPr>
      <w:r w:rsidRPr="00D76819">
        <w:rPr>
          <w:sz w:val="18"/>
          <w:szCs w:val="18"/>
        </w:rPr>
        <w:t>Izvor: Tromjesečni upitnici HAKOM-a - telefonske usluge u javnoj nepokretnoj komunikacijskoj mreži, prosinac 2020.</w:t>
      </w:r>
    </w:p>
    <w:p w14:paraId="39301EB5" w14:textId="77777777" w:rsidR="00E45859" w:rsidRDefault="00E45859" w:rsidP="008C6562">
      <w:pPr>
        <w:spacing w:after="0" w:line="240" w:lineRule="auto"/>
        <w:jc w:val="both"/>
        <w:rPr>
          <w:rFonts w:eastAsia="Times New Roman" w:cs="Times New Roman"/>
          <w:sz w:val="24"/>
          <w:szCs w:val="24"/>
          <w:lang w:eastAsia="hr-HR"/>
        </w:rPr>
      </w:pPr>
    </w:p>
    <w:p w14:paraId="4FA550CF" w14:textId="6421A434" w:rsidR="002173E7" w:rsidRDefault="002A3DF8" w:rsidP="008C6562">
      <w:pPr>
        <w:spacing w:after="0" w:line="240" w:lineRule="auto"/>
        <w:contextualSpacing/>
        <w:jc w:val="both"/>
        <w:rPr>
          <w:rFonts w:eastAsia="Times New Roman" w:cs="Times New Roman"/>
          <w:sz w:val="24"/>
          <w:szCs w:val="24"/>
          <w:lang w:eastAsia="hr-HR"/>
        </w:rPr>
      </w:pPr>
      <w:r>
        <w:rPr>
          <w:rFonts w:eastAsia="Times New Roman" w:cs="Times New Roman"/>
          <w:sz w:val="24"/>
          <w:szCs w:val="24"/>
          <w:lang w:eastAsia="hr-HR"/>
        </w:rPr>
        <w:t xml:space="preserve">Naime, uz </w:t>
      </w:r>
      <w:r w:rsidR="002173E7">
        <w:rPr>
          <w:rFonts w:eastAsia="Times New Roman" w:cs="Times New Roman"/>
          <w:sz w:val="24"/>
          <w:szCs w:val="24"/>
          <w:lang w:eastAsia="hr-HR"/>
        </w:rPr>
        <w:t>ostale prethodno opisane okolnosti</w:t>
      </w:r>
      <w:r>
        <w:rPr>
          <w:rFonts w:eastAsia="Times New Roman" w:cs="Times New Roman"/>
          <w:sz w:val="24"/>
          <w:szCs w:val="24"/>
          <w:lang w:eastAsia="hr-HR"/>
        </w:rPr>
        <w:t>, HAKOM je uzeo u obzir i činjenicu da HT više nema upravljačka prava nad Optimom, odnosno da ne</w:t>
      </w:r>
      <w:r w:rsidR="000854AB">
        <w:rPr>
          <w:rFonts w:eastAsia="Times New Roman" w:cs="Times New Roman"/>
          <w:sz w:val="24"/>
          <w:szCs w:val="24"/>
          <w:lang w:eastAsia="hr-HR"/>
        </w:rPr>
        <w:t xml:space="preserve">ma mogućnost </w:t>
      </w:r>
      <w:r>
        <w:rPr>
          <w:rFonts w:eastAsia="Times New Roman" w:cs="Times New Roman"/>
          <w:sz w:val="24"/>
          <w:szCs w:val="24"/>
          <w:lang w:eastAsia="hr-HR"/>
        </w:rPr>
        <w:t>utjecati na njeno poslovanje, kao što je to imao mogućnost u prethodnom razdoblju.</w:t>
      </w:r>
    </w:p>
    <w:p w14:paraId="3B4FEB52" w14:textId="77777777" w:rsidR="002A3DF8" w:rsidRDefault="002A3DF8" w:rsidP="008C6562">
      <w:pPr>
        <w:spacing w:after="0" w:line="240" w:lineRule="auto"/>
        <w:contextualSpacing/>
        <w:jc w:val="both"/>
        <w:rPr>
          <w:rFonts w:eastAsia="Times New Roman" w:cs="Times New Roman"/>
          <w:sz w:val="24"/>
          <w:szCs w:val="24"/>
          <w:lang w:eastAsia="hr-HR"/>
        </w:rPr>
      </w:pPr>
    </w:p>
    <w:p w14:paraId="40C0538C" w14:textId="46EA16CB" w:rsidR="00723124" w:rsidRDefault="002A3DF8" w:rsidP="008C6562">
      <w:pPr>
        <w:spacing w:after="0" w:line="240" w:lineRule="auto"/>
        <w:contextualSpacing/>
        <w:jc w:val="both"/>
        <w:rPr>
          <w:rFonts w:eastAsia="Times New Roman" w:cs="Times New Roman"/>
          <w:sz w:val="24"/>
          <w:szCs w:val="24"/>
          <w:lang w:eastAsia="hr-HR"/>
        </w:rPr>
      </w:pPr>
      <w:r>
        <w:rPr>
          <w:rFonts w:eastAsia="Times New Roman" w:cs="Times New Roman"/>
          <w:sz w:val="24"/>
          <w:szCs w:val="24"/>
          <w:lang w:eastAsia="hr-HR"/>
        </w:rPr>
        <w:t>Slijedom svega navedenog</w:t>
      </w:r>
      <w:r w:rsidR="00382D59">
        <w:rPr>
          <w:rFonts w:eastAsia="Times New Roman" w:cs="Times New Roman"/>
          <w:sz w:val="24"/>
          <w:szCs w:val="24"/>
          <w:lang w:eastAsia="hr-HR"/>
        </w:rPr>
        <w:t xml:space="preserve">, </w:t>
      </w:r>
      <w:r>
        <w:rPr>
          <w:rFonts w:eastAsia="Times New Roman" w:cs="Times New Roman"/>
          <w:sz w:val="24"/>
          <w:szCs w:val="24"/>
          <w:lang w:eastAsia="hr-HR"/>
        </w:rPr>
        <w:t xml:space="preserve">HAKOM smatra </w:t>
      </w:r>
      <w:r w:rsidR="00382D59">
        <w:rPr>
          <w:rFonts w:eastAsia="Times New Roman" w:cs="Times New Roman"/>
          <w:sz w:val="24"/>
          <w:szCs w:val="24"/>
          <w:lang w:eastAsia="hr-HR"/>
        </w:rPr>
        <w:t>kako</w:t>
      </w:r>
      <w:r>
        <w:rPr>
          <w:rFonts w:eastAsia="Times New Roman" w:cs="Times New Roman"/>
          <w:sz w:val="24"/>
          <w:szCs w:val="24"/>
          <w:lang w:eastAsia="hr-HR"/>
        </w:rPr>
        <w:t xml:space="preserve"> drugo mjerilo nije zadovoljeno, odnosno da </w:t>
      </w:r>
      <w:r w:rsidR="00382D59">
        <w:rPr>
          <w:rFonts w:eastAsia="Times New Roman" w:cs="Times New Roman"/>
          <w:sz w:val="24"/>
          <w:szCs w:val="24"/>
          <w:lang w:eastAsia="hr-HR"/>
        </w:rPr>
        <w:t xml:space="preserve">mjerodavno tržište, u odsustvu regulacije, </w:t>
      </w:r>
      <w:r>
        <w:rPr>
          <w:rFonts w:eastAsia="Times New Roman" w:cs="Times New Roman"/>
          <w:sz w:val="24"/>
          <w:szCs w:val="24"/>
          <w:lang w:eastAsia="hr-HR"/>
        </w:rPr>
        <w:t>teži</w:t>
      </w:r>
      <w:r w:rsidR="00382D59">
        <w:rPr>
          <w:rFonts w:eastAsia="Times New Roman" w:cs="Times New Roman"/>
          <w:sz w:val="24"/>
          <w:szCs w:val="24"/>
          <w:lang w:eastAsia="hr-HR"/>
        </w:rPr>
        <w:t xml:space="preserve"> djelotvornom tržišnom</w:t>
      </w:r>
      <w:r>
        <w:rPr>
          <w:rFonts w:eastAsia="Times New Roman" w:cs="Times New Roman"/>
          <w:sz w:val="24"/>
          <w:szCs w:val="24"/>
          <w:lang w:eastAsia="hr-HR"/>
        </w:rPr>
        <w:t xml:space="preserve"> natjecanju</w:t>
      </w:r>
      <w:r w:rsidR="006A6386">
        <w:rPr>
          <w:rFonts w:eastAsia="Times New Roman" w:cs="Times New Roman"/>
          <w:sz w:val="24"/>
          <w:szCs w:val="24"/>
          <w:lang w:eastAsia="hr-HR"/>
        </w:rPr>
        <w:t>. Međutim,</w:t>
      </w:r>
      <w:r>
        <w:rPr>
          <w:rFonts w:eastAsia="Times New Roman" w:cs="Times New Roman"/>
          <w:sz w:val="24"/>
          <w:szCs w:val="24"/>
          <w:lang w:eastAsia="hr-HR"/>
        </w:rPr>
        <w:t xml:space="preserve"> </w:t>
      </w:r>
      <w:r w:rsidR="00F01596">
        <w:rPr>
          <w:rFonts w:eastAsia="Times New Roman" w:cs="Times New Roman"/>
          <w:sz w:val="24"/>
          <w:szCs w:val="24"/>
          <w:lang w:eastAsia="hr-HR"/>
        </w:rPr>
        <w:lastRenderedPageBreak/>
        <w:t xml:space="preserve">HAKOM smatra kako prethodno prikazani podaci o trenutnom korištenju WLR usluge, posebno s aspekta Optime, predstavljaju </w:t>
      </w:r>
      <w:r w:rsidR="00382D59">
        <w:rPr>
          <w:rFonts w:eastAsia="Times New Roman" w:cs="Times New Roman"/>
          <w:sz w:val="24"/>
          <w:szCs w:val="24"/>
          <w:lang w:eastAsia="hr-HR"/>
        </w:rPr>
        <w:t>snažn</w:t>
      </w:r>
      <w:r w:rsidR="00F01596">
        <w:rPr>
          <w:rFonts w:eastAsia="Times New Roman" w:cs="Times New Roman"/>
          <w:sz w:val="24"/>
          <w:szCs w:val="24"/>
          <w:lang w:eastAsia="hr-HR"/>
        </w:rPr>
        <w:t>e</w:t>
      </w:r>
      <w:r w:rsidR="00382D59">
        <w:rPr>
          <w:rFonts w:eastAsia="Times New Roman" w:cs="Times New Roman"/>
          <w:sz w:val="24"/>
          <w:szCs w:val="24"/>
          <w:lang w:eastAsia="hr-HR"/>
        </w:rPr>
        <w:t xml:space="preserve"> razlo</w:t>
      </w:r>
      <w:r w:rsidR="00F01596">
        <w:rPr>
          <w:rFonts w:eastAsia="Times New Roman" w:cs="Times New Roman"/>
          <w:sz w:val="24"/>
          <w:szCs w:val="24"/>
          <w:lang w:eastAsia="hr-HR"/>
        </w:rPr>
        <w:t>ge</w:t>
      </w:r>
      <w:r w:rsidR="00382D59">
        <w:rPr>
          <w:rFonts w:eastAsia="Times New Roman" w:cs="Times New Roman"/>
          <w:sz w:val="24"/>
          <w:szCs w:val="24"/>
          <w:lang w:eastAsia="hr-HR"/>
        </w:rPr>
        <w:t xml:space="preserve"> zbog kojih bi bilo opravdano </w:t>
      </w:r>
      <w:r w:rsidR="003D0428">
        <w:rPr>
          <w:rFonts w:eastAsia="Times New Roman" w:cs="Times New Roman"/>
          <w:sz w:val="24"/>
          <w:szCs w:val="24"/>
          <w:lang w:eastAsia="hr-HR"/>
        </w:rPr>
        <w:t>razmotriti određivanj</w:t>
      </w:r>
      <w:r w:rsidR="002173E7">
        <w:rPr>
          <w:rFonts w:eastAsia="Times New Roman" w:cs="Times New Roman"/>
          <w:sz w:val="24"/>
          <w:szCs w:val="24"/>
          <w:lang w:eastAsia="hr-HR"/>
        </w:rPr>
        <w:t>e</w:t>
      </w:r>
      <w:r w:rsidR="003D0428">
        <w:rPr>
          <w:rFonts w:eastAsia="Times New Roman" w:cs="Times New Roman"/>
          <w:sz w:val="24"/>
          <w:szCs w:val="24"/>
          <w:lang w:eastAsia="hr-HR"/>
        </w:rPr>
        <w:t xml:space="preserve"> prijelaznog</w:t>
      </w:r>
      <w:r w:rsidR="00382D59">
        <w:rPr>
          <w:rFonts w:eastAsia="Times New Roman" w:cs="Times New Roman"/>
          <w:sz w:val="24"/>
          <w:szCs w:val="24"/>
          <w:lang w:eastAsia="hr-HR"/>
        </w:rPr>
        <w:t xml:space="preserve"> razdoblja</w:t>
      </w:r>
      <w:r w:rsidR="003D0428">
        <w:rPr>
          <w:rFonts w:eastAsia="Times New Roman" w:cs="Times New Roman"/>
          <w:sz w:val="24"/>
          <w:szCs w:val="24"/>
          <w:lang w:eastAsia="hr-HR"/>
        </w:rPr>
        <w:t xml:space="preserve"> do potpunog ukidanja regulacije</w:t>
      </w:r>
      <w:r w:rsidR="002173E7">
        <w:rPr>
          <w:rFonts w:eastAsia="Times New Roman" w:cs="Times New Roman"/>
          <w:sz w:val="24"/>
          <w:szCs w:val="24"/>
          <w:lang w:eastAsia="hr-HR"/>
        </w:rPr>
        <w:t>.</w:t>
      </w:r>
      <w:r w:rsidR="007D10D4">
        <w:rPr>
          <w:rFonts w:eastAsia="Times New Roman" w:cs="Times New Roman"/>
          <w:sz w:val="24"/>
          <w:szCs w:val="24"/>
          <w:lang w:eastAsia="hr-HR"/>
        </w:rPr>
        <w:t xml:space="preserve"> </w:t>
      </w:r>
      <w:r w:rsidR="007D10D4" w:rsidRPr="0065207D">
        <w:rPr>
          <w:rFonts w:eastAsia="Times New Roman" w:cs="Times New Roman"/>
          <w:sz w:val="24"/>
          <w:szCs w:val="24"/>
          <w:lang w:eastAsia="hr-HR"/>
        </w:rPr>
        <w:t>Navedeno je</w:t>
      </w:r>
      <w:r w:rsidR="00F01596" w:rsidRPr="0065207D">
        <w:rPr>
          <w:rFonts w:eastAsia="Times New Roman" w:cs="Times New Roman"/>
          <w:sz w:val="24"/>
          <w:szCs w:val="24"/>
          <w:lang w:eastAsia="hr-HR"/>
        </w:rPr>
        <w:t xml:space="preserve"> predloženo </w:t>
      </w:r>
      <w:r w:rsidR="007D10D4" w:rsidRPr="0065207D">
        <w:rPr>
          <w:rFonts w:eastAsia="Times New Roman" w:cs="Times New Roman"/>
          <w:sz w:val="24"/>
          <w:szCs w:val="24"/>
          <w:lang w:eastAsia="hr-HR"/>
        </w:rPr>
        <w:t xml:space="preserve">i </w:t>
      </w:r>
      <w:r w:rsidR="00F01596" w:rsidRPr="0065207D">
        <w:rPr>
          <w:rFonts w:eastAsia="Times New Roman" w:cs="Times New Roman"/>
          <w:sz w:val="24"/>
          <w:szCs w:val="24"/>
          <w:lang w:eastAsia="hr-HR"/>
        </w:rPr>
        <w:t xml:space="preserve">od strane sva tri operatora koja su dostavila svoje komentare tijekom javnog poziva. Naime, HT, Optima i A1 ocjenjuju potrebnim odrediti prijelazno razdoblje </w:t>
      </w:r>
      <w:r w:rsidR="007D10D4" w:rsidRPr="0065207D">
        <w:rPr>
          <w:rFonts w:eastAsia="Times New Roman" w:cs="Times New Roman"/>
          <w:sz w:val="24"/>
          <w:szCs w:val="24"/>
          <w:lang w:eastAsia="hr-HR"/>
        </w:rPr>
        <w:t xml:space="preserve">s jasno definiranim uvjetima </w:t>
      </w:r>
      <w:r w:rsidR="00F01596" w:rsidRPr="0065207D">
        <w:rPr>
          <w:rFonts w:eastAsia="Times New Roman" w:cs="Times New Roman"/>
          <w:sz w:val="24"/>
          <w:szCs w:val="24"/>
          <w:lang w:eastAsia="hr-HR"/>
        </w:rPr>
        <w:t xml:space="preserve">do potpunog ukidanja regulacije </w:t>
      </w:r>
      <w:r w:rsidR="0038575F" w:rsidRPr="0065207D">
        <w:rPr>
          <w:rFonts w:eastAsia="Times New Roman" w:cs="Times New Roman"/>
          <w:sz w:val="24"/>
          <w:szCs w:val="24"/>
          <w:lang w:eastAsia="hr-HR"/>
        </w:rPr>
        <w:t xml:space="preserve">koja se odnosi na WLR uslugu. Sva tri operatora smatraju, a s čime je HAKOM suglasan, </w:t>
      </w:r>
      <w:r w:rsidR="00F01596" w:rsidRPr="0065207D">
        <w:rPr>
          <w:rFonts w:eastAsia="Times New Roman" w:cs="Times New Roman"/>
          <w:sz w:val="24"/>
          <w:szCs w:val="24"/>
          <w:lang w:eastAsia="hr-HR"/>
        </w:rPr>
        <w:t xml:space="preserve">kako bi se </w:t>
      </w:r>
      <w:r w:rsidR="0038575F" w:rsidRPr="0065207D">
        <w:rPr>
          <w:rFonts w:eastAsia="Times New Roman" w:cs="Times New Roman"/>
          <w:sz w:val="24"/>
          <w:szCs w:val="24"/>
          <w:lang w:eastAsia="hr-HR"/>
        </w:rPr>
        <w:t xml:space="preserve">na taj način </w:t>
      </w:r>
      <w:r w:rsidR="00F01596" w:rsidRPr="0065207D">
        <w:rPr>
          <w:rFonts w:eastAsia="Times New Roman" w:cs="Times New Roman"/>
          <w:sz w:val="24"/>
          <w:szCs w:val="24"/>
          <w:lang w:eastAsia="hr-HR"/>
        </w:rPr>
        <w:t>izbjegao rizik narušavanja tržišne utakmice</w:t>
      </w:r>
      <w:r w:rsidR="00583C9D" w:rsidRPr="0065207D">
        <w:rPr>
          <w:rFonts w:eastAsia="Times New Roman" w:cs="Times New Roman"/>
          <w:sz w:val="24"/>
          <w:szCs w:val="24"/>
          <w:lang w:eastAsia="hr-HR"/>
        </w:rPr>
        <w:t xml:space="preserve"> neplaniranim povećanjem troškova primjerice WLR usluge, koji bi se u konačnici odrazio i na cijene maloprodajnih</w:t>
      </w:r>
      <w:r w:rsidR="00F01596" w:rsidRPr="0065207D">
        <w:rPr>
          <w:rFonts w:eastAsia="Times New Roman" w:cs="Times New Roman"/>
          <w:sz w:val="24"/>
          <w:szCs w:val="24"/>
          <w:lang w:eastAsia="hr-HR"/>
        </w:rPr>
        <w:t xml:space="preserve"> </w:t>
      </w:r>
      <w:r w:rsidR="00583C9D" w:rsidRPr="0065207D">
        <w:rPr>
          <w:rFonts w:eastAsia="Times New Roman" w:cs="Times New Roman"/>
          <w:sz w:val="24"/>
          <w:szCs w:val="24"/>
          <w:lang w:eastAsia="hr-HR"/>
        </w:rPr>
        <w:t>ponuda operatora.</w:t>
      </w:r>
      <w:r w:rsidR="00583C9D">
        <w:rPr>
          <w:rFonts w:eastAsia="Times New Roman" w:cs="Times New Roman"/>
          <w:sz w:val="24"/>
          <w:szCs w:val="24"/>
          <w:lang w:eastAsia="hr-HR"/>
        </w:rPr>
        <w:t xml:space="preserve"> </w:t>
      </w:r>
    </w:p>
    <w:p w14:paraId="622E7080" w14:textId="77777777" w:rsidR="009E5DC0" w:rsidRDefault="009E5DC0" w:rsidP="008C6562">
      <w:pPr>
        <w:spacing w:after="0" w:line="240" w:lineRule="auto"/>
        <w:jc w:val="both"/>
        <w:rPr>
          <w:rFonts w:eastAsia="Times New Roman" w:cs="Times New Roman"/>
          <w:sz w:val="24"/>
          <w:szCs w:val="24"/>
          <w:lang w:eastAsia="hr-HR"/>
        </w:rPr>
      </w:pPr>
    </w:p>
    <w:p w14:paraId="5750A8D0" w14:textId="77777777" w:rsidR="009F1BE9" w:rsidRPr="009F1BE9" w:rsidRDefault="009F1BE9" w:rsidP="008C6562">
      <w:pPr>
        <w:pStyle w:val="Heading3"/>
        <w:rPr>
          <w:rFonts w:eastAsia="Times New Roman"/>
          <w:lang w:eastAsia="hr-HR"/>
        </w:rPr>
      </w:pPr>
      <w:bookmarkStart w:id="141" w:name="_Toc77146239"/>
      <w:bookmarkStart w:id="142" w:name="_Toc82087625"/>
      <w:r w:rsidRPr="009F1BE9">
        <w:rPr>
          <w:rFonts w:eastAsia="Times New Roman"/>
          <w:lang w:eastAsia="hr-HR"/>
        </w:rPr>
        <w:t>Zaključak o drugom mjerilu</w:t>
      </w:r>
      <w:bookmarkEnd w:id="141"/>
      <w:bookmarkEnd w:id="142"/>
    </w:p>
    <w:p w14:paraId="4C6911F9" w14:textId="77777777" w:rsidR="009F1BE9" w:rsidRPr="009F1BE9" w:rsidRDefault="009F1BE9" w:rsidP="008C6562">
      <w:pPr>
        <w:spacing w:after="0" w:line="240" w:lineRule="auto"/>
        <w:jc w:val="both"/>
        <w:rPr>
          <w:rFonts w:eastAsia="Times New Roman" w:cs="Times New Roman"/>
          <w:sz w:val="24"/>
          <w:szCs w:val="24"/>
          <w:lang w:eastAsia="hr-HR"/>
        </w:rPr>
      </w:pPr>
    </w:p>
    <w:p w14:paraId="75E35233" w14:textId="41B8958D" w:rsidR="009F1BE9" w:rsidRPr="009F1BE9" w:rsidRDefault="009F1BE9" w:rsidP="008C6562">
      <w:pPr>
        <w:spacing w:after="0" w:line="240" w:lineRule="auto"/>
        <w:contextualSpacing/>
        <w:jc w:val="both"/>
        <w:rPr>
          <w:rFonts w:eastAsia="Times New Roman" w:cs="Times New Roman"/>
          <w:sz w:val="24"/>
          <w:szCs w:val="24"/>
          <w:lang w:eastAsia="hr-HR"/>
        </w:rPr>
      </w:pPr>
      <w:r w:rsidRPr="009F1BE9">
        <w:rPr>
          <w:rFonts w:eastAsia="Times New Roman" w:cs="Times New Roman"/>
          <w:sz w:val="24"/>
          <w:szCs w:val="24"/>
          <w:lang w:eastAsia="hr-HR"/>
        </w:rPr>
        <w:t>Na temelju svih činjenica iznesenih u drugom mjerilu, HAKOM zaključuje kako tržište pristupa javnoj komunikacijskoj mreži na fiksnoj lokaciji za privatne i poslovne korisnike, u odsustvu regulacije, teži djelotvornom tržišnom natjecanju.</w:t>
      </w:r>
    </w:p>
    <w:p w14:paraId="2CD55914" w14:textId="77777777" w:rsidR="009F1BE9" w:rsidRPr="009F1BE9" w:rsidRDefault="009F1BE9" w:rsidP="008C6562">
      <w:pPr>
        <w:spacing w:after="0" w:line="240" w:lineRule="auto"/>
        <w:jc w:val="both"/>
        <w:rPr>
          <w:rFonts w:eastAsia="Times New Roman" w:cs="Times New Roman"/>
          <w:sz w:val="24"/>
          <w:szCs w:val="24"/>
          <w:lang w:eastAsia="hr-HR"/>
        </w:rPr>
      </w:pPr>
    </w:p>
    <w:p w14:paraId="0FC71322" w14:textId="04D2E118" w:rsidR="009F1BE9" w:rsidRDefault="00723124" w:rsidP="008C6562">
      <w:pPr>
        <w:pStyle w:val="Heading2"/>
      </w:pPr>
      <w:bookmarkStart w:id="143" w:name="_Toc77146240"/>
      <w:bookmarkStart w:id="144" w:name="_Toc82087626"/>
      <w:r>
        <w:t xml:space="preserve">Treće mjerilo: </w:t>
      </w:r>
      <w:r w:rsidR="009F1BE9" w:rsidRPr="009F1BE9">
        <w:t>Primjena mjerodavnih propisa o zaštiti tržišnog natjecanja sama po sebi ne omogućuje na odgovarajući način uklanjanje nedostataka na tržištu</w:t>
      </w:r>
      <w:bookmarkEnd w:id="143"/>
      <w:bookmarkEnd w:id="144"/>
    </w:p>
    <w:p w14:paraId="2911FCFC" w14:textId="77777777" w:rsidR="00F74260" w:rsidRPr="00F74260" w:rsidRDefault="00F74260" w:rsidP="00F74260">
      <w:pPr>
        <w:rPr>
          <w:lang w:eastAsia="hr-HR"/>
        </w:rPr>
      </w:pPr>
    </w:p>
    <w:p w14:paraId="62067121" w14:textId="47BA399E" w:rsidR="009F1BE9" w:rsidRPr="009F1BE9" w:rsidRDefault="009F1BE9" w:rsidP="008C6562">
      <w:pPr>
        <w:spacing w:after="0" w:line="240" w:lineRule="auto"/>
        <w:contextualSpacing/>
        <w:jc w:val="both"/>
        <w:rPr>
          <w:rFonts w:eastAsia="Times New Roman" w:cs="Times New Roman"/>
          <w:sz w:val="24"/>
          <w:szCs w:val="24"/>
          <w:lang w:eastAsia="hr-HR"/>
        </w:rPr>
      </w:pPr>
      <w:r w:rsidRPr="009F1BE9">
        <w:rPr>
          <w:rFonts w:eastAsia="Times New Roman" w:cs="Times New Roman"/>
          <w:sz w:val="24"/>
          <w:szCs w:val="24"/>
          <w:lang w:eastAsia="hr-HR"/>
        </w:rPr>
        <w:t xml:space="preserve">Uzimajući u obzir da na mjerodavnom tržištu istodobno moraju biti zadovoljena sva tri mjerila kako bi HAKOM primijenio postupak iz članka 52. stavak 1. ZEK-a, a da prva dva mjerila na tržištu </w:t>
      </w:r>
      <w:r w:rsidR="00CA5121">
        <w:rPr>
          <w:rFonts w:eastAsia="Times New Roman" w:cs="Times New Roman"/>
          <w:sz w:val="24"/>
          <w:szCs w:val="24"/>
          <w:lang w:eastAsia="hr-HR"/>
        </w:rPr>
        <w:t xml:space="preserve">pristupa javnoj komunikacijskoj mreži na fiksnoj lokaciji za privatne i poslovne korisnike </w:t>
      </w:r>
      <w:r w:rsidRPr="009F1BE9">
        <w:rPr>
          <w:rFonts w:eastAsia="Times New Roman" w:cs="Times New Roman"/>
          <w:sz w:val="24"/>
          <w:szCs w:val="24"/>
          <w:lang w:eastAsia="hr-HR"/>
        </w:rPr>
        <w:t xml:space="preserve">nisu zadovoljena, HAKOM nije ulazio u ocjenu omogućava li ili ne, primjena mjerodavnih propisa o zaštiti tržišnog natjecanja sama po sebi na odgovarajući način uklanjanje nedostataka na tržištu, odnosno nije ispitivao da li je zadovoljeno treće mjerilo. </w:t>
      </w:r>
      <w:r w:rsidRPr="009F1BE9">
        <w:rPr>
          <w:rFonts w:eastAsia="Times New Roman" w:cs="Times New Roman"/>
          <w:sz w:val="24"/>
          <w:szCs w:val="24"/>
          <w:lang w:eastAsia="hr-HR"/>
        </w:rPr>
        <w:cr/>
      </w:r>
    </w:p>
    <w:p w14:paraId="2C2EF2E7" w14:textId="77777777" w:rsidR="009F1BE9" w:rsidRPr="009F1BE9" w:rsidRDefault="009F1BE9" w:rsidP="008C6562">
      <w:pPr>
        <w:pStyle w:val="Heading3"/>
        <w:rPr>
          <w:rFonts w:eastAsia="Times New Roman"/>
          <w:lang w:eastAsia="hr-HR"/>
        </w:rPr>
      </w:pPr>
      <w:bookmarkStart w:id="145" w:name="_Toc77146241"/>
      <w:bookmarkStart w:id="146" w:name="_Toc82087627"/>
      <w:r w:rsidRPr="009F1BE9">
        <w:rPr>
          <w:rFonts w:eastAsia="Times New Roman"/>
          <w:lang w:eastAsia="hr-HR"/>
        </w:rPr>
        <w:t>Zaključak o trećem mjerilu</w:t>
      </w:r>
      <w:bookmarkEnd w:id="145"/>
      <w:bookmarkEnd w:id="146"/>
    </w:p>
    <w:p w14:paraId="202961AF" w14:textId="77777777" w:rsidR="009F1BE9" w:rsidRPr="009F1BE9" w:rsidRDefault="009F1BE9" w:rsidP="008C6562">
      <w:pPr>
        <w:spacing w:after="0" w:line="240" w:lineRule="auto"/>
        <w:jc w:val="both"/>
        <w:rPr>
          <w:rFonts w:eastAsia="Times New Roman" w:cs="Times New Roman"/>
          <w:sz w:val="24"/>
          <w:szCs w:val="24"/>
          <w:lang w:eastAsia="hr-HR"/>
        </w:rPr>
      </w:pPr>
    </w:p>
    <w:p w14:paraId="6E954146" w14:textId="680D95CC" w:rsidR="009F1BE9" w:rsidRDefault="009F1BE9" w:rsidP="008C6562">
      <w:pPr>
        <w:spacing w:after="0" w:line="240" w:lineRule="auto"/>
        <w:contextualSpacing/>
        <w:jc w:val="both"/>
        <w:rPr>
          <w:rFonts w:eastAsia="Times New Roman" w:cs="Times New Roman"/>
          <w:sz w:val="24"/>
          <w:szCs w:val="24"/>
          <w:lang w:eastAsia="hr-HR"/>
        </w:rPr>
      </w:pPr>
      <w:r w:rsidRPr="009F1BE9">
        <w:rPr>
          <w:rFonts w:eastAsia="Times New Roman" w:cs="Times New Roman"/>
          <w:sz w:val="24"/>
          <w:szCs w:val="24"/>
          <w:lang w:eastAsia="hr-HR"/>
        </w:rPr>
        <w:t xml:space="preserve">HAKOM </w:t>
      </w:r>
      <w:r w:rsidR="008658CD" w:rsidRPr="009F1BE9">
        <w:rPr>
          <w:rFonts w:eastAsia="Times New Roman" w:cs="Times New Roman"/>
          <w:sz w:val="24"/>
          <w:szCs w:val="24"/>
          <w:lang w:eastAsia="hr-HR"/>
        </w:rPr>
        <w:t>nije ulazio u ocjenu</w:t>
      </w:r>
      <w:r w:rsidR="008658CD" w:rsidRPr="009F1BE9" w:rsidDel="008658CD">
        <w:rPr>
          <w:rFonts w:eastAsia="Times New Roman" w:cs="Times New Roman"/>
          <w:sz w:val="24"/>
          <w:szCs w:val="24"/>
          <w:lang w:eastAsia="hr-HR"/>
        </w:rPr>
        <w:t xml:space="preserve"> </w:t>
      </w:r>
      <w:r w:rsidR="008658CD" w:rsidRPr="009F1BE9">
        <w:rPr>
          <w:rFonts w:eastAsia="Times New Roman" w:cs="Times New Roman"/>
          <w:sz w:val="24"/>
          <w:szCs w:val="24"/>
          <w:lang w:eastAsia="hr-HR"/>
        </w:rPr>
        <w:t>omogućava</w:t>
      </w:r>
      <w:r w:rsidR="008658CD">
        <w:rPr>
          <w:rFonts w:eastAsia="Times New Roman" w:cs="Times New Roman"/>
          <w:sz w:val="24"/>
          <w:szCs w:val="24"/>
          <w:lang w:eastAsia="hr-HR"/>
        </w:rPr>
        <w:t>ju li</w:t>
      </w:r>
      <w:r w:rsidR="008658CD" w:rsidRPr="009F1BE9" w:rsidDel="008658CD">
        <w:rPr>
          <w:rFonts w:eastAsia="Times New Roman" w:cs="Times New Roman"/>
          <w:sz w:val="24"/>
          <w:szCs w:val="24"/>
          <w:lang w:eastAsia="hr-HR"/>
        </w:rPr>
        <w:t xml:space="preserve"> </w:t>
      </w:r>
      <w:r w:rsidR="008658CD" w:rsidRPr="009F1BE9">
        <w:rPr>
          <w:rFonts w:eastAsia="Times New Roman" w:cs="Times New Roman"/>
          <w:sz w:val="24"/>
          <w:szCs w:val="24"/>
          <w:lang w:eastAsia="hr-HR"/>
        </w:rPr>
        <w:t>propisi o zaštiti tržišnog natjecanja odnosno naknadna regulacija</w:t>
      </w:r>
      <w:r w:rsidR="008658CD" w:rsidRPr="009F1BE9" w:rsidDel="008658CD">
        <w:rPr>
          <w:rFonts w:eastAsia="Times New Roman" w:cs="Times New Roman"/>
          <w:sz w:val="24"/>
          <w:szCs w:val="24"/>
          <w:lang w:eastAsia="hr-HR"/>
        </w:rPr>
        <w:t xml:space="preserve"> </w:t>
      </w:r>
      <w:r w:rsidR="008658CD" w:rsidRPr="009F1BE9">
        <w:rPr>
          <w:rFonts w:eastAsia="Times New Roman" w:cs="Times New Roman"/>
          <w:sz w:val="24"/>
          <w:szCs w:val="24"/>
          <w:lang w:eastAsia="hr-HR"/>
        </w:rPr>
        <w:t xml:space="preserve">uklanjanje nedostataka na </w:t>
      </w:r>
      <w:r w:rsidRPr="009F1BE9">
        <w:rPr>
          <w:rFonts w:eastAsia="Times New Roman" w:cs="Times New Roman"/>
          <w:sz w:val="24"/>
          <w:szCs w:val="24"/>
          <w:lang w:eastAsia="hr-HR"/>
        </w:rPr>
        <w:t>mjerodavno</w:t>
      </w:r>
      <w:r w:rsidR="008658CD">
        <w:rPr>
          <w:rFonts w:eastAsia="Times New Roman" w:cs="Times New Roman"/>
          <w:sz w:val="24"/>
          <w:szCs w:val="24"/>
          <w:lang w:eastAsia="hr-HR"/>
        </w:rPr>
        <w:t>m</w:t>
      </w:r>
      <w:r w:rsidRPr="009F1BE9">
        <w:rPr>
          <w:rFonts w:eastAsia="Times New Roman" w:cs="Times New Roman"/>
          <w:sz w:val="24"/>
          <w:szCs w:val="24"/>
          <w:lang w:eastAsia="hr-HR"/>
        </w:rPr>
        <w:t xml:space="preserve"> tržišt</w:t>
      </w:r>
      <w:r w:rsidR="008658CD">
        <w:rPr>
          <w:rFonts w:eastAsia="Times New Roman" w:cs="Times New Roman"/>
          <w:sz w:val="24"/>
          <w:szCs w:val="24"/>
          <w:lang w:eastAsia="hr-HR"/>
        </w:rPr>
        <w:t>u</w:t>
      </w:r>
      <w:r w:rsidRPr="009F1BE9">
        <w:rPr>
          <w:rFonts w:eastAsia="Times New Roman" w:cs="Times New Roman"/>
          <w:sz w:val="24"/>
          <w:szCs w:val="24"/>
          <w:lang w:eastAsia="hr-HR"/>
        </w:rPr>
        <w:t xml:space="preserve"> pristupa javnoj komunikacijskoj mreži na fiksnoj lokaciji za privatne i poslovne korisnike</w:t>
      </w:r>
      <w:r w:rsidR="008658CD">
        <w:rPr>
          <w:rFonts w:eastAsia="Times New Roman" w:cs="Times New Roman"/>
          <w:sz w:val="24"/>
          <w:szCs w:val="24"/>
          <w:lang w:eastAsia="hr-HR"/>
        </w:rPr>
        <w:t>.</w:t>
      </w:r>
      <w:r w:rsidRPr="009F1BE9">
        <w:rPr>
          <w:rFonts w:eastAsia="Times New Roman" w:cs="Times New Roman"/>
          <w:sz w:val="24"/>
          <w:szCs w:val="24"/>
          <w:lang w:eastAsia="hr-HR"/>
        </w:rPr>
        <w:t xml:space="preserve"> </w:t>
      </w:r>
    </w:p>
    <w:p w14:paraId="17138B5D" w14:textId="5246A11C" w:rsidR="00D76819" w:rsidRPr="009F1BE9" w:rsidRDefault="00D76819" w:rsidP="008C6562">
      <w:pPr>
        <w:spacing w:after="0" w:line="240" w:lineRule="auto"/>
        <w:jc w:val="both"/>
        <w:rPr>
          <w:rFonts w:eastAsia="Times New Roman" w:cs="Times New Roman"/>
          <w:sz w:val="24"/>
          <w:szCs w:val="24"/>
          <w:lang w:eastAsia="hr-HR"/>
        </w:rPr>
      </w:pPr>
    </w:p>
    <w:p w14:paraId="2268A11F" w14:textId="77777777" w:rsidR="00BD71E2" w:rsidRPr="002605C3" w:rsidRDefault="00BD71E2" w:rsidP="008C6562">
      <w:pPr>
        <w:pStyle w:val="Heading2"/>
      </w:pPr>
      <w:bookmarkStart w:id="147" w:name="_Toc393987065"/>
      <w:bookmarkStart w:id="148" w:name="_Toc393991090"/>
      <w:bookmarkStart w:id="149" w:name="_Toc77146242"/>
      <w:bookmarkStart w:id="150" w:name="_Toc82087628"/>
      <w:bookmarkEnd w:id="130"/>
      <w:bookmarkEnd w:id="131"/>
      <w:bookmarkEnd w:id="132"/>
      <w:r w:rsidRPr="002605C3">
        <w:t>Stajalište nadležnog regulato</w:t>
      </w:r>
      <w:r w:rsidR="00176307">
        <w:t>rnog tijela o utvrđivanju je li</w:t>
      </w:r>
      <w:r w:rsidRPr="002605C3">
        <w:t xml:space="preserve"> mjerodavno tržište podložno prethodnoj </w:t>
      </w:r>
      <w:r w:rsidRPr="00DA24D9">
        <w:t>regulaciji</w:t>
      </w:r>
      <w:bookmarkEnd w:id="147"/>
      <w:bookmarkEnd w:id="148"/>
      <w:bookmarkEnd w:id="149"/>
      <w:bookmarkEnd w:id="150"/>
      <w:r w:rsidRPr="002605C3">
        <w:t xml:space="preserve"> </w:t>
      </w:r>
    </w:p>
    <w:p w14:paraId="22F9E03B" w14:textId="77777777" w:rsidR="00BD71E2" w:rsidRPr="002605C3" w:rsidRDefault="00BD71E2" w:rsidP="008C6562">
      <w:pPr>
        <w:spacing w:after="0" w:line="240" w:lineRule="auto"/>
        <w:jc w:val="both"/>
        <w:rPr>
          <w:sz w:val="24"/>
          <w:szCs w:val="24"/>
          <w:u w:val="single"/>
        </w:rPr>
      </w:pPr>
    </w:p>
    <w:p w14:paraId="233369D8" w14:textId="0EB35BC7" w:rsidR="0065207D" w:rsidRDefault="0065207D" w:rsidP="008C6562">
      <w:pPr>
        <w:spacing w:after="0" w:line="240" w:lineRule="auto"/>
        <w:contextualSpacing/>
        <w:jc w:val="both"/>
        <w:rPr>
          <w:sz w:val="24"/>
          <w:szCs w:val="24"/>
        </w:rPr>
      </w:pPr>
      <w:r>
        <w:rPr>
          <w:sz w:val="24"/>
          <w:szCs w:val="24"/>
        </w:rPr>
        <w:t xml:space="preserve">Na temelju provedene analize tri mjerila iz članka 53. stavka 2. ZEK-a, HAKOM je zaključio kako mjerodavno tržište pristupa javnoj komunikacijskoj mreži na fiksnoj lokaciji za privatne i poslovne korisnike, nije podložno prethodnoj regulaciji jer nisu istodobno zadovoljena sva tri mjerila. </w:t>
      </w:r>
    </w:p>
    <w:p w14:paraId="11D4967F" w14:textId="77777777" w:rsidR="006A2246" w:rsidRDefault="006A2246" w:rsidP="008C6562">
      <w:pPr>
        <w:spacing w:after="0" w:line="240" w:lineRule="auto"/>
        <w:contextualSpacing/>
        <w:jc w:val="both"/>
        <w:rPr>
          <w:sz w:val="24"/>
          <w:szCs w:val="24"/>
        </w:rPr>
      </w:pPr>
    </w:p>
    <w:p w14:paraId="132635B4" w14:textId="77777777" w:rsidR="0004088D" w:rsidRDefault="0065207D" w:rsidP="008C6562">
      <w:pPr>
        <w:spacing w:after="0" w:line="240" w:lineRule="auto"/>
        <w:contextualSpacing/>
        <w:jc w:val="both"/>
        <w:rPr>
          <w:sz w:val="24"/>
          <w:szCs w:val="24"/>
        </w:rPr>
      </w:pPr>
      <w:r>
        <w:rPr>
          <w:sz w:val="24"/>
          <w:szCs w:val="24"/>
        </w:rPr>
        <w:t xml:space="preserve">U skladu s navedenim, HAKOM donosi odluku o ukidanju svih regulatornih obveza koje su na ovom tržištu prethodno bile određene HT-u, Iskonu i Optimi. </w:t>
      </w:r>
    </w:p>
    <w:p w14:paraId="48FC25D6" w14:textId="77777777" w:rsidR="0004088D" w:rsidRDefault="0004088D" w:rsidP="008C6562">
      <w:pPr>
        <w:spacing w:after="0" w:line="240" w:lineRule="auto"/>
        <w:contextualSpacing/>
        <w:jc w:val="both"/>
        <w:rPr>
          <w:sz w:val="24"/>
          <w:szCs w:val="24"/>
        </w:rPr>
      </w:pPr>
    </w:p>
    <w:p w14:paraId="3FB17741" w14:textId="36F1196E" w:rsidR="0004088D" w:rsidRDefault="0004088D" w:rsidP="008C6562">
      <w:pPr>
        <w:spacing w:after="0" w:line="240" w:lineRule="auto"/>
        <w:contextualSpacing/>
        <w:jc w:val="both"/>
        <w:rPr>
          <w:sz w:val="24"/>
          <w:szCs w:val="24"/>
        </w:rPr>
      </w:pPr>
      <w:r>
        <w:rPr>
          <w:sz w:val="24"/>
          <w:szCs w:val="24"/>
        </w:rPr>
        <w:lastRenderedPageBreak/>
        <w:t>S tim u vezi, HAKOM je razmatrao dvije mogućnosti:</w:t>
      </w:r>
    </w:p>
    <w:p w14:paraId="5A697271" w14:textId="4E2546BF" w:rsidR="0004088D" w:rsidRDefault="00E87312" w:rsidP="00F74260">
      <w:pPr>
        <w:pStyle w:val="ListParagraph"/>
        <w:numPr>
          <w:ilvl w:val="0"/>
          <w:numId w:val="36"/>
        </w:numPr>
        <w:spacing w:after="0" w:line="240" w:lineRule="auto"/>
        <w:jc w:val="both"/>
        <w:rPr>
          <w:sz w:val="24"/>
          <w:szCs w:val="24"/>
        </w:rPr>
      </w:pPr>
      <w:r>
        <w:rPr>
          <w:sz w:val="24"/>
          <w:szCs w:val="24"/>
        </w:rPr>
        <w:t xml:space="preserve">Opcija 1 - </w:t>
      </w:r>
      <w:r w:rsidR="0004088D">
        <w:rPr>
          <w:sz w:val="24"/>
          <w:szCs w:val="24"/>
        </w:rPr>
        <w:t>mogućnost ukidanja svih prethodno određenih regulatornih obveza</w:t>
      </w:r>
      <w:r w:rsidR="009D10E8">
        <w:rPr>
          <w:sz w:val="24"/>
          <w:szCs w:val="24"/>
        </w:rPr>
        <w:t xml:space="preserve"> operatorima sa značajnom tržišnom snagom</w:t>
      </w:r>
      <w:r w:rsidR="0004088D">
        <w:rPr>
          <w:sz w:val="24"/>
          <w:szCs w:val="24"/>
        </w:rPr>
        <w:t xml:space="preserve"> s danom donošenja odluke u postupku analize tržišta pristupa javnoj komunikacijskoj mreži na fiksnoj lokaciji za privatne i poslovne korisnike i utvrđivanja je li isto podložno prethodnoj regulaciji</w:t>
      </w:r>
      <w:r w:rsidR="009D10E8">
        <w:rPr>
          <w:sz w:val="24"/>
          <w:szCs w:val="24"/>
        </w:rPr>
        <w:t xml:space="preserve"> i</w:t>
      </w:r>
    </w:p>
    <w:p w14:paraId="110AC62E" w14:textId="19F5D5D7" w:rsidR="009D10E8" w:rsidRDefault="00E87312" w:rsidP="00F74260">
      <w:pPr>
        <w:pStyle w:val="ListParagraph"/>
        <w:numPr>
          <w:ilvl w:val="0"/>
          <w:numId w:val="36"/>
        </w:numPr>
        <w:spacing w:after="0" w:line="240" w:lineRule="auto"/>
        <w:jc w:val="both"/>
        <w:rPr>
          <w:sz w:val="24"/>
          <w:szCs w:val="24"/>
        </w:rPr>
      </w:pPr>
      <w:r>
        <w:rPr>
          <w:sz w:val="24"/>
          <w:szCs w:val="24"/>
        </w:rPr>
        <w:t xml:space="preserve">Opcija 2 - </w:t>
      </w:r>
      <w:r w:rsidR="009D10E8">
        <w:rPr>
          <w:sz w:val="24"/>
          <w:szCs w:val="24"/>
        </w:rPr>
        <w:t>mogućnost ukidanja svih prethodno određenih</w:t>
      </w:r>
      <w:r w:rsidR="009D10E8" w:rsidRPr="009D10E8">
        <w:rPr>
          <w:sz w:val="24"/>
          <w:szCs w:val="24"/>
        </w:rPr>
        <w:t xml:space="preserve"> </w:t>
      </w:r>
      <w:r w:rsidR="009D10E8">
        <w:rPr>
          <w:sz w:val="24"/>
          <w:szCs w:val="24"/>
        </w:rPr>
        <w:t>regulatornih obveza operatorima sa značajnom tržišnom snagom s danom donošenja odluke u postupku analize tržišta pristupa javnoj komunikacijskoj mreži na fiksnoj lokaciji za privatne i poslovne korisnike i utvrđivanja je li isto podložno prethodnoj regulaciji uz određivanje odgovarajućeg prijelaznog razdoblja</w:t>
      </w:r>
      <w:r w:rsidR="00AD2CA8">
        <w:rPr>
          <w:sz w:val="24"/>
          <w:szCs w:val="24"/>
        </w:rPr>
        <w:t xml:space="preserve"> tijekom kojeg je HT obvezan pružati WLR uslugu prema postojećim cijenama</w:t>
      </w:r>
      <w:r w:rsidR="009D10E8">
        <w:rPr>
          <w:sz w:val="24"/>
          <w:szCs w:val="24"/>
        </w:rPr>
        <w:t>.</w:t>
      </w:r>
    </w:p>
    <w:p w14:paraId="74BD2D4F" w14:textId="0811207A" w:rsidR="009D10E8" w:rsidRDefault="009D10E8" w:rsidP="00F74260">
      <w:pPr>
        <w:spacing w:after="0" w:line="240" w:lineRule="auto"/>
        <w:jc w:val="both"/>
        <w:rPr>
          <w:sz w:val="24"/>
          <w:szCs w:val="24"/>
        </w:rPr>
      </w:pPr>
    </w:p>
    <w:p w14:paraId="117D3842" w14:textId="42E80189" w:rsidR="00AD2CA8" w:rsidRDefault="005C4318" w:rsidP="00F74260">
      <w:pPr>
        <w:spacing w:after="0" w:line="240" w:lineRule="auto"/>
        <w:jc w:val="both"/>
        <w:rPr>
          <w:sz w:val="24"/>
          <w:szCs w:val="24"/>
        </w:rPr>
      </w:pPr>
      <w:r>
        <w:rPr>
          <w:sz w:val="24"/>
          <w:szCs w:val="24"/>
        </w:rPr>
        <w:t>I</w:t>
      </w:r>
      <w:r w:rsidR="009D10E8">
        <w:rPr>
          <w:sz w:val="24"/>
          <w:szCs w:val="24"/>
        </w:rPr>
        <w:t xml:space="preserve">zborom </w:t>
      </w:r>
      <w:r w:rsidR="00E87312">
        <w:rPr>
          <w:sz w:val="24"/>
          <w:szCs w:val="24"/>
        </w:rPr>
        <w:t>Opcije 1</w:t>
      </w:r>
      <w:r>
        <w:rPr>
          <w:sz w:val="24"/>
          <w:szCs w:val="24"/>
        </w:rPr>
        <w:t>,</w:t>
      </w:r>
      <w:r w:rsidR="009D10E8">
        <w:rPr>
          <w:sz w:val="24"/>
          <w:szCs w:val="24"/>
        </w:rPr>
        <w:t xml:space="preserve"> operatori korisnici WLR usluge</w:t>
      </w:r>
      <w:r>
        <w:rPr>
          <w:sz w:val="24"/>
          <w:szCs w:val="24"/>
        </w:rPr>
        <w:t xml:space="preserve"> bi</w:t>
      </w:r>
      <w:r w:rsidR="009D10E8">
        <w:rPr>
          <w:sz w:val="24"/>
          <w:szCs w:val="24"/>
        </w:rPr>
        <w:t>, u slučaju da HT istu prestane pružati</w:t>
      </w:r>
      <w:r w:rsidR="00394A64">
        <w:rPr>
          <w:sz w:val="24"/>
          <w:szCs w:val="24"/>
        </w:rPr>
        <w:t xml:space="preserve"> ili ju nastavi pružati uz povećanje cijene</w:t>
      </w:r>
      <w:r w:rsidR="009D10E8">
        <w:rPr>
          <w:sz w:val="24"/>
          <w:szCs w:val="24"/>
        </w:rPr>
        <w:t>, bili</w:t>
      </w:r>
      <w:r w:rsidR="00AD2CA8">
        <w:rPr>
          <w:sz w:val="24"/>
          <w:szCs w:val="24"/>
        </w:rPr>
        <w:t xml:space="preserve"> odjednom</w:t>
      </w:r>
      <w:r w:rsidR="009D10E8">
        <w:rPr>
          <w:sz w:val="24"/>
          <w:szCs w:val="24"/>
        </w:rPr>
        <w:t xml:space="preserve"> </w:t>
      </w:r>
      <w:r w:rsidR="00AD2CA8">
        <w:rPr>
          <w:sz w:val="24"/>
          <w:szCs w:val="24"/>
        </w:rPr>
        <w:t>primorani prilagoditi svoje poslovanje</w:t>
      </w:r>
      <w:r>
        <w:rPr>
          <w:sz w:val="24"/>
          <w:szCs w:val="24"/>
        </w:rPr>
        <w:t xml:space="preserve"> novonastalim okolnostima. Takva bi prilagodba od operatora zahtijevala istovremene, </w:t>
      </w:r>
      <w:r w:rsidR="002E5F6E">
        <w:rPr>
          <w:sz w:val="24"/>
          <w:szCs w:val="24"/>
        </w:rPr>
        <w:t xml:space="preserve">značajne </w:t>
      </w:r>
      <w:r>
        <w:rPr>
          <w:sz w:val="24"/>
          <w:szCs w:val="24"/>
        </w:rPr>
        <w:t>neplanirane organizacijske i financijske prilagodbe</w:t>
      </w:r>
      <w:r w:rsidR="002E5F6E">
        <w:rPr>
          <w:sz w:val="24"/>
          <w:szCs w:val="24"/>
        </w:rPr>
        <w:t xml:space="preserve"> čime bi se značajno narušila poslovna i financijska stabilnost operatora. </w:t>
      </w:r>
    </w:p>
    <w:p w14:paraId="598FB158" w14:textId="77777777" w:rsidR="00BD1017" w:rsidRDefault="00BD1017" w:rsidP="00F74260">
      <w:pPr>
        <w:spacing w:after="0" w:line="240" w:lineRule="auto"/>
        <w:jc w:val="both"/>
        <w:rPr>
          <w:sz w:val="24"/>
          <w:szCs w:val="24"/>
        </w:rPr>
      </w:pPr>
    </w:p>
    <w:p w14:paraId="41B15237" w14:textId="77777777" w:rsidR="003E1105" w:rsidRDefault="002E5F6E" w:rsidP="00F74260">
      <w:pPr>
        <w:spacing w:after="0" w:line="240" w:lineRule="auto"/>
        <w:jc w:val="both"/>
        <w:rPr>
          <w:sz w:val="24"/>
          <w:szCs w:val="24"/>
        </w:rPr>
      </w:pPr>
      <w:r>
        <w:rPr>
          <w:sz w:val="24"/>
          <w:szCs w:val="24"/>
        </w:rPr>
        <w:t>Naime, u opisanoj bi situaciji operatori trebali imati već izrađen plan migracije WLR korisnika na druga veleprodajna rješenja, obavijestiti krajnje korisnike o očekivanim promjenama te pribaviti njihovu suglasnost za iste, imati spremnu korisničku opremu potrebnu za korištenje usluga na strani korisnika te osoblje koje bi istu stavilo u upotrebu, što sve iziskuje</w:t>
      </w:r>
      <w:r w:rsidR="007B14B6">
        <w:rPr>
          <w:sz w:val="24"/>
          <w:szCs w:val="24"/>
        </w:rPr>
        <w:t xml:space="preserve"> i značajna</w:t>
      </w:r>
      <w:r>
        <w:rPr>
          <w:sz w:val="24"/>
          <w:szCs w:val="24"/>
        </w:rPr>
        <w:t xml:space="preserve"> financijska sredstva. </w:t>
      </w:r>
    </w:p>
    <w:p w14:paraId="5FA12BE7" w14:textId="77777777" w:rsidR="00FB7281" w:rsidRDefault="00FB7281" w:rsidP="00F74260">
      <w:pPr>
        <w:spacing w:after="0" w:line="240" w:lineRule="auto"/>
        <w:jc w:val="both"/>
        <w:rPr>
          <w:sz w:val="24"/>
          <w:szCs w:val="24"/>
        </w:rPr>
      </w:pPr>
    </w:p>
    <w:p w14:paraId="59CD7F37" w14:textId="7FE31BB9" w:rsidR="00EA42F4" w:rsidRDefault="00A841B4" w:rsidP="00F74260">
      <w:pPr>
        <w:spacing w:after="0" w:line="240" w:lineRule="auto"/>
        <w:jc w:val="both"/>
        <w:rPr>
          <w:sz w:val="24"/>
          <w:szCs w:val="24"/>
        </w:rPr>
      </w:pPr>
      <w:r>
        <w:rPr>
          <w:sz w:val="24"/>
          <w:szCs w:val="24"/>
        </w:rPr>
        <w:t xml:space="preserve">S obzirom da </w:t>
      </w:r>
      <w:r w:rsidR="002C1817">
        <w:rPr>
          <w:sz w:val="24"/>
          <w:szCs w:val="24"/>
        </w:rPr>
        <w:t xml:space="preserve">je Optima korisnik 85% svih </w:t>
      </w:r>
      <w:r>
        <w:rPr>
          <w:sz w:val="24"/>
          <w:szCs w:val="24"/>
        </w:rPr>
        <w:t xml:space="preserve">WLR priključaka te da ti priključci predstavljaju značajan udio u ukupnom broju Optiminih korisnika, nagli prestanak pružanja WLR usluga po reguliranoj cijeni bi </w:t>
      </w:r>
      <w:r w:rsidR="00D03F79">
        <w:rPr>
          <w:sz w:val="24"/>
          <w:szCs w:val="24"/>
        </w:rPr>
        <w:t>n</w:t>
      </w:r>
      <w:r>
        <w:rPr>
          <w:sz w:val="24"/>
          <w:szCs w:val="24"/>
        </w:rPr>
        <w:t>a</w:t>
      </w:r>
      <w:r w:rsidR="00D03F79">
        <w:rPr>
          <w:sz w:val="24"/>
          <w:szCs w:val="24"/>
        </w:rPr>
        <w:t>j</w:t>
      </w:r>
      <w:r>
        <w:rPr>
          <w:sz w:val="24"/>
          <w:szCs w:val="24"/>
        </w:rPr>
        <w:t>više financijski pogodio Optimu te postoji rizik da bi Optima naglo izgubila i veliki broj korisnika, a samim time i prihoda.</w:t>
      </w:r>
      <w:r w:rsidR="003E1105">
        <w:rPr>
          <w:sz w:val="24"/>
          <w:szCs w:val="24"/>
        </w:rPr>
        <w:t xml:space="preserve"> </w:t>
      </w:r>
      <w:r w:rsidR="002C1817">
        <w:rPr>
          <w:sz w:val="24"/>
          <w:szCs w:val="24"/>
        </w:rPr>
        <w:t>Navedeno</w:t>
      </w:r>
      <w:r w:rsidR="003E1105">
        <w:rPr>
          <w:sz w:val="24"/>
          <w:szCs w:val="24"/>
        </w:rPr>
        <w:t xml:space="preserve"> bi s obzirom na situaciju sa nepovoljnom strukturom tržišta u nepokretnoj mreži imalo negativan utjecaj na tržišno natjecanje, a posredno i na krajnje korisnike koji bi u nedostatku tržišnog natjecanja potencijalno bili izloženi višim maloprodajnim cijenama i nižoj kvaliteti usluge. </w:t>
      </w:r>
    </w:p>
    <w:p w14:paraId="1D4E2ED5" w14:textId="77777777" w:rsidR="00EA42F4" w:rsidRDefault="00EA42F4" w:rsidP="00F74260">
      <w:pPr>
        <w:spacing w:after="0" w:line="240" w:lineRule="auto"/>
        <w:jc w:val="both"/>
        <w:rPr>
          <w:sz w:val="24"/>
          <w:szCs w:val="24"/>
        </w:rPr>
      </w:pPr>
    </w:p>
    <w:p w14:paraId="03629A89" w14:textId="195C3213" w:rsidR="00A841B4" w:rsidRDefault="002C1817" w:rsidP="00F74260">
      <w:pPr>
        <w:spacing w:after="0" w:line="240" w:lineRule="auto"/>
        <w:jc w:val="both"/>
        <w:rPr>
          <w:sz w:val="24"/>
          <w:szCs w:val="24"/>
        </w:rPr>
      </w:pPr>
      <w:r>
        <w:rPr>
          <w:sz w:val="24"/>
          <w:szCs w:val="24"/>
        </w:rPr>
        <w:t>Opisana</w:t>
      </w:r>
      <w:r w:rsidR="00EA42F4" w:rsidRPr="00EA42F4">
        <w:rPr>
          <w:sz w:val="24"/>
          <w:szCs w:val="24"/>
        </w:rPr>
        <w:t xml:space="preserve"> situacija iznenadnog prestanka dostupnosti WLR usluge bi s druge strane potaknula operatore korisnike na brzu reakciju i prilagodbu te bi </w:t>
      </w:r>
      <w:r w:rsidR="00EA42F4">
        <w:rPr>
          <w:sz w:val="24"/>
          <w:szCs w:val="24"/>
        </w:rPr>
        <w:t>potencijalno mogla imati i djelomične pozitivne učinke poput</w:t>
      </w:r>
      <w:r w:rsidR="00EA42F4" w:rsidRPr="00EA42F4">
        <w:rPr>
          <w:sz w:val="24"/>
          <w:szCs w:val="24"/>
        </w:rPr>
        <w:t xml:space="preserve"> pov</w:t>
      </w:r>
      <w:r w:rsidR="00EA42F4">
        <w:rPr>
          <w:sz w:val="24"/>
          <w:szCs w:val="24"/>
        </w:rPr>
        <w:t>ećanja</w:t>
      </w:r>
      <w:r w:rsidR="00EA42F4" w:rsidRPr="00EA42F4">
        <w:rPr>
          <w:sz w:val="24"/>
          <w:szCs w:val="24"/>
        </w:rPr>
        <w:t xml:space="preserve"> broja širok</w:t>
      </w:r>
      <w:r w:rsidR="00EA42F4">
        <w:rPr>
          <w:sz w:val="24"/>
          <w:szCs w:val="24"/>
        </w:rPr>
        <w:t>opojasnih priključaka, povećanja</w:t>
      </w:r>
      <w:r w:rsidR="00EA42F4" w:rsidRPr="00EA42F4">
        <w:rPr>
          <w:sz w:val="24"/>
          <w:szCs w:val="24"/>
        </w:rPr>
        <w:t xml:space="preserve"> učinkovitih ulaganja što bi imalo pozitivan učinak na ostvarenje strateških </w:t>
      </w:r>
      <w:r w:rsidR="00EA42F4">
        <w:rPr>
          <w:sz w:val="24"/>
          <w:szCs w:val="24"/>
        </w:rPr>
        <w:t>ciljeva razvoja širokopojasnog pristupa i povećanja djelotvornih ulaganja.</w:t>
      </w:r>
    </w:p>
    <w:p w14:paraId="2A4C5D48" w14:textId="77777777" w:rsidR="00A841B4" w:rsidRDefault="00A841B4" w:rsidP="00F74260">
      <w:pPr>
        <w:spacing w:after="0" w:line="240" w:lineRule="auto"/>
        <w:jc w:val="both"/>
        <w:rPr>
          <w:sz w:val="24"/>
          <w:szCs w:val="24"/>
        </w:rPr>
      </w:pPr>
    </w:p>
    <w:p w14:paraId="58DA3D60" w14:textId="2CC1581A" w:rsidR="00A841B4" w:rsidRDefault="003E1105" w:rsidP="00F74260">
      <w:pPr>
        <w:spacing w:after="0" w:line="240" w:lineRule="auto"/>
        <w:jc w:val="both"/>
        <w:rPr>
          <w:sz w:val="24"/>
          <w:szCs w:val="24"/>
        </w:rPr>
      </w:pPr>
      <w:r>
        <w:rPr>
          <w:sz w:val="24"/>
          <w:szCs w:val="24"/>
        </w:rPr>
        <w:t>D</w:t>
      </w:r>
      <w:r w:rsidR="00EA42F4">
        <w:rPr>
          <w:sz w:val="24"/>
          <w:szCs w:val="24"/>
        </w:rPr>
        <w:t xml:space="preserve">ruga mogućnost </w:t>
      </w:r>
      <w:r w:rsidR="00E87312">
        <w:rPr>
          <w:sz w:val="24"/>
          <w:szCs w:val="24"/>
        </w:rPr>
        <w:t xml:space="preserve">(Opcija 2) </w:t>
      </w:r>
      <w:r w:rsidR="00EA42F4">
        <w:rPr>
          <w:sz w:val="24"/>
          <w:szCs w:val="24"/>
        </w:rPr>
        <w:t>koju</w:t>
      </w:r>
      <w:r>
        <w:rPr>
          <w:sz w:val="24"/>
          <w:szCs w:val="24"/>
        </w:rPr>
        <w:t xml:space="preserve"> je HAKOM razmatrao, između ostalog uzimajući u obzir i prijedloge operatora pristigle tijekom javnog poziva, je </w:t>
      </w:r>
      <w:r w:rsidRPr="003E1105">
        <w:rPr>
          <w:sz w:val="24"/>
          <w:szCs w:val="24"/>
        </w:rPr>
        <w:t>ukidanj</w:t>
      </w:r>
      <w:r>
        <w:rPr>
          <w:sz w:val="24"/>
          <w:szCs w:val="24"/>
        </w:rPr>
        <w:t>e</w:t>
      </w:r>
      <w:r w:rsidRPr="003E1105">
        <w:rPr>
          <w:sz w:val="24"/>
          <w:szCs w:val="24"/>
        </w:rPr>
        <w:t xml:space="preserve"> svih prethodno određenih regulatornih obveza operatorima sa značajnom tržišnom snagom s danom donošenja odluke u postupku analize tržišta pristupa javnoj komunikacijskoj mreži na fiksnoj lokaciji za privatne i poslovne korisnike i utvrđivanja je li isto podložno prethodnoj regulaciji</w:t>
      </w:r>
      <w:r>
        <w:rPr>
          <w:sz w:val="24"/>
          <w:szCs w:val="24"/>
        </w:rPr>
        <w:t xml:space="preserve">, ali </w:t>
      </w:r>
      <w:r w:rsidRPr="003E1105">
        <w:rPr>
          <w:sz w:val="24"/>
          <w:szCs w:val="24"/>
        </w:rPr>
        <w:t>uz određivanje odgovarajućeg prijelaznog razdoblja tijekom kojeg je HT obvezan</w:t>
      </w:r>
      <w:r w:rsidR="002C1817">
        <w:rPr>
          <w:sz w:val="24"/>
          <w:szCs w:val="24"/>
        </w:rPr>
        <w:t xml:space="preserve"> nastaviti</w:t>
      </w:r>
      <w:r w:rsidRPr="003E1105">
        <w:rPr>
          <w:sz w:val="24"/>
          <w:szCs w:val="24"/>
        </w:rPr>
        <w:t xml:space="preserve"> pružati WLR uslugu p</w:t>
      </w:r>
      <w:r w:rsidR="002C1817">
        <w:rPr>
          <w:sz w:val="24"/>
          <w:szCs w:val="24"/>
        </w:rPr>
        <w:t>o</w:t>
      </w:r>
      <w:r w:rsidRPr="003E1105">
        <w:rPr>
          <w:sz w:val="24"/>
          <w:szCs w:val="24"/>
        </w:rPr>
        <w:t xml:space="preserve"> postojećim cijenama</w:t>
      </w:r>
      <w:r>
        <w:rPr>
          <w:sz w:val="24"/>
          <w:szCs w:val="24"/>
        </w:rPr>
        <w:t>.</w:t>
      </w:r>
      <w:r w:rsidR="00EA42F4">
        <w:rPr>
          <w:sz w:val="24"/>
          <w:szCs w:val="24"/>
        </w:rPr>
        <w:t xml:space="preserve"> Na taj način bi se rizik i negativni učinci povezani s iznenadnim prestankom pružanja WLR usluge otklonili te bi operatori imali dovoljno vremena za prilagodbu na nove okolnosti. </w:t>
      </w:r>
      <w:r w:rsidR="002C7401">
        <w:rPr>
          <w:sz w:val="24"/>
          <w:szCs w:val="24"/>
        </w:rPr>
        <w:t>Izborom ove opcije</w:t>
      </w:r>
      <w:r w:rsidR="00EA42F4">
        <w:rPr>
          <w:sz w:val="24"/>
          <w:szCs w:val="24"/>
        </w:rPr>
        <w:t xml:space="preserve"> svi </w:t>
      </w:r>
      <w:r w:rsidR="002C7401">
        <w:rPr>
          <w:sz w:val="24"/>
          <w:szCs w:val="24"/>
        </w:rPr>
        <w:t xml:space="preserve">bi </w:t>
      </w:r>
      <w:r w:rsidR="00EA42F4">
        <w:rPr>
          <w:sz w:val="24"/>
          <w:szCs w:val="24"/>
        </w:rPr>
        <w:t>operatori mogli bez većih posljedica</w:t>
      </w:r>
      <w:r w:rsidR="002C7401">
        <w:rPr>
          <w:sz w:val="24"/>
          <w:szCs w:val="24"/>
        </w:rPr>
        <w:t xml:space="preserve">, </w:t>
      </w:r>
      <w:r w:rsidR="002C7401">
        <w:rPr>
          <w:sz w:val="24"/>
          <w:szCs w:val="24"/>
        </w:rPr>
        <w:lastRenderedPageBreak/>
        <w:t>postepeno</w:t>
      </w:r>
      <w:r w:rsidR="00EA42F4">
        <w:rPr>
          <w:sz w:val="24"/>
          <w:szCs w:val="24"/>
        </w:rPr>
        <w:t xml:space="preserve"> migrirati postojeće WLR korisnike na alternativnu veleprodajnu uslugu.</w:t>
      </w:r>
      <w:r w:rsidR="002C7401">
        <w:rPr>
          <w:sz w:val="24"/>
          <w:szCs w:val="24"/>
        </w:rPr>
        <w:t xml:space="preserve"> Navedeno</w:t>
      </w:r>
      <w:r w:rsidR="00EA42F4">
        <w:rPr>
          <w:sz w:val="24"/>
          <w:szCs w:val="24"/>
        </w:rPr>
        <w:t xml:space="preserve"> je </w:t>
      </w:r>
      <w:r w:rsidR="002C7401">
        <w:rPr>
          <w:sz w:val="24"/>
          <w:szCs w:val="24"/>
        </w:rPr>
        <w:t>osobito</w:t>
      </w:r>
      <w:r w:rsidR="00EA42F4">
        <w:rPr>
          <w:sz w:val="24"/>
          <w:szCs w:val="24"/>
        </w:rPr>
        <w:t xml:space="preserve"> važno za Optimu koja je u trenutku izrade ovoga dokumenta u postupku preuzimanja</w:t>
      </w:r>
      <w:r w:rsidR="002C7401">
        <w:rPr>
          <w:sz w:val="24"/>
          <w:szCs w:val="24"/>
        </w:rPr>
        <w:t>.</w:t>
      </w:r>
      <w:r w:rsidR="00EA42F4">
        <w:rPr>
          <w:sz w:val="24"/>
          <w:szCs w:val="24"/>
        </w:rPr>
        <w:t xml:space="preserve"> </w:t>
      </w:r>
    </w:p>
    <w:p w14:paraId="335232DF" w14:textId="77777777" w:rsidR="00FB7281" w:rsidRDefault="00FB7281" w:rsidP="00F74260">
      <w:pPr>
        <w:spacing w:after="0" w:line="240" w:lineRule="auto"/>
        <w:jc w:val="both"/>
        <w:rPr>
          <w:sz w:val="24"/>
          <w:szCs w:val="24"/>
        </w:rPr>
      </w:pPr>
    </w:p>
    <w:p w14:paraId="011D8A1A" w14:textId="43028C1B" w:rsidR="00EA42F4" w:rsidRDefault="00EA42F4" w:rsidP="00F74260">
      <w:pPr>
        <w:spacing w:after="0" w:line="240" w:lineRule="auto"/>
        <w:jc w:val="both"/>
        <w:rPr>
          <w:sz w:val="24"/>
          <w:szCs w:val="24"/>
        </w:rPr>
      </w:pPr>
      <w:r>
        <w:rPr>
          <w:sz w:val="24"/>
          <w:szCs w:val="24"/>
        </w:rPr>
        <w:t xml:space="preserve">Nadalje, postupna migracija korisnika tijekom prijelaznog razdoblja bi </w:t>
      </w:r>
      <w:r w:rsidR="002C7401">
        <w:rPr>
          <w:sz w:val="24"/>
          <w:szCs w:val="24"/>
        </w:rPr>
        <w:t>mogla imati</w:t>
      </w:r>
      <w:r>
        <w:rPr>
          <w:sz w:val="24"/>
          <w:szCs w:val="24"/>
        </w:rPr>
        <w:t xml:space="preserve"> izraženije pozitivne učinke na razvoj širokopojasnog pristupa i povećanje učinkovitih ulaganja od iznenadne migracije, </w:t>
      </w:r>
      <w:r w:rsidR="002C7401">
        <w:rPr>
          <w:sz w:val="24"/>
          <w:szCs w:val="24"/>
        </w:rPr>
        <w:t>budući da</w:t>
      </w:r>
      <w:r>
        <w:rPr>
          <w:sz w:val="24"/>
          <w:szCs w:val="24"/>
        </w:rPr>
        <w:t xml:space="preserve"> bi se u slučaju postupne migracije u prijelaznom razdoblju veći broj korisnika </w:t>
      </w:r>
      <w:r w:rsidR="002C7401">
        <w:rPr>
          <w:sz w:val="24"/>
          <w:szCs w:val="24"/>
        </w:rPr>
        <w:t xml:space="preserve">lakše opredijelio </w:t>
      </w:r>
      <w:r>
        <w:rPr>
          <w:sz w:val="24"/>
          <w:szCs w:val="24"/>
        </w:rPr>
        <w:t>za migraciju na širokopojasni priključak</w:t>
      </w:r>
      <w:r w:rsidR="002C7401">
        <w:rPr>
          <w:sz w:val="24"/>
          <w:szCs w:val="24"/>
        </w:rPr>
        <w:t>. S druge strane,</w:t>
      </w:r>
      <w:r>
        <w:rPr>
          <w:sz w:val="24"/>
          <w:szCs w:val="24"/>
        </w:rPr>
        <w:t xml:space="preserve"> u slučaju iznenadne migracije </w:t>
      </w:r>
      <w:r w:rsidR="002C7401">
        <w:rPr>
          <w:sz w:val="24"/>
          <w:szCs w:val="24"/>
        </w:rPr>
        <w:t xml:space="preserve">vrlo vjerojatno bi se </w:t>
      </w:r>
      <w:r>
        <w:rPr>
          <w:sz w:val="24"/>
          <w:szCs w:val="24"/>
        </w:rPr>
        <w:t xml:space="preserve">veći broj korisnika odlučio na promjenu operatora i ostanak na POTS priključku, što bi </w:t>
      </w:r>
      <w:r w:rsidR="002C7401">
        <w:rPr>
          <w:sz w:val="24"/>
          <w:szCs w:val="24"/>
        </w:rPr>
        <w:t>se u konačnici negativno odrazilo na razinu tržišnog natjecanja (iz razloga što bi se u toj situaciji tržišni udio HT-a povećao).</w:t>
      </w:r>
      <w:r w:rsidR="002C7401" w:rsidDel="002C7401">
        <w:rPr>
          <w:sz w:val="24"/>
          <w:szCs w:val="24"/>
        </w:rPr>
        <w:t xml:space="preserve"> </w:t>
      </w:r>
    </w:p>
    <w:p w14:paraId="7C080B70" w14:textId="77777777" w:rsidR="00FB7281" w:rsidRDefault="00FB7281" w:rsidP="00F74260">
      <w:pPr>
        <w:spacing w:after="0" w:line="240" w:lineRule="auto"/>
        <w:jc w:val="both"/>
        <w:rPr>
          <w:sz w:val="24"/>
          <w:szCs w:val="24"/>
        </w:rPr>
      </w:pPr>
    </w:p>
    <w:p w14:paraId="0E7BC6D1" w14:textId="0558B72D" w:rsidR="00E87312" w:rsidRDefault="00E87312" w:rsidP="00F74260">
      <w:pPr>
        <w:spacing w:after="0" w:line="240" w:lineRule="auto"/>
        <w:jc w:val="both"/>
        <w:rPr>
          <w:sz w:val="24"/>
          <w:szCs w:val="24"/>
        </w:rPr>
      </w:pPr>
      <w:r>
        <w:rPr>
          <w:sz w:val="24"/>
          <w:szCs w:val="24"/>
        </w:rPr>
        <w:t xml:space="preserve">U takvom razvoju događaja profitirali bi i krajnji korisnici jer bi </w:t>
      </w:r>
      <w:r w:rsidR="001F0845">
        <w:rPr>
          <w:sz w:val="24"/>
          <w:szCs w:val="24"/>
        </w:rPr>
        <w:t>uz višu razinu</w:t>
      </w:r>
      <w:r>
        <w:rPr>
          <w:sz w:val="24"/>
          <w:szCs w:val="24"/>
        </w:rPr>
        <w:t xml:space="preserve"> tržišn</w:t>
      </w:r>
      <w:r w:rsidR="001F0845">
        <w:rPr>
          <w:sz w:val="24"/>
          <w:szCs w:val="24"/>
        </w:rPr>
        <w:t>og</w:t>
      </w:r>
      <w:r>
        <w:rPr>
          <w:sz w:val="24"/>
          <w:szCs w:val="24"/>
        </w:rPr>
        <w:t xml:space="preserve"> natjecanj</w:t>
      </w:r>
      <w:r w:rsidR="001F0845">
        <w:rPr>
          <w:sz w:val="24"/>
          <w:szCs w:val="24"/>
        </w:rPr>
        <w:t>a</w:t>
      </w:r>
      <w:r>
        <w:rPr>
          <w:sz w:val="24"/>
          <w:szCs w:val="24"/>
        </w:rPr>
        <w:t xml:space="preserve"> imali v</w:t>
      </w:r>
      <w:r w:rsidR="001F0845">
        <w:rPr>
          <w:sz w:val="24"/>
          <w:szCs w:val="24"/>
        </w:rPr>
        <w:t>eće</w:t>
      </w:r>
      <w:r>
        <w:rPr>
          <w:sz w:val="24"/>
          <w:szCs w:val="24"/>
        </w:rPr>
        <w:t xml:space="preserve"> mogućnosti izbora</w:t>
      </w:r>
      <w:r w:rsidR="001F0845">
        <w:rPr>
          <w:sz w:val="24"/>
          <w:szCs w:val="24"/>
        </w:rPr>
        <w:t>, kvalitetnije usluge i niže cijene</w:t>
      </w:r>
      <w:r>
        <w:rPr>
          <w:sz w:val="24"/>
          <w:szCs w:val="24"/>
        </w:rPr>
        <w:t xml:space="preserve"> u odnosu na situaciju kada je razina tržišnog natjecanja niža. </w:t>
      </w:r>
    </w:p>
    <w:p w14:paraId="7B02EB52" w14:textId="77777777" w:rsidR="00E87312" w:rsidRDefault="00E87312" w:rsidP="00F74260">
      <w:pPr>
        <w:spacing w:after="0" w:line="240" w:lineRule="auto"/>
        <w:jc w:val="both"/>
        <w:rPr>
          <w:sz w:val="24"/>
          <w:szCs w:val="24"/>
        </w:rPr>
      </w:pPr>
    </w:p>
    <w:p w14:paraId="301B6ECA" w14:textId="4699981F" w:rsidR="00AD2CA8" w:rsidRDefault="002E5F6E" w:rsidP="00F74260">
      <w:pPr>
        <w:spacing w:after="0" w:line="240" w:lineRule="auto"/>
        <w:jc w:val="both"/>
        <w:rPr>
          <w:sz w:val="24"/>
          <w:szCs w:val="24"/>
        </w:rPr>
      </w:pPr>
      <w:r>
        <w:rPr>
          <w:sz w:val="24"/>
          <w:szCs w:val="24"/>
        </w:rPr>
        <w:t xml:space="preserve">Uzevši u obzir </w:t>
      </w:r>
      <w:r w:rsidR="00E87312">
        <w:rPr>
          <w:sz w:val="24"/>
          <w:szCs w:val="24"/>
        </w:rPr>
        <w:t xml:space="preserve">sve pozitivne i negativne učinke obje opcije, </w:t>
      </w:r>
      <w:r>
        <w:rPr>
          <w:sz w:val="24"/>
          <w:szCs w:val="24"/>
        </w:rPr>
        <w:t xml:space="preserve">HAKOM </w:t>
      </w:r>
      <w:r w:rsidR="00E87312">
        <w:rPr>
          <w:sz w:val="24"/>
          <w:szCs w:val="24"/>
        </w:rPr>
        <w:t xml:space="preserve">zaključuje da Opcija 2 ima prevladavajuće pozitivne učinke i bolje doprinosi razvoju tržišnog natjecanja, povećanju učinkovitih ulaganja i donosi više dobrobiti krajnjim korisnicima od Opcije 1 te </w:t>
      </w:r>
      <w:r>
        <w:rPr>
          <w:sz w:val="24"/>
          <w:szCs w:val="24"/>
        </w:rPr>
        <w:t>je u cilju osiguravanja regulatorne predvidivosti te zaštite interesa krajnjih korisnika (kojima se usluge još uvijek pružaju putem WLR usluge)</w:t>
      </w:r>
      <w:r w:rsidR="007B14B6">
        <w:rPr>
          <w:sz w:val="24"/>
          <w:szCs w:val="24"/>
        </w:rPr>
        <w:t>, smatrao prikladnijim omogućiti odgovarajući rok za prilagodbu.</w:t>
      </w:r>
    </w:p>
    <w:p w14:paraId="06B18D68" w14:textId="77777777" w:rsidR="009D10E8" w:rsidRPr="00F74260" w:rsidRDefault="009D10E8" w:rsidP="00F74260">
      <w:pPr>
        <w:spacing w:after="0" w:line="240" w:lineRule="auto"/>
        <w:jc w:val="both"/>
        <w:rPr>
          <w:sz w:val="24"/>
          <w:szCs w:val="24"/>
        </w:rPr>
      </w:pPr>
    </w:p>
    <w:p w14:paraId="1E70C01E" w14:textId="7D8FEF6B" w:rsidR="0065207D" w:rsidRDefault="007B14B6" w:rsidP="008C6562">
      <w:pPr>
        <w:spacing w:after="0" w:line="240" w:lineRule="auto"/>
        <w:contextualSpacing/>
        <w:jc w:val="both"/>
        <w:rPr>
          <w:sz w:val="24"/>
          <w:szCs w:val="24"/>
        </w:rPr>
      </w:pPr>
      <w:r>
        <w:rPr>
          <w:sz w:val="24"/>
          <w:szCs w:val="24"/>
        </w:rPr>
        <w:t>Dakle</w:t>
      </w:r>
      <w:r w:rsidR="0065207D">
        <w:rPr>
          <w:sz w:val="24"/>
          <w:szCs w:val="24"/>
        </w:rPr>
        <w:t>, HAKOM smatra nužnim osig</w:t>
      </w:r>
      <w:r w:rsidR="00D50DFD">
        <w:rPr>
          <w:sz w:val="24"/>
          <w:szCs w:val="24"/>
        </w:rPr>
        <w:t>urati prijelazno razdoblje od 18</w:t>
      </w:r>
      <w:r w:rsidR="0065207D">
        <w:rPr>
          <w:sz w:val="24"/>
          <w:szCs w:val="24"/>
        </w:rPr>
        <w:t xml:space="preserve"> mjeseci tijekom kojeg bi HT bio obvezan nastaviti pružanje WLR usluge po trenutno važećim cijenama. </w:t>
      </w:r>
      <w:r w:rsidR="00731EA5" w:rsidRPr="002B304A">
        <w:rPr>
          <w:sz w:val="24"/>
          <w:szCs w:val="24"/>
        </w:rPr>
        <w:t xml:space="preserve">Ova obveza odnosi se samo na postojeće korisnike </w:t>
      </w:r>
      <w:r w:rsidR="00731EA5">
        <w:rPr>
          <w:sz w:val="24"/>
          <w:szCs w:val="24"/>
        </w:rPr>
        <w:t>WLR usluge, tj. one za koje je WLR</w:t>
      </w:r>
      <w:r w:rsidR="00731EA5" w:rsidRPr="002B304A">
        <w:rPr>
          <w:sz w:val="24"/>
          <w:szCs w:val="24"/>
        </w:rPr>
        <w:t xml:space="preserve"> usluga ugovorena do dana stupanja na snagu ove odluke</w:t>
      </w:r>
      <w:r w:rsidR="00731EA5">
        <w:rPr>
          <w:sz w:val="24"/>
          <w:szCs w:val="24"/>
        </w:rPr>
        <w:t>.</w:t>
      </w:r>
      <w:r w:rsidR="00731EA5" w:rsidRPr="002B304A">
        <w:rPr>
          <w:sz w:val="24"/>
          <w:szCs w:val="24"/>
        </w:rPr>
        <w:t xml:space="preserve"> </w:t>
      </w:r>
      <w:r w:rsidR="0065207D">
        <w:rPr>
          <w:sz w:val="24"/>
          <w:szCs w:val="24"/>
        </w:rPr>
        <w:t xml:space="preserve">Prilikom određivanja roka prijelaznog razdoblja, HAKOM je vodio računa o potrebi zaštite tržišnog natjecanja te činjenici da </w:t>
      </w:r>
      <w:r w:rsidR="0065207D" w:rsidRPr="0065207D">
        <w:rPr>
          <w:sz w:val="24"/>
          <w:szCs w:val="24"/>
        </w:rPr>
        <w:t>operatori korisnici</w:t>
      </w:r>
      <w:r w:rsidR="0065207D">
        <w:rPr>
          <w:sz w:val="24"/>
          <w:szCs w:val="24"/>
        </w:rPr>
        <w:t xml:space="preserve"> i dalje koriste WLR uslugu (slike 5, 6 i 8) zbog čega im je potrebno omogućiti odgovarajući rok za prilagodbu.</w:t>
      </w:r>
    </w:p>
    <w:p w14:paraId="64D567B5" w14:textId="77777777" w:rsidR="00D76819" w:rsidRDefault="00D76819" w:rsidP="008C6562">
      <w:pPr>
        <w:spacing w:after="0" w:line="240" w:lineRule="auto"/>
        <w:contextualSpacing/>
        <w:jc w:val="both"/>
        <w:rPr>
          <w:sz w:val="24"/>
          <w:szCs w:val="24"/>
        </w:rPr>
      </w:pPr>
    </w:p>
    <w:p w14:paraId="4E245750" w14:textId="3CC9588E" w:rsidR="00C1736C" w:rsidRDefault="0065207D" w:rsidP="008C6562">
      <w:pPr>
        <w:spacing w:after="0" w:line="240" w:lineRule="auto"/>
        <w:contextualSpacing/>
        <w:jc w:val="both"/>
        <w:rPr>
          <w:sz w:val="24"/>
          <w:szCs w:val="24"/>
        </w:rPr>
      </w:pPr>
      <w:r>
        <w:rPr>
          <w:sz w:val="24"/>
          <w:szCs w:val="24"/>
        </w:rPr>
        <w:t>HAKOM dodatno naglašava kako usprkos deregulaciji ovog tržišta postojeći operatori i dalje mogu pod reguliranim uvjetima, na temelju ostalih veleprodajnih usluga (usluge izdvojenog pristupa lokalnoj petlji (ULL)</w:t>
      </w:r>
      <w:r w:rsidR="00E42266">
        <w:rPr>
          <w:sz w:val="24"/>
          <w:szCs w:val="24"/>
        </w:rPr>
        <w:t xml:space="preserve">, usluge </w:t>
      </w:r>
      <w:r w:rsidR="00E42266" w:rsidRPr="00E42266">
        <w:rPr>
          <w:sz w:val="24"/>
          <w:szCs w:val="24"/>
        </w:rPr>
        <w:t>pristupa pasivnoj pristupnoj svjetlovodnoj mreži na lokaciji distribucijskog čvora za svjetlovodne distribucijske mreže (FA-PON)</w:t>
      </w:r>
      <w:r>
        <w:rPr>
          <w:sz w:val="24"/>
          <w:szCs w:val="24"/>
        </w:rPr>
        <w:t xml:space="preserve"> i usluge samostalnog virtualnog kanala za govor (NBSA VOIP)) ponuditi krajnjim korisnicima javno dostupnu telefonsku uslugu. Drugim riječima, postojećom regulacijom ULL</w:t>
      </w:r>
      <w:r w:rsidR="00E42266">
        <w:rPr>
          <w:sz w:val="24"/>
          <w:szCs w:val="24"/>
        </w:rPr>
        <w:t>, FA-PON</w:t>
      </w:r>
      <w:r>
        <w:rPr>
          <w:sz w:val="24"/>
          <w:szCs w:val="24"/>
        </w:rPr>
        <w:t xml:space="preserve"> i NBSA VOIP usluge, usluga pristupa mreži u svrhu ostvarivanja javno dostupne telefonske usluge ostaje dostupna kroz modele koji su operatorima poslovno isplativi (javno dostupna telefonska usluga isključivo uz pružanje ostalih elektroničkih komunikacijskih usluga).</w:t>
      </w:r>
    </w:p>
    <w:p w14:paraId="7F027ADE" w14:textId="5C9CC0B7" w:rsidR="000F1D06" w:rsidRDefault="000F1D06" w:rsidP="001F0845">
      <w:pPr>
        <w:jc w:val="both"/>
        <w:sectPr w:rsidR="000F1D06" w:rsidSect="00C1736C">
          <w:footerReference w:type="default" r:id="rId33"/>
          <w:pgSz w:w="11906" w:h="16838"/>
          <w:pgMar w:top="1417" w:right="1417" w:bottom="1417" w:left="1417" w:header="708" w:footer="708" w:gutter="0"/>
          <w:cols w:space="708"/>
          <w:docGrid w:linePitch="360"/>
        </w:sectPr>
      </w:pPr>
    </w:p>
    <w:p w14:paraId="5FFF0152" w14:textId="361A0944" w:rsidR="00295E3F" w:rsidRDefault="000F1D06" w:rsidP="008C6562">
      <w:pPr>
        <w:pStyle w:val="Heading1"/>
        <w:spacing w:before="0" w:line="240" w:lineRule="auto"/>
        <w:ind w:left="0" w:firstLine="0"/>
        <w:jc w:val="both"/>
      </w:pPr>
      <w:bookmarkStart w:id="151" w:name="_Toc82087629"/>
      <w:r w:rsidRPr="000F1D06">
        <w:lastRenderedPageBreak/>
        <w:t>Privitak 1 – Komentari operatora zaprimljeni tijekom javnog poziva</w:t>
      </w:r>
      <w:bookmarkEnd w:id="151"/>
    </w:p>
    <w:p w14:paraId="50ABF6B6" w14:textId="7DA5F863" w:rsidR="000F1D06" w:rsidRPr="007B14B6" w:rsidRDefault="000F1D06" w:rsidP="0076420A">
      <w:pPr>
        <w:spacing w:after="0" w:line="240" w:lineRule="auto"/>
      </w:pPr>
    </w:p>
    <w:tbl>
      <w:tblPr>
        <w:tblStyle w:val="LightGrid-Accent5"/>
        <w:tblW w:w="14024" w:type="dxa"/>
        <w:tblLayout w:type="fixed"/>
        <w:tblLook w:val="0600" w:firstRow="0" w:lastRow="0" w:firstColumn="0" w:lastColumn="0" w:noHBand="1" w:noVBand="1"/>
      </w:tblPr>
      <w:tblGrid>
        <w:gridCol w:w="1940"/>
        <w:gridCol w:w="12084"/>
      </w:tblGrid>
      <w:tr w:rsidR="00C1736C" w:rsidRPr="009E23AD" w14:paraId="0146243A" w14:textId="77777777" w:rsidTr="0076420A">
        <w:trPr>
          <w:trHeight w:val="553"/>
        </w:trPr>
        <w:tc>
          <w:tcPr>
            <w:tcW w:w="14024" w:type="dxa"/>
            <w:gridSpan w:val="2"/>
          </w:tcPr>
          <w:p w14:paraId="22CBD8BA" w14:textId="343E3094" w:rsidR="00C1736C" w:rsidRPr="007E75E7" w:rsidRDefault="00C1736C" w:rsidP="0076420A">
            <w:pPr>
              <w:spacing w:line="276" w:lineRule="auto"/>
              <w:jc w:val="both"/>
              <w:rPr>
                <w:bCs/>
              </w:rPr>
            </w:pPr>
            <w:r w:rsidRPr="007E75E7">
              <w:rPr>
                <w:bCs/>
              </w:rPr>
              <w:t>Komentari operatora zaprimljeni tijekom javnog poziva provedenog od 9. ožujka do 29. travnja 2021.</w:t>
            </w:r>
          </w:p>
        </w:tc>
      </w:tr>
      <w:tr w:rsidR="00C1736C" w:rsidRPr="009E23AD" w14:paraId="143A2295" w14:textId="77777777" w:rsidTr="0076420A">
        <w:trPr>
          <w:trHeight w:val="553"/>
        </w:trPr>
        <w:tc>
          <w:tcPr>
            <w:tcW w:w="14024" w:type="dxa"/>
            <w:gridSpan w:val="2"/>
          </w:tcPr>
          <w:p w14:paraId="7AE87193" w14:textId="77777777" w:rsidR="00C1736C" w:rsidRDefault="00C1736C" w:rsidP="0076420A">
            <w:pPr>
              <w:spacing w:line="276" w:lineRule="auto"/>
              <w:jc w:val="both"/>
              <w:rPr>
                <w:rFonts w:ascii="Calibri" w:eastAsia="Calibri" w:hAnsi="Calibri" w:cs="Calibri"/>
              </w:rPr>
            </w:pPr>
            <w:r w:rsidRPr="007E75E7">
              <w:rPr>
                <w:rFonts w:ascii="Calibri" w:eastAsia="Calibri" w:hAnsi="Calibri" w:cs="Calibri"/>
              </w:rPr>
              <w:t>HAKOM:</w:t>
            </w:r>
          </w:p>
          <w:p w14:paraId="425A108F" w14:textId="633E4E7D" w:rsidR="00C1736C" w:rsidRPr="009E23AD" w:rsidRDefault="00C1736C" w:rsidP="00A602D7">
            <w:pPr>
              <w:pStyle w:val="ListParagraph"/>
              <w:numPr>
                <w:ilvl w:val="0"/>
                <w:numId w:val="28"/>
              </w:numPr>
              <w:jc w:val="both"/>
            </w:pPr>
            <w:r w:rsidRPr="007E75E7">
              <w:rPr>
                <w:rFonts w:ascii="Calibri" w:eastAsia="Calibri" w:hAnsi="Calibri" w:cs="Calibri"/>
              </w:rPr>
              <w:t>S obzirom da se Optima u trenutku donošenja analiza nalazila pod privremenom kontrolom HT-a, HAKOM u dokumentima analiza ocjenjuje ključnim pitanje može li odsustvo regulacije na ovim tržištima znatno otežati ili ugroziti Optimin položaj na istima.</w:t>
            </w:r>
            <w:r w:rsidRPr="007E75E7">
              <w:rPr>
                <w:rFonts w:ascii="Times New Roman" w:eastAsia="Times New Roman" w:hAnsi="Times New Roman" w:cs="Times New Roman"/>
              </w:rPr>
              <w:t xml:space="preserve"> </w:t>
            </w:r>
            <w:r w:rsidRPr="007E75E7">
              <w:rPr>
                <w:rFonts w:ascii="Calibri" w:eastAsia="Calibri" w:hAnsi="Calibri" w:cs="Calibri"/>
              </w:rPr>
              <w:t>S tim u vezi, smatrate li da je postojeća regulacija doprinijela olakšanju položaja Optime na tržištu te na taj način pomogla njezinom očuvanju i pripremi za postupak prodaje?</w:t>
            </w:r>
          </w:p>
        </w:tc>
      </w:tr>
      <w:tr w:rsidR="00C1736C" w:rsidRPr="009E23AD" w14:paraId="0C509FBF" w14:textId="77777777" w:rsidTr="0076420A">
        <w:trPr>
          <w:trHeight w:val="553"/>
        </w:trPr>
        <w:tc>
          <w:tcPr>
            <w:tcW w:w="1940" w:type="dxa"/>
          </w:tcPr>
          <w:p w14:paraId="154D5F6F" w14:textId="77777777" w:rsidR="00C1736C" w:rsidRPr="007E75E7" w:rsidRDefault="00C1736C" w:rsidP="00A602D7">
            <w:pPr>
              <w:jc w:val="both"/>
              <w:rPr>
                <w:b/>
              </w:rPr>
            </w:pPr>
            <w:r w:rsidRPr="007E75E7">
              <w:rPr>
                <w:b/>
                <w:bCs/>
              </w:rPr>
              <w:t>Ispitanik</w:t>
            </w:r>
          </w:p>
        </w:tc>
        <w:tc>
          <w:tcPr>
            <w:tcW w:w="12084" w:type="dxa"/>
          </w:tcPr>
          <w:p w14:paraId="5452ECBB" w14:textId="72DC1D0B" w:rsidR="00C1736C" w:rsidRPr="00523DF8" w:rsidRDefault="00C1736C" w:rsidP="00A602D7">
            <w:pPr>
              <w:jc w:val="both"/>
              <w:rPr>
                <w:b/>
              </w:rPr>
            </w:pPr>
            <w:r w:rsidRPr="00523DF8">
              <w:rPr>
                <w:b/>
                <w:bCs/>
              </w:rPr>
              <w:t>Zaprimljeni komentar</w:t>
            </w:r>
          </w:p>
        </w:tc>
      </w:tr>
      <w:tr w:rsidR="00C1736C" w:rsidRPr="009E23AD" w14:paraId="68719136" w14:textId="77777777" w:rsidTr="0076420A">
        <w:trPr>
          <w:trHeight w:val="553"/>
        </w:trPr>
        <w:tc>
          <w:tcPr>
            <w:tcW w:w="1940" w:type="dxa"/>
          </w:tcPr>
          <w:p w14:paraId="0C0D25C0" w14:textId="252EDA1D" w:rsidR="00C1736C" w:rsidRPr="009E23AD" w:rsidRDefault="00C1736C" w:rsidP="0076420A">
            <w:pPr>
              <w:spacing w:line="276" w:lineRule="auto"/>
              <w:jc w:val="both"/>
            </w:pPr>
            <w:r w:rsidRPr="007E75E7">
              <w:rPr>
                <w:b/>
                <w:bCs/>
              </w:rPr>
              <w:t>HT</w:t>
            </w:r>
          </w:p>
        </w:tc>
        <w:tc>
          <w:tcPr>
            <w:tcW w:w="12084" w:type="dxa"/>
          </w:tcPr>
          <w:p w14:paraId="6F6DF58A" w14:textId="0911DB62" w:rsidR="00C1736C" w:rsidRPr="009E23AD" w:rsidRDefault="00C1736C" w:rsidP="00A602D7">
            <w:pPr>
              <w:jc w:val="both"/>
              <w:rPr>
                <w:b/>
              </w:rPr>
            </w:pPr>
            <w:r>
              <w:t xml:space="preserve">Radi strateškog smjera razvoja i pružanja usluga, Optima ima mrežu zasnovanu na MSAN čvorovima s nižom tehnološkom razinom </w:t>
            </w:r>
            <w:r>
              <w:rPr>
                <w:rFonts w:ascii="Calibri" w:eastAsia="Calibri" w:hAnsi="Calibri" w:cs="Calibri"/>
              </w:rPr>
              <w:t xml:space="preserve">DSL tehnologije </w:t>
            </w:r>
            <w:r>
              <w:t xml:space="preserve">i POTS sučeljima. Kako bi pratila tržišne trendove u smislu ponude paketa </w:t>
            </w:r>
            <w:r>
              <w:rPr>
                <w:rFonts w:ascii="Calibri" w:eastAsia="Calibri" w:hAnsi="Calibri" w:cs="Calibri"/>
              </w:rPr>
              <w:t xml:space="preserve">usluga i </w:t>
            </w:r>
            <w:r>
              <w:t xml:space="preserve">potražnje korisnika za sve većim brzinama širokopojasnog pristupa, </w:t>
            </w:r>
            <w:r>
              <w:rPr>
                <w:rFonts w:ascii="Calibri" w:eastAsia="Calibri" w:hAnsi="Calibri" w:cs="Calibri"/>
              </w:rPr>
              <w:t xml:space="preserve">Optima bi se trebala </w:t>
            </w:r>
            <w:r>
              <w:t xml:space="preserve">usredotočiti na razvoj širokopojasnih usluga zasnovanih na tehnološki naprednijim </w:t>
            </w:r>
            <w:r>
              <w:rPr>
                <w:rFonts w:ascii="Calibri" w:eastAsia="Calibri" w:hAnsi="Calibri" w:cs="Calibri"/>
              </w:rPr>
              <w:t xml:space="preserve">DSL tehnologijama </w:t>
            </w:r>
            <w:r>
              <w:t xml:space="preserve">i optičkoj infrastrukturi. Odsustvo regulacije na tržištima </w:t>
            </w:r>
            <w:r>
              <w:rPr>
                <w:rFonts w:ascii="Calibri" w:eastAsia="Calibri" w:hAnsi="Calibri" w:cs="Calibri"/>
              </w:rPr>
              <w:t xml:space="preserve">M1 i M2/2007 </w:t>
            </w:r>
            <w:r>
              <w:t>ne bi znatno otežalo ili ugrozilo položaj</w:t>
            </w:r>
            <w:r>
              <w:rPr>
                <w:rFonts w:ascii="Calibri" w:eastAsia="Calibri" w:hAnsi="Calibri" w:cs="Calibri"/>
              </w:rPr>
              <w:t xml:space="preserve"> Optime</w:t>
            </w:r>
            <w:r>
              <w:t>, tim više jer su prihodi od usluga na ovim tržištima ograničeni radi malog broja korisnika.</w:t>
            </w:r>
            <w:r>
              <w:rPr>
                <w:rFonts w:ascii="Calibri" w:eastAsia="Calibri" w:hAnsi="Calibri" w:cs="Calibri"/>
              </w:rPr>
              <w:t xml:space="preserve"> </w:t>
            </w:r>
            <w:r>
              <w:t xml:space="preserve">Kao što je već gore navedeno, niti jedan </w:t>
            </w:r>
            <w:r>
              <w:rPr>
                <w:rFonts w:ascii="Calibri" w:eastAsia="Calibri" w:hAnsi="Calibri" w:cs="Calibri"/>
              </w:rPr>
              <w:t xml:space="preserve">operator </w:t>
            </w:r>
            <w:r>
              <w:t>više ne može temeljiti poslovne planove i opstanak na tržištu prvenstveno na pružanju samostalne javno dostupne telefonske usluge jer takav smjer jednostavno nije u skladu s trenutnom i budućom potražnjom na predmetnim tržištima</w:t>
            </w:r>
            <w:r>
              <w:rPr>
                <w:rFonts w:ascii="Calibri" w:eastAsia="Calibri" w:hAnsi="Calibri" w:cs="Calibri"/>
              </w:rPr>
              <w:t xml:space="preserve"> kao ni </w:t>
            </w:r>
            <w:r>
              <w:t>strateškim smjerom digitalizacije društva</w:t>
            </w:r>
            <w:r>
              <w:rPr>
                <w:rFonts w:ascii="Calibri" w:eastAsia="Calibri" w:hAnsi="Calibri" w:cs="Calibri"/>
              </w:rPr>
              <w:t xml:space="preserve">. </w:t>
            </w:r>
          </w:p>
        </w:tc>
      </w:tr>
      <w:tr w:rsidR="00C1736C" w:rsidRPr="009E23AD" w14:paraId="7DB350A8" w14:textId="77777777" w:rsidTr="0076420A">
        <w:trPr>
          <w:trHeight w:val="553"/>
        </w:trPr>
        <w:tc>
          <w:tcPr>
            <w:tcW w:w="1940" w:type="dxa"/>
          </w:tcPr>
          <w:p w14:paraId="67DCBBFA" w14:textId="6A207285" w:rsidR="00C1736C" w:rsidRPr="007E75E7" w:rsidRDefault="00C1736C" w:rsidP="0076420A">
            <w:pPr>
              <w:spacing w:line="276" w:lineRule="auto"/>
              <w:jc w:val="both"/>
            </w:pPr>
            <w:r>
              <w:rPr>
                <w:b/>
                <w:bCs/>
              </w:rPr>
              <w:t>Op</w:t>
            </w:r>
            <w:r w:rsidRPr="007E75E7">
              <w:rPr>
                <w:b/>
                <w:bCs/>
              </w:rPr>
              <w:t>tima</w:t>
            </w:r>
          </w:p>
        </w:tc>
        <w:tc>
          <w:tcPr>
            <w:tcW w:w="12084" w:type="dxa"/>
          </w:tcPr>
          <w:p w14:paraId="1A244D39" w14:textId="17135FD8" w:rsidR="00C1736C" w:rsidRPr="009E23AD" w:rsidRDefault="00C1736C" w:rsidP="00A602D7">
            <w:pPr>
              <w:jc w:val="both"/>
              <w:rPr>
                <w:b/>
              </w:rPr>
            </w:pPr>
            <w:r w:rsidRPr="007E75E7">
              <w:t>Odsustvo regulacije na navedenim tržištima znatno bi otežalo i potencijalno ugrozilo Optimin položaj na tržištu. Smatramo da je postojeća regulacija doprinijela olakšanju položaja Optime na tržištu iz razloga što veleprodajni pružatelj usluge nije imao mogućnost jednostranog definiranja veleprodajnih cijena koje su potencijalno mogle biti više od reguliranih niti jednostranog ukidanja predmetnih usluga čime bi se znatno otežao i ugrozio položaj Optime, ali i potencijalni opstanak Optime na tržištu. S druge strane ističemo da bi s obzirom na maloprodajne cijene usporedivih usluga kod nekih konkurenata, posebno kod A1 Telekoma, Optima imala veću konkurentnost i lakši položaj da su veleprodajne cijene WLR, CPS i originacije poziva za CPS uslugu od početka regulacije tržišta do danas bile još niže od stvarnih/reguliranih cijena.</w:t>
            </w:r>
          </w:p>
        </w:tc>
      </w:tr>
      <w:tr w:rsidR="00C1736C" w:rsidRPr="009E23AD" w14:paraId="78280C1C" w14:textId="77777777" w:rsidTr="0076420A">
        <w:trPr>
          <w:trHeight w:val="553"/>
        </w:trPr>
        <w:tc>
          <w:tcPr>
            <w:tcW w:w="1940" w:type="dxa"/>
          </w:tcPr>
          <w:p w14:paraId="632A2BC6" w14:textId="025B0990" w:rsidR="00C1736C" w:rsidRPr="007E75E7" w:rsidRDefault="00C1736C" w:rsidP="0076420A">
            <w:pPr>
              <w:spacing w:line="276" w:lineRule="auto"/>
              <w:jc w:val="both"/>
            </w:pPr>
            <w:r w:rsidRPr="007E75E7">
              <w:rPr>
                <w:b/>
                <w:bCs/>
              </w:rPr>
              <w:t>A1</w:t>
            </w:r>
          </w:p>
        </w:tc>
        <w:tc>
          <w:tcPr>
            <w:tcW w:w="12084" w:type="dxa"/>
          </w:tcPr>
          <w:p w14:paraId="63DE36C0" w14:textId="18E9EB64" w:rsidR="00C1736C" w:rsidRPr="007E75E7" w:rsidRDefault="00C1736C" w:rsidP="0076420A">
            <w:pPr>
              <w:ind w:left="-5"/>
              <w:jc w:val="both"/>
            </w:pPr>
            <w:r w:rsidRPr="007E75E7">
              <w:t>A1 smatra da je predmetnu regulaciju trebalo donijeti s obzirom na vremensku dimenziju privremene kontrole nad Optimom i svrhu iste, a to je oporavak, financijska i poslovna stabilnost te priprema za prodaju Optime. Postojeća regulacija je prema mišljenju A1 zasigurno omogućila Optimi zadržavanje većeg broja korisnika kojima maloprodajne usluge pruža putem veleprodajne WLR usluge. Naime, Optima je najveći korisnik HT-ove veleprodajne WLR usluge te je zadržavanje reguliranih uvjeta pružanja navedene usluge posljednjom analizom tržišta, uključujući i cijenu, na određeni način osiguralo stabilnost u poslovanju Optime čiji bi položaj na tržištu bio značajno oslabljen u slučaju naglog ukidanja WLR usluge.</w:t>
            </w:r>
          </w:p>
          <w:p w14:paraId="5EE74C33" w14:textId="3855ED85" w:rsidR="00C1736C" w:rsidRPr="007E75E7" w:rsidRDefault="00C1736C" w:rsidP="0076420A">
            <w:pPr>
              <w:ind w:left="-5"/>
              <w:jc w:val="both"/>
            </w:pPr>
            <w:r w:rsidRPr="007E75E7">
              <w:lastRenderedPageBreak/>
              <w:t>Prema mišljenju A1, ako je HAKOM smatrao da je postojeća regulacija bila potrebna u trenutku kad je Optima bila pod kontrolom HT-a, ista je zasigurno još potrebnija u razdoblju kad Optima više neće biti dio HT grupe, s obzirom da HT više neće imati posebnog interesa za uspješno poslovanje Optime i očuvanje njenog položaja na tržištu, nego će mu interes biti kontinuirana i što veća zarada od veleprodajnih usluga.</w:t>
            </w:r>
          </w:p>
          <w:p w14:paraId="6A63224E" w14:textId="47764D43" w:rsidR="00C1736C" w:rsidRPr="009E23AD" w:rsidRDefault="00C1736C" w:rsidP="00A602D7">
            <w:pPr>
              <w:jc w:val="both"/>
              <w:rPr>
                <w:b/>
              </w:rPr>
            </w:pPr>
            <w:r w:rsidRPr="007E75E7">
              <w:t>Isto tako, iako je u HAKOM-ovom fokusu isključivo Optima, A1 napominje da i sam koristi WLR uslugu te bi naglo ukidanje regulacije, bez jasnih pravila migracije, i za A1 generiralo neplanirani trošak.</w:t>
            </w:r>
          </w:p>
        </w:tc>
      </w:tr>
      <w:tr w:rsidR="00C1736C" w:rsidRPr="009E23AD" w14:paraId="6434B46C" w14:textId="77777777" w:rsidTr="0076420A">
        <w:trPr>
          <w:trHeight w:val="553"/>
        </w:trPr>
        <w:tc>
          <w:tcPr>
            <w:tcW w:w="14024" w:type="dxa"/>
            <w:gridSpan w:val="2"/>
          </w:tcPr>
          <w:p w14:paraId="33657F17" w14:textId="77777777" w:rsidR="00C1736C" w:rsidRPr="007E75E7" w:rsidRDefault="00C1736C" w:rsidP="0076420A">
            <w:pPr>
              <w:spacing w:line="276" w:lineRule="auto"/>
              <w:jc w:val="both"/>
              <w:rPr>
                <w:rFonts w:ascii="Calibri" w:eastAsia="Calibri" w:hAnsi="Calibri" w:cs="Calibri"/>
              </w:rPr>
            </w:pPr>
            <w:r w:rsidRPr="007E75E7">
              <w:rPr>
                <w:rFonts w:ascii="Calibri" w:eastAsia="Calibri" w:hAnsi="Calibri" w:cs="Calibri"/>
              </w:rPr>
              <w:lastRenderedPageBreak/>
              <w:t>HAKOM:</w:t>
            </w:r>
          </w:p>
          <w:p w14:paraId="57C96501" w14:textId="49EA364F" w:rsidR="00C1736C" w:rsidRPr="009E23AD" w:rsidRDefault="00C1736C" w:rsidP="00A602D7">
            <w:pPr>
              <w:pStyle w:val="ListParagraph"/>
              <w:numPr>
                <w:ilvl w:val="0"/>
                <w:numId w:val="28"/>
              </w:numPr>
              <w:jc w:val="both"/>
              <w:rPr>
                <w:b/>
              </w:rPr>
            </w:pPr>
            <w:r w:rsidRPr="007E75E7">
              <w:rPr>
                <w:rFonts w:ascii="Calibri" w:eastAsia="Calibri" w:hAnsi="Calibri" w:cs="Calibri"/>
              </w:rPr>
              <w:t xml:space="preserve">Je li po Vašem mišljenju značaj samostalne javno dostupne telefonske usluge te interes korisnika za istom, dostatan da bi opravdao zadržavanje postojeće regulacije? </w:t>
            </w:r>
          </w:p>
        </w:tc>
      </w:tr>
      <w:tr w:rsidR="00C1736C" w:rsidRPr="009E23AD" w14:paraId="0152CA57" w14:textId="77777777" w:rsidTr="0076420A">
        <w:trPr>
          <w:trHeight w:val="553"/>
        </w:trPr>
        <w:tc>
          <w:tcPr>
            <w:tcW w:w="1940" w:type="dxa"/>
          </w:tcPr>
          <w:p w14:paraId="54FA8400" w14:textId="11E43E19" w:rsidR="00C1736C" w:rsidRPr="007E75E7" w:rsidRDefault="00C1736C" w:rsidP="00A602D7">
            <w:pPr>
              <w:jc w:val="both"/>
              <w:rPr>
                <w:b/>
                <w:bCs/>
              </w:rPr>
            </w:pPr>
            <w:r w:rsidRPr="0075299D">
              <w:rPr>
                <w:b/>
                <w:bCs/>
              </w:rPr>
              <w:t>Ispitanik</w:t>
            </w:r>
          </w:p>
        </w:tc>
        <w:tc>
          <w:tcPr>
            <w:tcW w:w="12084" w:type="dxa"/>
          </w:tcPr>
          <w:p w14:paraId="29A6DC01" w14:textId="0C300EFB" w:rsidR="00C1736C" w:rsidRPr="00FB7281" w:rsidRDefault="00C1736C" w:rsidP="00A602D7">
            <w:pPr>
              <w:jc w:val="both"/>
              <w:rPr>
                <w:b/>
              </w:rPr>
            </w:pPr>
            <w:r w:rsidRPr="00523DF8">
              <w:rPr>
                <w:b/>
                <w:bCs/>
              </w:rPr>
              <w:t>Zaprimljeni komentar</w:t>
            </w:r>
          </w:p>
        </w:tc>
      </w:tr>
      <w:tr w:rsidR="00C1736C" w:rsidRPr="009E23AD" w14:paraId="7172E86D" w14:textId="77777777" w:rsidTr="0076420A">
        <w:trPr>
          <w:trHeight w:val="553"/>
        </w:trPr>
        <w:tc>
          <w:tcPr>
            <w:tcW w:w="1940" w:type="dxa"/>
          </w:tcPr>
          <w:p w14:paraId="60291304" w14:textId="7E431C43" w:rsidR="00C1736C" w:rsidRPr="007E75E7" w:rsidRDefault="00C1736C" w:rsidP="0076420A">
            <w:pPr>
              <w:spacing w:line="276" w:lineRule="auto"/>
              <w:jc w:val="both"/>
              <w:rPr>
                <w:b/>
                <w:bCs/>
              </w:rPr>
            </w:pPr>
            <w:r w:rsidRPr="007E75E7">
              <w:rPr>
                <w:b/>
                <w:bCs/>
              </w:rPr>
              <w:t>HT</w:t>
            </w:r>
          </w:p>
        </w:tc>
        <w:tc>
          <w:tcPr>
            <w:tcW w:w="12084" w:type="dxa"/>
          </w:tcPr>
          <w:p w14:paraId="22CB6F20" w14:textId="1180898E" w:rsidR="00C1736C" w:rsidRPr="009E23AD" w:rsidRDefault="00C1736C" w:rsidP="00A602D7">
            <w:pPr>
              <w:jc w:val="both"/>
              <w:rPr>
                <w:b/>
              </w:rPr>
            </w:pPr>
            <w:r>
              <w:t>Kao što je to već gore navedeno, korištenje ja</w:t>
            </w:r>
            <w:r>
              <w:rPr>
                <w:rFonts w:ascii="Calibri" w:eastAsia="Calibri" w:hAnsi="Calibri" w:cs="Calibri"/>
              </w:rPr>
              <w:t xml:space="preserve">vno dostupne telefonske usluge u </w:t>
            </w:r>
            <w:r>
              <w:t>značajnom</w:t>
            </w:r>
            <w:r>
              <w:rPr>
                <w:rFonts w:ascii="Calibri" w:eastAsia="Calibri" w:hAnsi="Calibri" w:cs="Calibri"/>
              </w:rPr>
              <w:t xml:space="preserve"> je padu u RH, a iz svih </w:t>
            </w:r>
            <w:r>
              <w:t xml:space="preserve">gore navedenih razloga očekujemo da se takav trend i nastavi. </w:t>
            </w:r>
            <w:r>
              <w:rPr>
                <w:rFonts w:ascii="Calibri" w:eastAsia="Calibri" w:hAnsi="Calibri" w:cs="Calibri"/>
              </w:rPr>
              <w:t xml:space="preserve">Interes za samostalnom javno dostupnom </w:t>
            </w:r>
            <w:r>
              <w:t>telefonskom uslugom već je značajno smanjen a za očekivati je da će i dalje padat</w:t>
            </w:r>
            <w:r>
              <w:rPr>
                <w:rFonts w:ascii="Calibri" w:eastAsia="Calibri" w:hAnsi="Calibri" w:cs="Calibri"/>
              </w:rPr>
              <w:t xml:space="preserve">i te stoga smatramo da isti nije </w:t>
            </w:r>
            <w:r>
              <w:t>dostatan da bi opravdao zadržavanje postojeće regulacije.</w:t>
            </w:r>
            <w:r>
              <w:rPr>
                <w:rFonts w:ascii="Calibri" w:eastAsia="Calibri" w:hAnsi="Calibri" w:cs="Calibri"/>
              </w:rPr>
              <w:t xml:space="preserve"> </w:t>
            </w:r>
          </w:p>
        </w:tc>
      </w:tr>
      <w:tr w:rsidR="00C1736C" w:rsidRPr="009E23AD" w14:paraId="7BD30287" w14:textId="77777777" w:rsidTr="0076420A">
        <w:trPr>
          <w:trHeight w:val="553"/>
        </w:trPr>
        <w:tc>
          <w:tcPr>
            <w:tcW w:w="1940" w:type="dxa"/>
          </w:tcPr>
          <w:p w14:paraId="604B9A94" w14:textId="13B83A0B" w:rsidR="00C1736C" w:rsidRPr="007E75E7" w:rsidRDefault="00C1736C" w:rsidP="0076420A">
            <w:pPr>
              <w:spacing w:line="276" w:lineRule="auto"/>
              <w:jc w:val="both"/>
              <w:rPr>
                <w:b/>
                <w:bCs/>
              </w:rPr>
            </w:pPr>
            <w:r w:rsidRPr="007E75E7">
              <w:rPr>
                <w:b/>
                <w:bCs/>
              </w:rPr>
              <w:t>Optima</w:t>
            </w:r>
          </w:p>
        </w:tc>
        <w:tc>
          <w:tcPr>
            <w:tcW w:w="12084" w:type="dxa"/>
          </w:tcPr>
          <w:p w14:paraId="4F75F8B4" w14:textId="5CF74738" w:rsidR="00C1736C" w:rsidRPr="009E23AD" w:rsidRDefault="00C1736C" w:rsidP="00A602D7">
            <w:pPr>
              <w:jc w:val="both"/>
              <w:rPr>
                <w:b/>
              </w:rPr>
            </w:pPr>
            <w:r w:rsidRPr="007E75E7">
              <w:t>Broj korisnika samostalne javno dostupne telefonske usluge i njihova potreba/interes za istom apsolutno opravdavaju zadržavanje postojeće regulacije. Naime, Optima na kraju Q1/2021 ima više od 30.000 korisnika samostalne javno dostupne telefonske usluge koja se pruža putem veleprodajne WLR usluge što predstavlja 59,0 % baze korisnika samostalne telefonske usluge Optime, te čini 19,3 % udjela u ukupnoj bazi privatnih i malih poslovnih korisnika Optime.</w:t>
            </w:r>
          </w:p>
        </w:tc>
      </w:tr>
      <w:tr w:rsidR="00C1736C" w:rsidRPr="009E23AD" w14:paraId="306B3AAF" w14:textId="77777777" w:rsidTr="0076420A">
        <w:trPr>
          <w:trHeight w:val="553"/>
        </w:trPr>
        <w:tc>
          <w:tcPr>
            <w:tcW w:w="1940" w:type="dxa"/>
          </w:tcPr>
          <w:p w14:paraId="6914FFE2" w14:textId="5AA5388E" w:rsidR="00C1736C" w:rsidRPr="007E75E7" w:rsidRDefault="00C1736C" w:rsidP="0076420A">
            <w:pPr>
              <w:spacing w:line="276" w:lineRule="auto"/>
              <w:jc w:val="both"/>
              <w:rPr>
                <w:b/>
                <w:bCs/>
              </w:rPr>
            </w:pPr>
            <w:r w:rsidRPr="007E75E7">
              <w:rPr>
                <w:b/>
                <w:bCs/>
              </w:rPr>
              <w:t>A1</w:t>
            </w:r>
          </w:p>
        </w:tc>
        <w:tc>
          <w:tcPr>
            <w:tcW w:w="12084" w:type="dxa"/>
          </w:tcPr>
          <w:p w14:paraId="65A97144" w14:textId="4194AD4F" w:rsidR="00C1736C" w:rsidRPr="009E23AD" w:rsidRDefault="00C1736C" w:rsidP="00A602D7">
            <w:pPr>
              <w:jc w:val="both"/>
              <w:rPr>
                <w:b/>
              </w:rPr>
            </w:pPr>
            <w:r w:rsidRPr="007E75E7">
              <w:t>A1 smatra da značaj samostalne javno dostupne telefonske usluge nije jedini razlog za zadržavanje postojeće regulacije jer se WLR usluga ne koristi samo kao samostalna usluga već i u kombinaciji s drugim veleprodajnim uslugama. Iako cijena WLR usluge, kad se koristi u kombinaciji s drugim veleprodajnim uslugama, nije regulirana već se određuje na komercijalnoj osnovi, prema postojećoj regulaciji HT je i dalje obvezan pružati WLR uslugu što bi se ukidanjem regulacije na predmetnim tržištima promijenilo, tj. tjeralo bi se operatore na migraciju na druge usluge što je i bila pozadina uvođenja komercijalne osnove za kombinaciju veleprodajnih usluga. Navedeno bi zasigurno povećalo troškove Optime. Stoga naglasak ne smije biti samo na regulaciji cijene WLR usluge već i na samoj obvezi pružanja navedene usluge, a time i određivanjem uvjeta i rokova pružanja usluge, uključujući i obvezu objave standardne ponude.</w:t>
            </w:r>
          </w:p>
        </w:tc>
      </w:tr>
      <w:tr w:rsidR="00C1736C" w:rsidRPr="009E23AD" w14:paraId="69093869" w14:textId="77777777" w:rsidTr="0076420A">
        <w:trPr>
          <w:trHeight w:val="553"/>
        </w:trPr>
        <w:tc>
          <w:tcPr>
            <w:tcW w:w="14024" w:type="dxa"/>
            <w:gridSpan w:val="2"/>
          </w:tcPr>
          <w:p w14:paraId="1CB72484" w14:textId="2D242A96" w:rsidR="00C1736C" w:rsidRDefault="00C1736C" w:rsidP="0076420A">
            <w:pPr>
              <w:spacing w:line="276" w:lineRule="auto"/>
              <w:jc w:val="both"/>
              <w:rPr>
                <w:rFonts w:ascii="Calibri" w:eastAsia="Calibri" w:hAnsi="Calibri" w:cs="Calibri"/>
              </w:rPr>
            </w:pPr>
            <w:r>
              <w:rPr>
                <w:rFonts w:ascii="Calibri" w:eastAsia="Calibri" w:hAnsi="Calibri" w:cs="Calibri"/>
              </w:rPr>
              <w:t>HAKOM:</w:t>
            </w:r>
          </w:p>
          <w:p w14:paraId="3900A6BB" w14:textId="3AE64650" w:rsidR="00C1736C" w:rsidRPr="007E75E7" w:rsidRDefault="00C1736C" w:rsidP="00A602D7">
            <w:pPr>
              <w:pStyle w:val="ListParagraph"/>
              <w:numPr>
                <w:ilvl w:val="0"/>
                <w:numId w:val="28"/>
              </w:numPr>
              <w:jc w:val="both"/>
              <w:rPr>
                <w:b/>
              </w:rPr>
            </w:pPr>
            <w:r w:rsidRPr="007E75E7">
              <w:rPr>
                <w:rFonts w:ascii="Calibri" w:eastAsia="Calibri" w:hAnsi="Calibri" w:cs="Calibri"/>
              </w:rPr>
              <w:t xml:space="preserve">Mislite li da su korisnici samostalne javno dostupne telefonske usluge, spremni istu dopuniti dodatnim uslugama iz paketa usluga u razdoblju od iduće 3 godine? Postoje li planovi na strani operatora korisnika WLR i CPS usluga za migraciju takvih korisnika na druge veleprodajne (i maloprodajne) ponude? Uz pretpostavku da bi prethodno navedeno opravdalo korištenje drugih veleprodajnih ponuda HT-a kako bi se krajnjim korisnicima ponudili paketi usluga, koji rok smatrate primjerenim za migraciju korisnika s WLR i CPS usluga na usluge iz drugih veleprodajnih ponuda HT-a? </w:t>
            </w:r>
          </w:p>
        </w:tc>
      </w:tr>
      <w:tr w:rsidR="00C1736C" w:rsidRPr="009E23AD" w14:paraId="65A44D42" w14:textId="77777777" w:rsidTr="0076420A">
        <w:trPr>
          <w:trHeight w:val="553"/>
        </w:trPr>
        <w:tc>
          <w:tcPr>
            <w:tcW w:w="1940" w:type="dxa"/>
          </w:tcPr>
          <w:p w14:paraId="21C6043D" w14:textId="13D7CE3B" w:rsidR="00C1736C" w:rsidRPr="007E75E7" w:rsidRDefault="00C1736C" w:rsidP="00A602D7">
            <w:pPr>
              <w:jc w:val="both"/>
              <w:rPr>
                <w:b/>
                <w:bCs/>
              </w:rPr>
            </w:pPr>
            <w:r w:rsidRPr="0075299D">
              <w:rPr>
                <w:b/>
                <w:bCs/>
              </w:rPr>
              <w:lastRenderedPageBreak/>
              <w:t>Ispitanik</w:t>
            </w:r>
          </w:p>
        </w:tc>
        <w:tc>
          <w:tcPr>
            <w:tcW w:w="12084" w:type="dxa"/>
          </w:tcPr>
          <w:p w14:paraId="449D67CF" w14:textId="7806A9C5" w:rsidR="00C1736C" w:rsidRPr="00FB7281" w:rsidRDefault="00C1736C" w:rsidP="00A602D7">
            <w:pPr>
              <w:jc w:val="both"/>
              <w:rPr>
                <w:b/>
              </w:rPr>
            </w:pPr>
            <w:r w:rsidRPr="00523DF8">
              <w:rPr>
                <w:b/>
                <w:bCs/>
              </w:rPr>
              <w:t>Zaprimljeni komentar</w:t>
            </w:r>
          </w:p>
        </w:tc>
      </w:tr>
      <w:tr w:rsidR="00C1736C" w:rsidRPr="009E23AD" w14:paraId="22CD153E" w14:textId="77777777" w:rsidTr="0076420A">
        <w:trPr>
          <w:trHeight w:val="553"/>
        </w:trPr>
        <w:tc>
          <w:tcPr>
            <w:tcW w:w="1940" w:type="dxa"/>
          </w:tcPr>
          <w:p w14:paraId="6B34CDBE" w14:textId="0C6AA14F" w:rsidR="00C1736C" w:rsidRPr="007E75E7" w:rsidRDefault="00C1736C" w:rsidP="0076420A">
            <w:pPr>
              <w:spacing w:line="276" w:lineRule="auto"/>
              <w:jc w:val="both"/>
              <w:rPr>
                <w:b/>
                <w:bCs/>
              </w:rPr>
            </w:pPr>
            <w:r w:rsidRPr="007E75E7">
              <w:rPr>
                <w:b/>
                <w:bCs/>
              </w:rPr>
              <w:t>HT</w:t>
            </w:r>
          </w:p>
        </w:tc>
        <w:tc>
          <w:tcPr>
            <w:tcW w:w="12084" w:type="dxa"/>
          </w:tcPr>
          <w:p w14:paraId="63C5DA06" w14:textId="66FBE7F6" w:rsidR="00C1736C" w:rsidRDefault="00C1736C" w:rsidP="0076420A">
            <w:pPr>
              <w:ind w:left="-5"/>
              <w:jc w:val="both"/>
            </w:pPr>
            <w:r>
              <w:t xml:space="preserve">HT je mišljenja da će značajan broj trenutnih korisnika samostalne javno dostupne telefonske usluge biti spreman u </w:t>
            </w:r>
            <w:r w:rsidRPr="007E75E7">
              <w:t>naredne tri g</w:t>
            </w:r>
            <w:r>
              <w:t xml:space="preserve">odine migrirati na pakete usluga. Naša poslovna strategija svakako ide u tom smjeru, što je vidljivo iz </w:t>
            </w:r>
            <w:r w:rsidRPr="007E75E7">
              <w:t>podatk</w:t>
            </w:r>
            <w:r>
              <w:t>a o značajnim ulaganjima HT</w:t>
            </w:r>
            <w:r w:rsidRPr="007E75E7">
              <w:t xml:space="preserve">-a u </w:t>
            </w:r>
            <w:r>
              <w:t>širokopojasnu infrastrukturu.</w:t>
            </w:r>
            <w:r w:rsidRPr="007E75E7">
              <w:t xml:space="preserve"> Operatori korisnici nisu komunicirali HT-u planove migracije korisnika WLR i CPS usluga.</w:t>
            </w:r>
          </w:p>
          <w:p w14:paraId="3849F684" w14:textId="6BFE3249" w:rsidR="00C1736C" w:rsidRDefault="00C1736C" w:rsidP="0076420A">
            <w:pPr>
              <w:ind w:left="-5"/>
              <w:jc w:val="both"/>
            </w:pPr>
            <w:r w:rsidRPr="007E75E7">
              <w:t xml:space="preserve">Migracija WLR i CPS korisnika u cijelosti, a sukladno iskustvima IMS </w:t>
            </w:r>
            <w:r>
              <w:t>migracije i uz podršku HAKOM</w:t>
            </w:r>
            <w:r w:rsidRPr="007E75E7">
              <w:t>-a, mogla bi biti realizirana u razdoblju od dvije godine</w:t>
            </w:r>
            <w:r>
              <w:t>, vodeći računa o</w:t>
            </w:r>
            <w:r w:rsidRPr="007E75E7">
              <w:t xml:space="preserve"> spremnosti operatora na migraciju. </w:t>
            </w:r>
            <w:r>
              <w:t>U tom slučaju</w:t>
            </w:r>
            <w:r w:rsidRPr="007E75E7">
              <w:t xml:space="preserve"> uputa od strane HAKOM-</w:t>
            </w:r>
            <w:r>
              <w:t>a bi trebala biti jasna u smislu da HT nakon isteka prijelaznog perioda može prest</w:t>
            </w:r>
            <w:r w:rsidRPr="007E75E7">
              <w:t>ati nuditi WLR i CPS bez ikakvog dodatnog odobrenja HAKOM-</w:t>
            </w:r>
            <w:r>
              <w:t xml:space="preserve">a, a da su operatori do tog trenutka dužni migrirati postojeće korisnike na zamjenska rješenja, te da u protivnom HT ima pravo po isteku prijelaznog razdoblja jednostrano raskinuti ugovor za </w:t>
            </w:r>
            <w:r w:rsidRPr="007E75E7">
              <w:t>WLR i CPS.</w:t>
            </w:r>
          </w:p>
          <w:p w14:paraId="0882F3BB" w14:textId="23E25C79" w:rsidR="00C1736C" w:rsidRPr="009E23AD" w:rsidRDefault="00C1736C" w:rsidP="00A602D7">
            <w:pPr>
              <w:jc w:val="both"/>
              <w:rPr>
                <w:b/>
              </w:rPr>
            </w:pPr>
            <w:r>
              <w:t>Međutim,</w:t>
            </w:r>
            <w:r w:rsidRPr="007E75E7">
              <w:t xml:space="preserve"> deregulacija WLR-a i CPS-</w:t>
            </w:r>
            <w:r>
              <w:t>a ne znači nužno da bi HT presta</w:t>
            </w:r>
            <w:r w:rsidRPr="007E75E7">
              <w:t xml:space="preserve">o </w:t>
            </w:r>
            <w:r>
              <w:t xml:space="preserve">pružati ove usluge ukoliko iste više ne bi bile </w:t>
            </w:r>
            <w:r w:rsidRPr="007E75E7">
              <w:t>HT-</w:t>
            </w:r>
            <w:r>
              <w:t xml:space="preserve">ova regulatorna obveza, jer uvijek postoji mogućnost da HT nastavi pružati WLR i CPS po komercijalnim uvjetima </w:t>
            </w:r>
            <w:r w:rsidRPr="007E75E7">
              <w:t>i nakon njihove dereg</w:t>
            </w:r>
            <w:r>
              <w:t>ulacije, ukoliko će za tim uslugama postojati dovoljan interes operatora.</w:t>
            </w:r>
            <w:r w:rsidRPr="007E75E7">
              <w:t xml:space="preserve"> Dakle, deregulacija ne </w:t>
            </w:r>
            <w:r>
              <w:t>znači nužno gašenje MSAN POTS sučelja</w:t>
            </w:r>
            <w:r w:rsidRPr="007E75E7">
              <w:t xml:space="preserve"> </w:t>
            </w:r>
            <w:r>
              <w:t xml:space="preserve">već se usluga može </w:t>
            </w:r>
            <w:r w:rsidRPr="007E75E7">
              <w:t xml:space="preserve">i dalje nuditi pod komercijalnim uvjetima bez </w:t>
            </w:r>
            <w:r>
              <w:t xml:space="preserve">nužne </w:t>
            </w:r>
            <w:r w:rsidRPr="007E75E7">
              <w:t xml:space="preserve">migracije na </w:t>
            </w:r>
            <w:r>
              <w:t>veleprodajne širokopojasne</w:t>
            </w:r>
            <w:r w:rsidRPr="007E75E7">
              <w:t xml:space="preserve"> usluge. </w:t>
            </w:r>
          </w:p>
        </w:tc>
      </w:tr>
      <w:tr w:rsidR="00C1736C" w:rsidRPr="009E23AD" w14:paraId="76679212" w14:textId="77777777" w:rsidTr="0076420A">
        <w:trPr>
          <w:trHeight w:val="553"/>
        </w:trPr>
        <w:tc>
          <w:tcPr>
            <w:tcW w:w="1940" w:type="dxa"/>
          </w:tcPr>
          <w:p w14:paraId="30B4A9DD" w14:textId="180B48A4" w:rsidR="00C1736C" w:rsidRPr="007E75E7" w:rsidRDefault="00C1736C" w:rsidP="0076420A">
            <w:pPr>
              <w:spacing w:line="276" w:lineRule="auto"/>
              <w:jc w:val="both"/>
              <w:rPr>
                <w:b/>
                <w:bCs/>
              </w:rPr>
            </w:pPr>
            <w:r w:rsidRPr="007E75E7">
              <w:rPr>
                <w:b/>
                <w:bCs/>
              </w:rPr>
              <w:t>Optima</w:t>
            </w:r>
          </w:p>
        </w:tc>
        <w:tc>
          <w:tcPr>
            <w:tcW w:w="12084" w:type="dxa"/>
          </w:tcPr>
          <w:p w14:paraId="1DE561EC" w14:textId="77777777" w:rsidR="00C1736C" w:rsidRPr="007E75E7" w:rsidRDefault="00C1736C" w:rsidP="0076420A">
            <w:pPr>
              <w:ind w:left="-5"/>
              <w:jc w:val="both"/>
            </w:pPr>
            <w:r w:rsidRPr="007E75E7">
              <w:t>Vrlo mali dio Optiminih korisnika samostalne javno dostupne telefonske usluge koja se pruža putem veleprodajne WLR i CPS usluge je u razdoblju od iduće 3 godine uopće spremno istu dopuniti dodatnim uslugama iz paketa usluga. Naime, Optima kontinuirano, a posebno u zadnjih 5 godina, provodi proaktivne aktivnosti kako bi motivirala korisnike samostalne javno dostupne telefonske usluge da istu uslugu nadopune s uslugom interneta, IP televizije ili interneta i IP televizije. Time je Optima uspjela značajan dio korisnika samostalne javno dostupne telefonske usluge uz sklapanje novog pretplatničkog ugovora migrirati na pakete koji uz telefonsku uslugu sadrže i uslugu interneta, te je određeni dio korisnika tom prilikom odabrao i uslugu IP televizije. Međutim, bez obzira na intenzivne aktivnosti u ovom segmentu Optima i dalje na kraju Q1/2021 ima više od 30.000 korisnika samostalne javno dostupne telefonske usluge koja se pruža putem veleprodajne WLR usluge. Veliki broj navedenog broja korisnika je nedvojbeno komuniciralo Optimi da iz objektivnih ili subjektivnih razloga nisu u mogućnosti ili pak ne žele ugovoriti i uslugu interneta ili IP televizije. Pri tome ističemo da se u velikoj mjeri radi o korisnicima starije životne dobi. Ključni razlozi odbijanja ugovaranja usluga interneta i IP televizije su sljedeći:</w:t>
            </w:r>
          </w:p>
          <w:p w14:paraId="03EA5E06" w14:textId="77777777" w:rsidR="00C1736C" w:rsidRPr="007E75E7" w:rsidRDefault="00C1736C" w:rsidP="0076420A">
            <w:pPr>
              <w:pStyle w:val="ListParagraph"/>
              <w:numPr>
                <w:ilvl w:val="0"/>
                <w:numId w:val="30"/>
              </w:numPr>
              <w:jc w:val="both"/>
            </w:pPr>
            <w:r w:rsidRPr="007E75E7">
              <w:t>strah od promjene,</w:t>
            </w:r>
          </w:p>
          <w:p w14:paraId="5125C400" w14:textId="77777777" w:rsidR="00C1736C" w:rsidRPr="007E75E7" w:rsidRDefault="00C1736C" w:rsidP="0076420A">
            <w:pPr>
              <w:pStyle w:val="ListParagraph"/>
              <w:numPr>
                <w:ilvl w:val="0"/>
                <w:numId w:val="30"/>
              </w:numPr>
              <w:jc w:val="both"/>
            </w:pPr>
            <w:r w:rsidRPr="007E75E7">
              <w:t>slaba platežna moć,</w:t>
            </w:r>
          </w:p>
          <w:p w14:paraId="30DD1A34" w14:textId="77777777" w:rsidR="00C1736C" w:rsidRPr="007E75E7" w:rsidRDefault="00C1736C" w:rsidP="0076420A">
            <w:pPr>
              <w:pStyle w:val="ListParagraph"/>
              <w:numPr>
                <w:ilvl w:val="0"/>
                <w:numId w:val="30"/>
              </w:numPr>
              <w:jc w:val="both"/>
            </w:pPr>
            <w:r w:rsidRPr="007E75E7">
              <w:t>nezainteresiranost za korištenje drugih usluga (Internet ili IP televizija),</w:t>
            </w:r>
          </w:p>
          <w:p w14:paraId="2D430D71" w14:textId="77777777" w:rsidR="00C1736C" w:rsidRPr="007E75E7" w:rsidRDefault="00C1736C" w:rsidP="0076420A">
            <w:pPr>
              <w:pStyle w:val="ListParagraph"/>
              <w:numPr>
                <w:ilvl w:val="0"/>
                <w:numId w:val="30"/>
              </w:numPr>
              <w:jc w:val="both"/>
            </w:pPr>
            <w:r w:rsidRPr="007E75E7">
              <w:t>nepostojanje adekvatnog uređaja na kojem bi koristili uslugu interneta,</w:t>
            </w:r>
          </w:p>
          <w:p w14:paraId="006765A5" w14:textId="77777777" w:rsidR="00C1736C" w:rsidRPr="007E75E7" w:rsidRDefault="00C1736C" w:rsidP="0076420A">
            <w:pPr>
              <w:pStyle w:val="ListParagraph"/>
              <w:numPr>
                <w:ilvl w:val="0"/>
                <w:numId w:val="30"/>
              </w:numPr>
              <w:jc w:val="both"/>
            </w:pPr>
            <w:r w:rsidRPr="007E75E7">
              <w:t>nemogućnost samostalnog korištenja usluge radi nepoznavanja načina korištenja,</w:t>
            </w:r>
          </w:p>
          <w:p w14:paraId="19B32A42" w14:textId="77777777" w:rsidR="00C1736C" w:rsidRPr="007E75E7" w:rsidRDefault="00C1736C" w:rsidP="0076420A">
            <w:pPr>
              <w:pStyle w:val="ListParagraph"/>
              <w:numPr>
                <w:ilvl w:val="0"/>
                <w:numId w:val="30"/>
              </w:numPr>
              <w:jc w:val="both"/>
            </w:pPr>
            <w:r w:rsidRPr="007E75E7">
              <w:t>nedostatak vremena za gledanje televizije.</w:t>
            </w:r>
          </w:p>
          <w:p w14:paraId="0968EC1D" w14:textId="77777777" w:rsidR="00C1736C" w:rsidRPr="007E75E7" w:rsidRDefault="00C1736C" w:rsidP="0076420A">
            <w:pPr>
              <w:ind w:left="-5"/>
              <w:jc w:val="both"/>
            </w:pPr>
            <w:r w:rsidRPr="007E75E7">
              <w:t xml:space="preserve">Kao što je prethodno navedeno, postoje planovi na strani Optime koji se kontinuirano provode u cilju migracije korisnika na druge pakete koji sadrže usluge Interneta i IP televizije, ali trenutno ne postoje planovi da se ti korisnici migriraju na druge alternativne </w:t>
            </w:r>
            <w:r w:rsidRPr="007E75E7">
              <w:lastRenderedPageBreak/>
              <w:t>veleprodajne usluge iz razloga što adekvatna veleprodajna usluga za migraciju korisnika samostalne telefonske linije na samostalnu telefonsku liniju ne postoji. Dakle, adekvatna veleprodajna alternativa ne postoji.</w:t>
            </w:r>
          </w:p>
          <w:p w14:paraId="1936D6FB" w14:textId="77777777" w:rsidR="00C1736C" w:rsidRPr="007E75E7" w:rsidRDefault="00C1736C" w:rsidP="0076420A">
            <w:pPr>
              <w:ind w:left="-5"/>
              <w:jc w:val="both"/>
            </w:pPr>
            <w:r w:rsidRPr="007E75E7">
              <w:t xml:space="preserve">Jedina trenutna opcija je migracija korisnika samostalne telefonske usluge na veleprodajnu NBSA uslugu pri čemu bi korisnici bili migrirani na VoIP tehnologiju. Važno je prvo naglasiti da u slučaju nestanka struje, telefonska usluga krajnjim korisnicima ne bi funkcionirala što je neprihvatljivo za osobe starije životne dobi koje spadaju u vrlo ranjivu skupinu društva. </w:t>
            </w:r>
          </w:p>
          <w:p w14:paraId="67E21AED" w14:textId="77777777" w:rsidR="00C1736C" w:rsidRPr="007E75E7" w:rsidRDefault="00C1736C" w:rsidP="0076420A">
            <w:pPr>
              <w:ind w:left="-5"/>
              <w:jc w:val="both"/>
            </w:pPr>
            <w:r w:rsidRPr="007E75E7">
              <w:t>Dodatno, prilikom potencijalnog procesa migracije na veleprodajnu NBSA uslugu u određenom broju slučajeva došlo bi do prekida rada telefonske usluge s kraćim ili dužim trajanjem, a što masovne migracijske aktivnosti gotovo uvijek povlače za sobom, posebno iz aspekta dolaska tehničara u domove radi dostave i spajanja modema, koji je nužno potreban za funkcioniranje samostalne telefonske usluge. Ujedno, ističemo da određeni broj korisnika ne bi mogao migrirati na veleprodajnu NBSA (VoIP) uslugu obzirom da ista nije dostupna na cijelom području RH. Za taj dio korisnika uopće ne postoji alternativna veleprodajna usluga te veleprodajni operator za takve slučajeve koristi FGSM uslugu.</w:t>
            </w:r>
          </w:p>
          <w:p w14:paraId="682FEDE3" w14:textId="77777777" w:rsidR="00C1736C" w:rsidRPr="007E75E7" w:rsidRDefault="00C1736C" w:rsidP="0076420A">
            <w:pPr>
              <w:ind w:left="-5"/>
              <w:jc w:val="both"/>
            </w:pPr>
            <w:r w:rsidRPr="007E75E7">
              <w:t xml:space="preserve">S druge strane, ovakav tip migracije korisnika samostalne telefonske usluge na veleprodajnu NBSA uslugu za Optimu bi financijski bio jako zahtjevan jer bi mogao biti proveden isključivo uz prethodnu nabavu modema i njihovu isporuku prema korisniku, te uz instalaciju koja bi trebala biti podržana isključivo od strane tehničara na terenu. Okvirni izračun troška nabave modema i izlaska tehničara za obuhvaćeni broj korisnika dovodi do ukupnog troška od 15,8 milijuna kn, a što iznosi cca 500 kn po korisniku. Optima navedene troškove nije u mogućnosti snositi potpuno niti djelomično. Ovakva odluka bi značila prisilnu migraciju krajnjih korisnika samostalne telefonske usluge kojima se usluga pruža putem veleprodajne WLR usluge te se evidentno navedeni troškovi nužni za provedbu migracije ne bi mogli izbjeći. Prisilna migracija ne bi stvorila priliku za ostvarenje inkrementalnog prihoda u odnosu na ono što Optima trenutno prihoduje, a temeljem samostalne telefonske usluge pa se niti u jednom dijelu ogroman neplanirani trošak ne može kompenzirati potencijalnim inkrementalnim prihodom. </w:t>
            </w:r>
          </w:p>
          <w:p w14:paraId="11C6102F" w14:textId="35FBC227" w:rsidR="00C1736C" w:rsidRPr="009E23AD" w:rsidRDefault="00C1736C" w:rsidP="00A602D7">
            <w:pPr>
              <w:jc w:val="both"/>
              <w:rPr>
                <w:b/>
              </w:rPr>
            </w:pPr>
            <w:r w:rsidRPr="007E75E7">
              <w:t>Ukoliko je veleprodajni operator spreman pokriti navedeni trošak opreme i izlaska tehničara, te omogućiti operatoru korisniku da naredne dvije godine nakon izvršene migracije i dalje plaća postojeću ili nižu cijenu WLR veleprodajne naknade, Optima bi mogla potencijalno razmisliti o donošenju odluke o proaktivnoj prisilnoj migraciji korisnika s veleprodajne WLR usluge na veleprodajnu NBSA uslugu, no uz znatno dulji rok za migraciju. U slučaju da se odluka o migraciji od strane Optime potencijalno donese mogla bi biti sprovedena do kraja 2025. godine.</w:t>
            </w:r>
          </w:p>
        </w:tc>
      </w:tr>
      <w:tr w:rsidR="00C1736C" w:rsidRPr="009E23AD" w14:paraId="6B2B3EEA" w14:textId="77777777" w:rsidTr="0076420A">
        <w:trPr>
          <w:trHeight w:val="553"/>
        </w:trPr>
        <w:tc>
          <w:tcPr>
            <w:tcW w:w="1940" w:type="dxa"/>
          </w:tcPr>
          <w:p w14:paraId="7E5BA2D0" w14:textId="19ABB0B2" w:rsidR="00C1736C" w:rsidRPr="007E75E7" w:rsidRDefault="00C1736C" w:rsidP="0076420A">
            <w:pPr>
              <w:spacing w:line="276" w:lineRule="auto"/>
              <w:jc w:val="both"/>
              <w:rPr>
                <w:b/>
                <w:bCs/>
              </w:rPr>
            </w:pPr>
            <w:r w:rsidRPr="007E75E7">
              <w:rPr>
                <w:b/>
                <w:bCs/>
              </w:rPr>
              <w:lastRenderedPageBreak/>
              <w:t>A1</w:t>
            </w:r>
          </w:p>
        </w:tc>
        <w:tc>
          <w:tcPr>
            <w:tcW w:w="12084" w:type="dxa"/>
          </w:tcPr>
          <w:p w14:paraId="1C820385" w14:textId="77777777" w:rsidR="00C1736C" w:rsidRPr="007E75E7" w:rsidRDefault="00C1736C" w:rsidP="0076420A">
            <w:pPr>
              <w:ind w:left="-5"/>
              <w:jc w:val="both"/>
            </w:pPr>
            <w:r w:rsidRPr="007E75E7">
              <w:t xml:space="preserve">Kao što je spomenuto u prethodnom odgovoru, određeni korisnici WLR usluge već koriste i druge maloprodajne usluge uz javno dostupnu telefonsku uslugu, ali zbog određenih karakteristika koje, za razliku od WLR usluge, VoIP usluga ne omogućuje, navedeni korisnici ne žele preći s WLR usluge na neko drugo veleprodajno rješenje. Bitno je napomenuti da operatori konstantno rade na proširenju opsega usluga koje pojedini korisnik koristi, ali određeni korisnici jednostavno odbijaju koristiti rješenja koja se baziraju na VoIP usluzi. </w:t>
            </w:r>
          </w:p>
          <w:p w14:paraId="42CDC5D4" w14:textId="5F7B3AF9" w:rsidR="00C1736C" w:rsidRPr="009E23AD" w:rsidRDefault="00C1736C" w:rsidP="00A602D7">
            <w:pPr>
              <w:jc w:val="both"/>
              <w:rPr>
                <w:b/>
              </w:rPr>
            </w:pPr>
            <w:r w:rsidRPr="007E75E7">
              <w:t xml:space="preserve">U slučaju ukidanja regulacije i uvođenja prisilne migracije s WLR usluge na druge veleprodajne usluge, A1 smatra da je potrebno osigurati minimalni rok od 2 godine za navedenu migraciju kako bi se izbjegao rizik prijevremenog raskida ugovora od strane krajnjih </w:t>
            </w:r>
            <w:r w:rsidRPr="007E75E7">
              <w:lastRenderedPageBreak/>
              <w:t>korisnika koji neće prihvatiti navedenu migraciju. Dodatno, potrebno je voditi računa da u sklopu eventualne prisilne migracije bude omogućeno da korisnici javne nabave mogu koristiti ugovorenu uslugu do isteka ugovora o javnoj nabavi. Slijedom svega navedenog, vjerojatno će biti potrebno najprije odrediti datum od kojega više neće biti moguće ugovoriti nove WLR usluge te razdoblje tijekom kojeg bi se postojeći korisnici migrirali na druga veleprodajna rješenja.</w:t>
            </w:r>
          </w:p>
        </w:tc>
      </w:tr>
      <w:tr w:rsidR="00C1736C" w:rsidRPr="009E23AD" w14:paraId="77D71B93" w14:textId="77777777" w:rsidTr="0076420A">
        <w:trPr>
          <w:trHeight w:val="553"/>
        </w:trPr>
        <w:tc>
          <w:tcPr>
            <w:tcW w:w="14024" w:type="dxa"/>
            <w:gridSpan w:val="2"/>
          </w:tcPr>
          <w:p w14:paraId="75197C3C" w14:textId="77777777" w:rsidR="00C1736C" w:rsidRPr="007E75E7" w:rsidRDefault="00C1736C" w:rsidP="0076420A">
            <w:pPr>
              <w:spacing w:line="276" w:lineRule="auto"/>
              <w:jc w:val="both"/>
              <w:rPr>
                <w:rFonts w:ascii="Calibri" w:eastAsia="Calibri" w:hAnsi="Calibri" w:cs="Calibri"/>
              </w:rPr>
            </w:pPr>
            <w:r w:rsidRPr="007E75E7">
              <w:rPr>
                <w:rFonts w:ascii="Calibri" w:eastAsia="Calibri" w:hAnsi="Calibri" w:cs="Calibri"/>
              </w:rPr>
              <w:lastRenderedPageBreak/>
              <w:t>HAKOM:</w:t>
            </w:r>
          </w:p>
          <w:p w14:paraId="6DBFF2EB" w14:textId="16EB86DD" w:rsidR="00C1736C" w:rsidRPr="007E75E7" w:rsidRDefault="00C1736C" w:rsidP="00A602D7">
            <w:pPr>
              <w:pStyle w:val="ListParagraph"/>
              <w:numPr>
                <w:ilvl w:val="0"/>
                <w:numId w:val="28"/>
              </w:numPr>
              <w:jc w:val="both"/>
              <w:rPr>
                <w:b/>
              </w:rPr>
            </w:pPr>
            <w:r w:rsidRPr="007E75E7">
              <w:rPr>
                <w:rFonts w:ascii="Calibri" w:eastAsia="Calibri" w:hAnsi="Calibri" w:cs="Calibri"/>
              </w:rPr>
              <w:t>Na oba tržišta, HT-u je određena regulatorna obveza nadzora cijena na način da je HT obvezan regulirane cijene WLR usluge i usluge originacije za CPS pozive primjenjivati samo u situaciji kada se te usluge koriste samostalno, ili kada se usluga originacije CPS poziva koristi uz samostalnu WLR uslugu. U svim drugim slučajevima, HT je slobodan naplaćivati komercijalne cijene za navedene usluge. Molimo Vas informaciju o tome je li mogućnost određivanja komercijalnih cijena WLR usluge i usluge originacije CPS poziva od strane HT-a utjecala, i u kojoj mjeri, na Vašu odluku o migraciji korisnika s WLR usluge na druge veleprodajne usluge HT-a ili na samu dinamiku migracije?</w:t>
            </w:r>
          </w:p>
        </w:tc>
      </w:tr>
      <w:tr w:rsidR="00C1736C" w:rsidRPr="009E23AD" w14:paraId="3634F503" w14:textId="77777777" w:rsidTr="0076420A">
        <w:trPr>
          <w:trHeight w:val="553"/>
        </w:trPr>
        <w:tc>
          <w:tcPr>
            <w:tcW w:w="1940" w:type="dxa"/>
          </w:tcPr>
          <w:p w14:paraId="1249E080" w14:textId="28214A37" w:rsidR="00C1736C" w:rsidRPr="007E75E7" w:rsidRDefault="00C1736C" w:rsidP="00A602D7">
            <w:pPr>
              <w:jc w:val="both"/>
              <w:rPr>
                <w:b/>
                <w:bCs/>
              </w:rPr>
            </w:pPr>
            <w:r w:rsidRPr="0075299D">
              <w:rPr>
                <w:b/>
                <w:bCs/>
              </w:rPr>
              <w:t>Ispitanik</w:t>
            </w:r>
          </w:p>
        </w:tc>
        <w:tc>
          <w:tcPr>
            <w:tcW w:w="12084" w:type="dxa"/>
          </w:tcPr>
          <w:p w14:paraId="373638FC" w14:textId="3E813F03" w:rsidR="00C1736C" w:rsidRPr="00FB7281" w:rsidRDefault="00C1736C" w:rsidP="00A602D7">
            <w:pPr>
              <w:jc w:val="both"/>
              <w:rPr>
                <w:b/>
              </w:rPr>
            </w:pPr>
            <w:r w:rsidRPr="00523DF8">
              <w:rPr>
                <w:b/>
                <w:bCs/>
              </w:rPr>
              <w:t>Zaprimljeni komentar</w:t>
            </w:r>
          </w:p>
        </w:tc>
      </w:tr>
      <w:tr w:rsidR="00C1736C" w:rsidRPr="009E23AD" w14:paraId="1906CD86" w14:textId="77777777" w:rsidTr="0076420A">
        <w:trPr>
          <w:trHeight w:val="423"/>
        </w:trPr>
        <w:tc>
          <w:tcPr>
            <w:tcW w:w="1940" w:type="dxa"/>
          </w:tcPr>
          <w:p w14:paraId="28A84949" w14:textId="28ED1B3F" w:rsidR="00C1736C" w:rsidRPr="009E23AD" w:rsidRDefault="00C1736C" w:rsidP="0076420A">
            <w:pPr>
              <w:spacing w:line="276" w:lineRule="auto"/>
              <w:jc w:val="both"/>
              <w:rPr>
                <w:b/>
                <w:bCs/>
              </w:rPr>
            </w:pPr>
            <w:r>
              <w:rPr>
                <w:b/>
                <w:bCs/>
              </w:rPr>
              <w:t>HT</w:t>
            </w:r>
          </w:p>
        </w:tc>
        <w:tc>
          <w:tcPr>
            <w:tcW w:w="12084" w:type="dxa"/>
          </w:tcPr>
          <w:p w14:paraId="5B103D26" w14:textId="1103E582" w:rsidR="00C1736C" w:rsidRPr="009E23AD" w:rsidRDefault="00C1736C" w:rsidP="00A602D7">
            <w:pPr>
              <w:jc w:val="both"/>
            </w:pPr>
            <w:r w:rsidRPr="007E75E7">
              <w:t xml:space="preserve">S obzirom da su veleprodajne cijene za kombinaciju usluga WLR, CPS i BSA definirane po komercijalnim uvjetima i </w:t>
            </w:r>
            <w:r>
              <w:t xml:space="preserve">skuplje su od cijena za odgovarajuću zamjensku veleprodajnu uslugu NBSA (koja uključuje i VoIP PVC), smatramo </w:t>
            </w:r>
            <w:r w:rsidRPr="007E75E7">
              <w:t>da je takav cjenovni koncept utjecao na smanjenje broja WLR korisnika te dodatno potaknuo postupnu migraciju WLR korisnika na NBSA.</w:t>
            </w:r>
          </w:p>
        </w:tc>
      </w:tr>
      <w:tr w:rsidR="00C1736C" w:rsidRPr="009E23AD" w14:paraId="37D0ED47" w14:textId="77777777" w:rsidTr="0076420A">
        <w:trPr>
          <w:trHeight w:val="423"/>
        </w:trPr>
        <w:tc>
          <w:tcPr>
            <w:tcW w:w="1940" w:type="dxa"/>
          </w:tcPr>
          <w:p w14:paraId="350744AE" w14:textId="1C6D1CB9" w:rsidR="00C1736C" w:rsidRPr="009E23AD" w:rsidRDefault="00C1736C" w:rsidP="0076420A">
            <w:pPr>
              <w:spacing w:line="276" w:lineRule="auto"/>
              <w:jc w:val="both"/>
              <w:rPr>
                <w:b/>
                <w:bCs/>
              </w:rPr>
            </w:pPr>
            <w:r>
              <w:rPr>
                <w:b/>
                <w:bCs/>
              </w:rPr>
              <w:t>Optima</w:t>
            </w:r>
          </w:p>
        </w:tc>
        <w:tc>
          <w:tcPr>
            <w:tcW w:w="12084" w:type="dxa"/>
          </w:tcPr>
          <w:p w14:paraId="72E2871F" w14:textId="77777777" w:rsidR="00C1736C" w:rsidRPr="007E75E7" w:rsidRDefault="00C1736C" w:rsidP="00A602D7">
            <w:pPr>
              <w:jc w:val="both"/>
            </w:pPr>
            <w:r w:rsidRPr="007E75E7">
              <w:t>Mogućnost određivanja komercijalnih cijena WLR usluge i usluge originacije CPS poziva od strane HT-a nije utjecala na Optiminu odluku o migraciji korisnika s WLR usluge na druge veleprodajne usluge HT-a niti na samu dinamiku migracije. Kako je navedeno u prethodnoj točki Optima kontinuirano provodi komercijalne migracije s WLR-a na druge veleprodajne usluge prilikom nuđenja usluga i paketa koji pored telefonske usluge nude Internet i/ili IP televiziju. Navedene aktivnosti u skladu su s potrebama krajnjih korisnika, te strateškim ciljevima Optime u vidu migracije korisnika na pakete s većim brojem usluga i većom vrijednošću, te trendovima na tržištu.</w:t>
            </w:r>
          </w:p>
          <w:p w14:paraId="7766AE23" w14:textId="77777777" w:rsidR="00C1736C" w:rsidRDefault="00C1736C" w:rsidP="00A602D7">
            <w:pPr>
              <w:jc w:val="both"/>
            </w:pPr>
            <w:r w:rsidRPr="007E75E7">
              <w:t>Optima smatra da je potrebno zadržati regulaciju veleprodajne cijene CPS originacije i općenito regulaciju originacije poziva iz HT-ove mreže. Štoviše, tržišni uvjeti u RH ni približno nisu takvi da bi dozvolili uklanjanje regulacije CPS originacije poziva, a da se to ne odrazi na narušavanje tržišnog položaja Optime.</w:t>
            </w:r>
          </w:p>
          <w:p w14:paraId="39337AEA" w14:textId="77777777" w:rsidR="00C1736C" w:rsidRPr="007E75E7" w:rsidRDefault="00C1736C" w:rsidP="00A602D7">
            <w:pPr>
              <w:jc w:val="both"/>
            </w:pPr>
          </w:p>
          <w:p w14:paraId="06FF22C7" w14:textId="77777777" w:rsidR="00C1736C" w:rsidRDefault="00C1736C" w:rsidP="00A602D7">
            <w:pPr>
              <w:jc w:val="both"/>
            </w:pPr>
            <w:r w:rsidRPr="007E75E7">
              <w:t>Optima u znatnoj mjeri koristi uslugu CPS originacije poziva (približno 70 milijuna minuta godišnje), te bi ukidanje regulacije originacijskih usluga lako moglo prouzročiti efekt koji se vidi kod operatora pokretnih mreža, a koji svoje usluge originacije naplaćuju i preko 10 puta više nego što su cijene terminacije u njihovu mrežu i potpuno su blokirali tržište MVNO.</w:t>
            </w:r>
          </w:p>
          <w:p w14:paraId="04E5CF83" w14:textId="77777777" w:rsidR="00C1736C" w:rsidRPr="007E75E7" w:rsidRDefault="00C1736C" w:rsidP="0076420A">
            <w:pPr>
              <w:jc w:val="both"/>
            </w:pPr>
          </w:p>
          <w:p w14:paraId="7F56964C" w14:textId="3C92C049" w:rsidR="00C1736C" w:rsidRPr="009E23AD" w:rsidRDefault="00C1736C" w:rsidP="0076420A">
            <w:pPr>
              <w:jc w:val="both"/>
            </w:pPr>
            <w:r w:rsidRPr="007E75E7">
              <w:t>Za Optimu bi to značilo znatno povećanje troška originacije poziva koji bi u konačnici doveo do gubitka CPS/WLR korisnika jer Optima ne bi mogla cjenovno konkurirati maloprodajnim uslugama HT-a u segmentu pružanja samostalne telefonske usluge.</w:t>
            </w:r>
          </w:p>
        </w:tc>
      </w:tr>
      <w:tr w:rsidR="00C1736C" w:rsidRPr="009E23AD" w14:paraId="74B813AF" w14:textId="77777777" w:rsidTr="0076420A">
        <w:trPr>
          <w:trHeight w:val="423"/>
        </w:trPr>
        <w:tc>
          <w:tcPr>
            <w:tcW w:w="1940" w:type="dxa"/>
          </w:tcPr>
          <w:p w14:paraId="652B8672" w14:textId="7DAC9A28" w:rsidR="00C1736C" w:rsidRPr="009E23AD" w:rsidRDefault="00C1736C" w:rsidP="0076420A">
            <w:pPr>
              <w:spacing w:line="276" w:lineRule="auto"/>
              <w:jc w:val="both"/>
              <w:rPr>
                <w:b/>
                <w:bCs/>
              </w:rPr>
            </w:pPr>
            <w:r>
              <w:rPr>
                <w:b/>
                <w:bCs/>
              </w:rPr>
              <w:t>A1</w:t>
            </w:r>
          </w:p>
        </w:tc>
        <w:tc>
          <w:tcPr>
            <w:tcW w:w="12084" w:type="dxa"/>
          </w:tcPr>
          <w:p w14:paraId="51D1B275" w14:textId="26AF7705" w:rsidR="00C1736C" w:rsidRPr="009E23AD" w:rsidRDefault="00C1736C" w:rsidP="00A602D7">
            <w:pPr>
              <w:jc w:val="both"/>
            </w:pPr>
            <w:r w:rsidRPr="007E75E7">
              <w:t xml:space="preserve">Odmah po najavi odluke prema kojoj HT ima mogućnost određivanja WLR cijena na komercijalnoj osnovi, A1 je pokušao migrirati veći broj korisnika WLR usluga na druga rješenja kako bi umanjio rizik značajnog povećanja veleprodajnih troškova. S obzirom da se u </w:t>
            </w:r>
            <w:r w:rsidRPr="007E75E7">
              <w:lastRenderedPageBreak/>
              <w:t>trenutku donošenja navedene odluke nije znalo u kojoj mjeri bi HT mogao povećati cijenu WLR usluge, A1 je nastojao korisnicima koji su imali bilo kakvu mogućnost korištenja maloprodajnih usluga putem drugih veleprodajnih usluga ili vlastite mreže ponuditi odgovarajuće zamjensko rješenje, a navedeno čini i danas. Međutim, preostali korisnici WLR usluge vrlo rijetko žele neko drugo rješenje s obzirom da su zadovoljni uslugom koju trenutno koriste. Ipak, ako bi se HT odlučio na osjetno povećanje cijene WLR usluge, dinamika migracije bi se vjerojatno ubrzala jer bi povećani veleprodajni troškovi onemogućili operatore korisnike u daljnjem korištenju WLR usluge koja je i danas jedna od skupljih veleprodajnih usluga HT-a, a što bi zasigurno negativno utjecalo na još uvijek postojeće korisničke potrebe. Stoga A1 smatra da je potrebno voditi računa o koracima koje je A1 opisao u odgovorima na pitanja 5. i 6.</w:t>
            </w:r>
          </w:p>
        </w:tc>
      </w:tr>
      <w:tr w:rsidR="00C1736C" w:rsidRPr="009E23AD" w14:paraId="7728ED30" w14:textId="77777777" w:rsidTr="0076420A">
        <w:trPr>
          <w:trHeight w:val="423"/>
        </w:trPr>
        <w:tc>
          <w:tcPr>
            <w:tcW w:w="14024" w:type="dxa"/>
            <w:gridSpan w:val="2"/>
          </w:tcPr>
          <w:p w14:paraId="54D810F7" w14:textId="77777777" w:rsidR="00C1736C" w:rsidRPr="007E75E7" w:rsidRDefault="00C1736C" w:rsidP="0076420A">
            <w:pPr>
              <w:spacing w:line="276" w:lineRule="auto"/>
              <w:jc w:val="both"/>
              <w:rPr>
                <w:rFonts w:ascii="Calibri" w:eastAsia="Calibri" w:hAnsi="Calibri" w:cs="Calibri"/>
              </w:rPr>
            </w:pPr>
            <w:r w:rsidRPr="007E75E7">
              <w:rPr>
                <w:rFonts w:ascii="Calibri" w:eastAsia="Calibri" w:hAnsi="Calibri" w:cs="Calibri"/>
              </w:rPr>
              <w:lastRenderedPageBreak/>
              <w:t>HAKOM:</w:t>
            </w:r>
          </w:p>
          <w:p w14:paraId="000FBF42" w14:textId="2EFF3EE7" w:rsidR="00C1736C" w:rsidRPr="007E75E7" w:rsidRDefault="00C1736C" w:rsidP="00A602D7">
            <w:pPr>
              <w:pStyle w:val="ListParagraph"/>
              <w:numPr>
                <w:ilvl w:val="0"/>
                <w:numId w:val="28"/>
              </w:numPr>
              <w:jc w:val="both"/>
            </w:pPr>
            <w:r w:rsidRPr="007E75E7">
              <w:rPr>
                <w:rFonts w:ascii="Calibri" w:eastAsia="Calibri" w:hAnsi="Calibri" w:cs="Calibri"/>
              </w:rPr>
              <w:t>Smatrate li da bi odsustvo regulacije na predmetnim tržištima ozbiljno i trajno narušilo tržišno natjecanje na povezanim maloprodajnim tržištima pristupa javnoj komunikacijskoj mreži i javno dostupne telefonske usluge u nepokretnoj mreži?</w:t>
            </w:r>
          </w:p>
        </w:tc>
      </w:tr>
      <w:tr w:rsidR="00C1736C" w:rsidRPr="009E23AD" w14:paraId="458B5462" w14:textId="77777777" w:rsidTr="0076420A">
        <w:trPr>
          <w:trHeight w:val="423"/>
        </w:trPr>
        <w:tc>
          <w:tcPr>
            <w:tcW w:w="1940" w:type="dxa"/>
          </w:tcPr>
          <w:p w14:paraId="78203CB4" w14:textId="2404F3EB" w:rsidR="00C1736C" w:rsidRPr="009E23AD" w:rsidRDefault="00C1736C" w:rsidP="0076420A">
            <w:pPr>
              <w:spacing w:line="276" w:lineRule="auto"/>
              <w:jc w:val="both"/>
              <w:rPr>
                <w:b/>
                <w:bCs/>
              </w:rPr>
            </w:pPr>
            <w:r w:rsidRPr="0075299D">
              <w:rPr>
                <w:b/>
                <w:bCs/>
              </w:rPr>
              <w:t>Ispitanik</w:t>
            </w:r>
          </w:p>
        </w:tc>
        <w:tc>
          <w:tcPr>
            <w:tcW w:w="12084" w:type="dxa"/>
          </w:tcPr>
          <w:p w14:paraId="07C5AD05" w14:textId="11A3D3B1" w:rsidR="00C1736C" w:rsidRPr="00523DF8" w:rsidRDefault="00C1736C" w:rsidP="0076420A">
            <w:pPr>
              <w:spacing w:line="276" w:lineRule="auto"/>
              <w:jc w:val="both"/>
              <w:rPr>
                <w:b/>
              </w:rPr>
            </w:pPr>
            <w:r w:rsidRPr="00523DF8">
              <w:rPr>
                <w:b/>
                <w:bCs/>
              </w:rPr>
              <w:t>Zaprimljeni komentar</w:t>
            </w:r>
          </w:p>
        </w:tc>
      </w:tr>
      <w:tr w:rsidR="00C1736C" w:rsidRPr="009E23AD" w14:paraId="4F8326F7" w14:textId="77777777" w:rsidTr="0076420A">
        <w:trPr>
          <w:trHeight w:val="423"/>
        </w:trPr>
        <w:tc>
          <w:tcPr>
            <w:tcW w:w="1940" w:type="dxa"/>
          </w:tcPr>
          <w:p w14:paraId="0D311CF4" w14:textId="0D680C6E" w:rsidR="00C1736C" w:rsidRPr="009E23AD" w:rsidRDefault="00C1736C" w:rsidP="0076420A">
            <w:pPr>
              <w:spacing w:line="276" w:lineRule="auto"/>
              <w:jc w:val="both"/>
              <w:rPr>
                <w:b/>
                <w:bCs/>
              </w:rPr>
            </w:pPr>
            <w:r>
              <w:rPr>
                <w:b/>
                <w:bCs/>
              </w:rPr>
              <w:t>HT</w:t>
            </w:r>
          </w:p>
        </w:tc>
        <w:tc>
          <w:tcPr>
            <w:tcW w:w="12084" w:type="dxa"/>
          </w:tcPr>
          <w:p w14:paraId="30307EF4" w14:textId="2E10CED4" w:rsidR="00C1736C" w:rsidRPr="009E23AD" w:rsidRDefault="00C1736C" w:rsidP="00A602D7">
            <w:pPr>
              <w:jc w:val="both"/>
            </w:pPr>
            <w:r w:rsidRPr="007E75E7">
              <w:t>S obzirom na gore spomenuti zanemariv udio WLR-a i CPS-</w:t>
            </w:r>
            <w:r>
              <w:t xml:space="preserve">a, rastući trend korištenja paketa usluga te općenito smanjenu važnost samostalne javno dostupne telefonske usluge za ulazak i opstanak na tržištu, smatramo da deregulacija ne bi ni ozbiljno ni trajno narušila tržišno natjecanje na predmetnim tržištima. </w:t>
            </w:r>
            <w:r w:rsidRPr="007E75E7">
              <w:t>U</w:t>
            </w:r>
            <w:r>
              <w:t>slijed rastućeg trenda korištenja paketa usluga</w:t>
            </w:r>
            <w:r w:rsidRPr="007E75E7">
              <w:t xml:space="preserve"> i </w:t>
            </w:r>
            <w:r>
              <w:t>široko dostupnih</w:t>
            </w:r>
            <w:r w:rsidRPr="007E75E7">
              <w:t xml:space="preserve"> </w:t>
            </w:r>
            <w:r>
              <w:t>veleprodajnih rješenja NBSA, ULL i FA</w:t>
            </w:r>
            <w:r w:rsidRPr="007E75E7">
              <w:t xml:space="preserve">, </w:t>
            </w:r>
            <w:r>
              <w:t>niti jedan operator pa čak ni operator sa značajnijim tržišnim udjelom, ne bi mogao povući poteze na tržištu koji bi doveli do tržišnog poremećaja</w:t>
            </w:r>
            <w:r w:rsidRPr="007E75E7">
              <w:t xml:space="preserve">, </w:t>
            </w:r>
            <w:r>
              <w:t>a da takav poremećaj ne bi mogao biti adekvatno adresiran od strane tijela za zaštitu tržišnog natjecanja.</w:t>
            </w:r>
            <w:r>
              <w:rPr>
                <w:rFonts w:ascii="Calibri" w:eastAsia="Calibri" w:hAnsi="Calibri" w:cs="Calibri"/>
              </w:rPr>
              <w:t xml:space="preserve"> </w:t>
            </w:r>
          </w:p>
        </w:tc>
      </w:tr>
      <w:tr w:rsidR="00C1736C" w:rsidRPr="009E23AD" w14:paraId="78227C66" w14:textId="77777777" w:rsidTr="0076420A">
        <w:trPr>
          <w:trHeight w:val="423"/>
        </w:trPr>
        <w:tc>
          <w:tcPr>
            <w:tcW w:w="1940" w:type="dxa"/>
          </w:tcPr>
          <w:p w14:paraId="757AA0C7" w14:textId="7DA78096" w:rsidR="00C1736C" w:rsidRPr="007E75E7" w:rsidRDefault="00C1736C" w:rsidP="0076420A">
            <w:pPr>
              <w:spacing w:line="276" w:lineRule="auto"/>
              <w:jc w:val="both"/>
              <w:rPr>
                <w:b/>
                <w:bCs/>
              </w:rPr>
            </w:pPr>
            <w:r w:rsidRPr="007E75E7">
              <w:rPr>
                <w:b/>
                <w:bCs/>
              </w:rPr>
              <w:t>Optima</w:t>
            </w:r>
          </w:p>
        </w:tc>
        <w:tc>
          <w:tcPr>
            <w:tcW w:w="12084" w:type="dxa"/>
          </w:tcPr>
          <w:p w14:paraId="7C76E455" w14:textId="0037F07A" w:rsidR="00C1736C" w:rsidRPr="009E23AD" w:rsidRDefault="00C1736C" w:rsidP="00A602D7">
            <w:pPr>
              <w:jc w:val="both"/>
            </w:pPr>
            <w:r w:rsidRPr="007E75E7">
              <w:t>Optima smatra da bi odsustvo regulacije na predmetnim tržištima ozbiljno i trajno narušilo tržišno natjecanje na povezanim maloprodajnim tržištima pristupa javnoj komunikacijskoj mreži i javno dostupnoj telefonskoj usluzi u nepokretnoj mreži, a sve kako je to detaljno obrazloženo u prethodnim točkama. Evidentan je veliki rizik kako na strani postojećih Optimnih korisnika samostalne telefonske usluge tako i na strani Optime kao operatora korisnika na predmetnim tržištima.</w:t>
            </w:r>
          </w:p>
        </w:tc>
      </w:tr>
      <w:tr w:rsidR="00C1736C" w:rsidRPr="009E23AD" w14:paraId="20844ACF" w14:textId="77777777" w:rsidTr="0076420A">
        <w:trPr>
          <w:trHeight w:val="423"/>
        </w:trPr>
        <w:tc>
          <w:tcPr>
            <w:tcW w:w="1940" w:type="dxa"/>
          </w:tcPr>
          <w:p w14:paraId="5E0B4811" w14:textId="0614ADDB" w:rsidR="00C1736C" w:rsidRPr="007E75E7" w:rsidRDefault="00C1736C" w:rsidP="0076420A">
            <w:pPr>
              <w:spacing w:line="276" w:lineRule="auto"/>
              <w:jc w:val="both"/>
              <w:rPr>
                <w:b/>
                <w:bCs/>
              </w:rPr>
            </w:pPr>
            <w:r w:rsidRPr="007E75E7">
              <w:rPr>
                <w:b/>
                <w:bCs/>
              </w:rPr>
              <w:t>A1</w:t>
            </w:r>
          </w:p>
        </w:tc>
        <w:tc>
          <w:tcPr>
            <w:tcW w:w="12084" w:type="dxa"/>
          </w:tcPr>
          <w:p w14:paraId="71D8AD7B" w14:textId="11A2C4D0" w:rsidR="00C1736C" w:rsidRPr="009E23AD" w:rsidRDefault="00C1736C" w:rsidP="00A602D7">
            <w:pPr>
              <w:jc w:val="both"/>
            </w:pPr>
            <w:r w:rsidRPr="007E75E7">
              <w:t>Vrlo je teško govoriti o ozbiljnom i trajnom narušavanju tržišnog natjecanja na tržištu na kojem HT i dalje drži preko 70% tržišnog udjela. Na takvom tržištu ne postoji pravo tržišno natjecanje te bi odsustvo postojeće regulacije samo dodatno olakšalo HT-u zadržavanje izrazito visokog tržišnog udjela, ako ne i povećanje istog. Stoga smatramo da je postojeću regulaciju potrebno zadržati još neko razdoblje tijekom kojeg bi se definirala jasna pravila postupne migracije na druga veleprodajna rješenja, naravno uz određeni poticaj operatorima korisnicima od strane HT-a kroz npr. izuzeće od plaćanja migracijske naknade, omogućavanje niže mjesečne naknade kroz određeno razdoblje, nadoknadu troška zamjene opreme, nadoknadu troška izlaska tehničara na teren itd.</w:t>
            </w:r>
          </w:p>
        </w:tc>
      </w:tr>
      <w:tr w:rsidR="00C1736C" w:rsidRPr="009E23AD" w14:paraId="123206BA" w14:textId="77777777" w:rsidTr="0076420A">
        <w:trPr>
          <w:trHeight w:val="423"/>
        </w:trPr>
        <w:tc>
          <w:tcPr>
            <w:tcW w:w="14024" w:type="dxa"/>
            <w:gridSpan w:val="2"/>
          </w:tcPr>
          <w:p w14:paraId="0E36BC3F" w14:textId="77777777" w:rsidR="00C1736C" w:rsidRPr="007E75E7" w:rsidRDefault="00C1736C" w:rsidP="0076420A">
            <w:pPr>
              <w:spacing w:line="276" w:lineRule="auto"/>
              <w:jc w:val="both"/>
              <w:rPr>
                <w:rFonts w:ascii="Calibri" w:eastAsia="Calibri" w:hAnsi="Calibri" w:cs="Calibri"/>
              </w:rPr>
            </w:pPr>
            <w:r w:rsidRPr="007E75E7">
              <w:rPr>
                <w:rFonts w:ascii="Calibri" w:eastAsia="Calibri" w:hAnsi="Calibri" w:cs="Calibri"/>
              </w:rPr>
              <w:t>HAKOM:</w:t>
            </w:r>
          </w:p>
          <w:p w14:paraId="64E07694" w14:textId="086F8601" w:rsidR="00C1736C" w:rsidRPr="009E23AD" w:rsidRDefault="00C1736C" w:rsidP="00A602D7">
            <w:pPr>
              <w:pStyle w:val="ListParagraph"/>
              <w:numPr>
                <w:ilvl w:val="0"/>
                <w:numId w:val="28"/>
              </w:numPr>
              <w:jc w:val="both"/>
            </w:pPr>
            <w:r w:rsidRPr="007E75E7">
              <w:rPr>
                <w:rFonts w:ascii="Calibri" w:eastAsia="Calibri" w:hAnsi="Calibri" w:cs="Calibri"/>
              </w:rPr>
              <w:t xml:space="preserve">Koji su najbitniji elementi i činjenice o kojima je potrebno voditi računa u slučaju ukidanja ili izmjene regulacije na predmetnim tržištima? Molimo detaljno pojasnite. </w:t>
            </w:r>
          </w:p>
        </w:tc>
      </w:tr>
      <w:tr w:rsidR="00C1736C" w:rsidRPr="009E23AD" w14:paraId="610B4940" w14:textId="77777777" w:rsidTr="0076420A">
        <w:trPr>
          <w:trHeight w:val="423"/>
        </w:trPr>
        <w:tc>
          <w:tcPr>
            <w:tcW w:w="1940" w:type="dxa"/>
          </w:tcPr>
          <w:p w14:paraId="2438C3D2" w14:textId="5763AAB6" w:rsidR="00C1736C" w:rsidRPr="009E23AD" w:rsidRDefault="00C1736C" w:rsidP="00A602D7">
            <w:pPr>
              <w:jc w:val="both"/>
            </w:pPr>
            <w:r w:rsidRPr="0075299D">
              <w:rPr>
                <w:b/>
                <w:bCs/>
              </w:rPr>
              <w:lastRenderedPageBreak/>
              <w:t>Ispitanik</w:t>
            </w:r>
          </w:p>
        </w:tc>
        <w:tc>
          <w:tcPr>
            <w:tcW w:w="12084" w:type="dxa"/>
          </w:tcPr>
          <w:p w14:paraId="30BD163F" w14:textId="660CD672" w:rsidR="00C1736C" w:rsidRPr="00523DF8" w:rsidRDefault="00C1736C" w:rsidP="00A602D7">
            <w:pPr>
              <w:jc w:val="both"/>
              <w:rPr>
                <w:b/>
              </w:rPr>
            </w:pPr>
            <w:r w:rsidRPr="00523DF8">
              <w:rPr>
                <w:b/>
                <w:bCs/>
              </w:rPr>
              <w:t>Zaprimljeni komentar</w:t>
            </w:r>
          </w:p>
        </w:tc>
      </w:tr>
      <w:tr w:rsidR="00C1736C" w:rsidRPr="009E23AD" w14:paraId="77736821" w14:textId="77777777" w:rsidTr="0076420A">
        <w:trPr>
          <w:trHeight w:val="423"/>
        </w:trPr>
        <w:tc>
          <w:tcPr>
            <w:tcW w:w="1940" w:type="dxa"/>
          </w:tcPr>
          <w:p w14:paraId="0905F857" w14:textId="5ED12EA1" w:rsidR="00C1736C" w:rsidRPr="009E23AD" w:rsidRDefault="00C1736C" w:rsidP="00A602D7">
            <w:pPr>
              <w:jc w:val="both"/>
            </w:pPr>
            <w:r>
              <w:rPr>
                <w:b/>
                <w:bCs/>
              </w:rPr>
              <w:t>HT</w:t>
            </w:r>
          </w:p>
        </w:tc>
        <w:tc>
          <w:tcPr>
            <w:tcW w:w="12084" w:type="dxa"/>
          </w:tcPr>
          <w:p w14:paraId="4514DE26" w14:textId="5F8D9F1F" w:rsidR="00C1736C" w:rsidRDefault="00C1736C" w:rsidP="0076420A">
            <w:pPr>
              <w:spacing w:line="248" w:lineRule="auto"/>
              <w:ind w:left="-5"/>
              <w:jc w:val="both"/>
            </w:pPr>
            <w:r>
              <w:rPr>
                <w:rFonts w:ascii="Calibri" w:eastAsia="Calibri" w:hAnsi="Calibri" w:cs="Calibri"/>
              </w:rPr>
              <w:t xml:space="preserve">HT smatra da </w:t>
            </w:r>
            <w:r>
              <w:t xml:space="preserve">je moguća deregulacija ovih tržišta uz zadržavanje komercijalnih ponuda </w:t>
            </w:r>
            <w:r>
              <w:rPr>
                <w:rFonts w:ascii="Calibri" w:eastAsia="Calibri" w:hAnsi="Calibri" w:cs="Calibri"/>
              </w:rPr>
              <w:t>od strane HT-a za WLR i CPS u prijelaznom razdoblju od 2 godine</w:t>
            </w:r>
            <w:r>
              <w:t>. HT bi pružanjem komercijalnih WLR i CPS usluga omogućio dostupnost navedenih rješenja u</w:t>
            </w:r>
            <w:r>
              <w:rPr>
                <w:rFonts w:ascii="Calibri" w:eastAsia="Calibri" w:hAnsi="Calibri" w:cs="Calibri"/>
              </w:rPr>
              <w:t xml:space="preserve"> privremenom prijelaznom razdoblju, </w:t>
            </w:r>
            <w:r>
              <w:t xml:space="preserve">pri čemu bi HT </w:t>
            </w:r>
            <w:r>
              <w:rPr>
                <w:rFonts w:ascii="Calibri" w:eastAsia="Calibri" w:hAnsi="Calibri" w:cs="Calibri"/>
              </w:rPr>
              <w:t xml:space="preserve">cijene usluga </w:t>
            </w:r>
            <w:r>
              <w:t xml:space="preserve">određivao na komercijalnoj </w:t>
            </w:r>
            <w:r>
              <w:rPr>
                <w:rFonts w:ascii="Calibri" w:eastAsia="Calibri" w:hAnsi="Calibri" w:cs="Calibri"/>
              </w:rPr>
              <w:t xml:space="preserve">bazi ali bi iste bile transparentno objavljene i primjenjivale bi se na sve operatore pod jednakim uvjetima. </w:t>
            </w:r>
          </w:p>
          <w:p w14:paraId="4C9B28A7" w14:textId="5CCBE5E4" w:rsidR="00C1736C" w:rsidRPr="009E23AD" w:rsidRDefault="00C1736C" w:rsidP="0076420A">
            <w:pPr>
              <w:ind w:left="-5"/>
              <w:jc w:val="both"/>
            </w:pPr>
            <w:r>
              <w:rPr>
                <w:rFonts w:ascii="Calibri" w:eastAsia="Calibri" w:hAnsi="Calibri" w:cs="Calibri"/>
              </w:rPr>
              <w:t xml:space="preserve">Nakon prijelaznog perioda u trajanju od 2 godine, korisnici WLR i CPS usluga bi se migrirali na infrastrukturne veleprodajne usluge (NBSA, ULL, FA, ovisno o odabiru operatora) </w:t>
            </w:r>
            <w:r>
              <w:t xml:space="preserve">nakon čega bi operatori korisnici </w:t>
            </w:r>
            <w:r>
              <w:rPr>
                <w:rFonts w:ascii="Calibri" w:eastAsia="Calibri" w:hAnsi="Calibri" w:cs="Calibri"/>
              </w:rPr>
              <w:t xml:space="preserve">sami upravljali odlaznim prometom krajnjih korisnika sa svojih govornih platformi. </w:t>
            </w:r>
            <w:r>
              <w:t>Međutim, nije isključen ni scenarij u kojem bi HT temeljem vlastite poslovne odluke, a nakon isteka prijelaznog perioda, nastavio pružati WLR i CPS usluge po komercijalnim uvjetima ako će za tim uslugama postojati dovoljan interes operatora korisnika.</w:t>
            </w:r>
            <w:r>
              <w:rPr>
                <w:rFonts w:ascii="Calibri" w:eastAsia="Calibri" w:hAnsi="Calibri" w:cs="Calibri"/>
              </w:rPr>
              <w:t xml:space="preserve"> Dakle, deregulacija </w:t>
            </w:r>
            <w:r>
              <w:t>ne znači nužno gašenje MSAN POTS sučelja</w:t>
            </w:r>
            <w:r>
              <w:rPr>
                <w:rFonts w:ascii="Calibri" w:eastAsia="Calibri" w:hAnsi="Calibri" w:cs="Calibri"/>
              </w:rPr>
              <w:t xml:space="preserve"> </w:t>
            </w:r>
            <w:r>
              <w:t>već se usluga može i dalje nuditi pod komercijalnim uvjetima bez nužne migracije na veleprodajne širokopojasne usluge.</w:t>
            </w:r>
            <w:r>
              <w:rPr>
                <w:rFonts w:ascii="Calibri" w:eastAsia="Calibri" w:hAnsi="Calibri" w:cs="Calibri"/>
              </w:rPr>
              <w:t xml:space="preserve"> </w:t>
            </w:r>
          </w:p>
        </w:tc>
      </w:tr>
      <w:tr w:rsidR="00C1736C" w:rsidRPr="009E23AD" w14:paraId="7FBF24FE" w14:textId="77777777" w:rsidTr="0076420A">
        <w:trPr>
          <w:trHeight w:val="423"/>
        </w:trPr>
        <w:tc>
          <w:tcPr>
            <w:tcW w:w="1940" w:type="dxa"/>
          </w:tcPr>
          <w:p w14:paraId="216EB58C" w14:textId="6DEEC9E9" w:rsidR="00C1736C" w:rsidRPr="009E23AD" w:rsidRDefault="00C1736C" w:rsidP="00A602D7">
            <w:pPr>
              <w:jc w:val="both"/>
            </w:pPr>
            <w:r w:rsidRPr="0075299D">
              <w:rPr>
                <w:b/>
                <w:bCs/>
              </w:rPr>
              <w:t>Optima</w:t>
            </w:r>
          </w:p>
        </w:tc>
        <w:tc>
          <w:tcPr>
            <w:tcW w:w="12084" w:type="dxa"/>
          </w:tcPr>
          <w:p w14:paraId="2F378391" w14:textId="6F0B8C91" w:rsidR="00C1736C" w:rsidRPr="009E23AD" w:rsidRDefault="00C1736C" w:rsidP="0076420A">
            <w:pPr>
              <w:ind w:left="-5"/>
              <w:jc w:val="both"/>
            </w:pPr>
            <w:r w:rsidRPr="007E75E7">
              <w:rPr>
                <w:rFonts w:ascii="Calibri" w:eastAsia="Calibri" w:hAnsi="Calibri" w:cs="Calibri"/>
              </w:rPr>
              <w:t>U slučaju ukidanja ili izmjene regulacije na predmetnim tržištima nužno je voditi računa o riziku narušavanja tržišne utakmice jer bi svako neplanirano povećanje troškova veleprodajnih usluga dovelo do povećanja maloprodajnih cijena paketa i minuta, a time i do smanjenja konkurentnosti Optime koja bi posljedično uzrokovala povećani odljev korisnika, smanjeni volumen odlaznih minuta te smanjeni broj novih korisnika. Dakle, sve navedeno moglo bi dodatno dovesti u rizik poslovanje Optime i bitno ugroziti položaj Optime na tržištu.</w:t>
            </w:r>
          </w:p>
        </w:tc>
      </w:tr>
      <w:tr w:rsidR="00C1736C" w:rsidRPr="009E23AD" w14:paraId="16062A41" w14:textId="77777777" w:rsidTr="0076420A">
        <w:trPr>
          <w:trHeight w:val="423"/>
        </w:trPr>
        <w:tc>
          <w:tcPr>
            <w:tcW w:w="1940" w:type="dxa"/>
          </w:tcPr>
          <w:p w14:paraId="62FB23E0" w14:textId="6A9DC0EC" w:rsidR="00C1736C" w:rsidRPr="009E23AD" w:rsidRDefault="00C1736C" w:rsidP="00A602D7">
            <w:pPr>
              <w:jc w:val="both"/>
            </w:pPr>
            <w:r w:rsidRPr="0075299D">
              <w:rPr>
                <w:b/>
                <w:bCs/>
              </w:rPr>
              <w:t>A1</w:t>
            </w:r>
          </w:p>
        </w:tc>
        <w:tc>
          <w:tcPr>
            <w:tcW w:w="12084" w:type="dxa"/>
          </w:tcPr>
          <w:p w14:paraId="579C2F1A" w14:textId="77777777" w:rsidR="00C1736C" w:rsidRPr="007E75E7" w:rsidRDefault="00C1736C" w:rsidP="0076420A">
            <w:pPr>
              <w:ind w:left="-5"/>
              <w:jc w:val="both"/>
              <w:rPr>
                <w:rFonts w:ascii="Calibri" w:eastAsia="Calibri" w:hAnsi="Calibri" w:cs="Calibri"/>
              </w:rPr>
            </w:pPr>
            <w:r w:rsidRPr="007E75E7">
              <w:rPr>
                <w:rFonts w:ascii="Calibri" w:eastAsia="Calibri" w:hAnsi="Calibri" w:cs="Calibri"/>
              </w:rPr>
              <w:t xml:space="preserve">Najbitnija stvar o kojoj treba voditi računa u slučaju ukidanja ili izmjene regulacije je omogućavanje postupne migracije s WLR usluge na druga veleprodajna rješenja uz definiranje jasnih rokova, cijena i ostalih uvjeta takve planirane migracije. Pozitivan primjer jedne takve uspješne migracije je gašenje lokalnih centrala HT-a i postupni prelazak na IMS tehnologiju te se iz navedenog primjera mogu iskoristiti određeni elementi koji bi omogućili uspješno gašenje WLR usluge u primjerenim rokovima. </w:t>
            </w:r>
          </w:p>
          <w:p w14:paraId="1DC7D369" w14:textId="19E35BA3" w:rsidR="00C1736C" w:rsidRPr="009E23AD" w:rsidRDefault="00C1736C" w:rsidP="0076420A">
            <w:pPr>
              <w:ind w:left="-5"/>
              <w:jc w:val="both"/>
            </w:pPr>
            <w:r w:rsidRPr="007E75E7">
              <w:rPr>
                <w:rFonts w:ascii="Calibri" w:eastAsia="Calibri" w:hAnsi="Calibri" w:cs="Calibri"/>
              </w:rPr>
              <w:t>Prema mišljenju A1, planiranjem najvažnijih koraka i datuma postupne migracije u dogovoru sa svim operatorima mogao bi se postići potpuni prelazak s WLR usluge na druga veleprodajna rješenja, čime bi se izgubila i potreba za daljnjom regulacijom predmetnih tržišta.</w:t>
            </w:r>
          </w:p>
        </w:tc>
      </w:tr>
      <w:tr w:rsidR="00C1736C" w:rsidRPr="009E23AD" w14:paraId="2DFB6A0E" w14:textId="77777777" w:rsidTr="0076420A">
        <w:trPr>
          <w:trHeight w:val="423"/>
        </w:trPr>
        <w:tc>
          <w:tcPr>
            <w:tcW w:w="14024" w:type="dxa"/>
            <w:gridSpan w:val="2"/>
          </w:tcPr>
          <w:p w14:paraId="058FC18E" w14:textId="2E7B1D22" w:rsidR="00C1736C" w:rsidRDefault="00C1736C" w:rsidP="00A602D7">
            <w:pPr>
              <w:jc w:val="both"/>
              <w:rPr>
                <w:rFonts w:ascii="Calibri" w:eastAsia="Calibri" w:hAnsi="Calibri" w:cs="Calibri"/>
              </w:rPr>
            </w:pPr>
            <w:r>
              <w:rPr>
                <w:rFonts w:ascii="Calibri" w:eastAsia="Calibri" w:hAnsi="Calibri" w:cs="Calibri"/>
              </w:rPr>
              <w:t>HAKOM:</w:t>
            </w:r>
          </w:p>
          <w:p w14:paraId="77011210" w14:textId="2A1D3CFA" w:rsidR="00C1736C" w:rsidRPr="007E75E7" w:rsidRDefault="00C1736C" w:rsidP="00A602D7">
            <w:pPr>
              <w:jc w:val="both"/>
              <w:rPr>
                <w:rFonts w:ascii="Calibri" w:eastAsia="Calibri" w:hAnsi="Calibri" w:cs="Calibri"/>
              </w:rPr>
            </w:pPr>
          </w:p>
          <w:p w14:paraId="7F1EF9D4" w14:textId="6A965042" w:rsidR="00C1736C" w:rsidRDefault="00C1736C" w:rsidP="00A602D7">
            <w:pPr>
              <w:pStyle w:val="ListParagraph"/>
              <w:numPr>
                <w:ilvl w:val="0"/>
                <w:numId w:val="28"/>
              </w:numPr>
              <w:jc w:val="both"/>
              <w:rPr>
                <w:rFonts w:ascii="Calibri" w:eastAsia="Calibri" w:hAnsi="Calibri" w:cs="Calibri"/>
              </w:rPr>
            </w:pPr>
            <w:r w:rsidRPr="007E75E7">
              <w:rPr>
                <w:rFonts w:ascii="Calibri" w:eastAsia="Calibri" w:hAnsi="Calibri" w:cs="Calibri"/>
              </w:rPr>
              <w:t xml:space="preserve">Na tržištu započinjanja (originacije) poziva iz javnih komunikacijskih mreža koje se pruža na fiksnoj lokaciji HT-u su, između ostalog, određene regulatorne obveze koje se odnose na pozive prema brojevima usluga s posebnom tarifom koji se nalaze u mrežama drugih operatora. Tako iz dokumenta analize ovog tržišta proizlazi da je HT obvezan: </w:t>
            </w:r>
          </w:p>
          <w:p w14:paraId="62632A55" w14:textId="60FD7D56" w:rsidR="00C1736C" w:rsidRPr="007E75E7" w:rsidRDefault="00C1736C" w:rsidP="00A602D7">
            <w:pPr>
              <w:pStyle w:val="ListParagraph"/>
              <w:numPr>
                <w:ilvl w:val="0"/>
                <w:numId w:val="33"/>
              </w:numPr>
              <w:jc w:val="both"/>
              <w:rPr>
                <w:rFonts w:ascii="Calibri" w:eastAsia="Calibri" w:hAnsi="Calibri" w:cs="Calibri"/>
              </w:rPr>
            </w:pPr>
            <w:r w:rsidRPr="007E75E7">
              <w:rPr>
                <w:rFonts w:ascii="Calibri" w:eastAsia="Calibri" w:hAnsi="Calibri" w:cs="Calibri"/>
              </w:rPr>
              <w:t xml:space="preserve">omogućiti svojim krajnjim korisnicima pozivanje operatora usluga s posebnom tarifom neovisno o tome u kojoj se mreži nalazi operator usluge s posebnom tarifom, </w:t>
            </w:r>
          </w:p>
          <w:p w14:paraId="115BE383" w14:textId="7AF44C0C" w:rsidR="00C1736C" w:rsidRPr="007E75E7" w:rsidRDefault="00C1736C" w:rsidP="0076420A">
            <w:pPr>
              <w:pStyle w:val="ListParagraph"/>
              <w:numPr>
                <w:ilvl w:val="0"/>
                <w:numId w:val="33"/>
              </w:numPr>
              <w:jc w:val="both"/>
              <w:rPr>
                <w:rFonts w:ascii="Calibri" w:eastAsia="Calibri" w:hAnsi="Calibri" w:cs="Calibri"/>
              </w:rPr>
            </w:pPr>
            <w:r w:rsidRPr="007E75E7">
              <w:rPr>
                <w:rFonts w:ascii="Calibri" w:eastAsia="Calibri" w:hAnsi="Calibri" w:cs="Calibri"/>
              </w:rPr>
              <w:lastRenderedPageBreak/>
              <w:t>raditi obračun i naplatu/prisilnu naplatu za pozive svojih krajnjih korisnika upućene na brojeve operatora usluga s posebnom tarifom u mrežama drugih operatora kao što to čini za pozive istih korisnika upućene na brojeve navedenih usluga koje pruža HT kao operator usluga s posebnom tarifom ili neki drugi operator usluga s posebnom tarifom u HT-ovoj mreži,</w:t>
            </w:r>
          </w:p>
          <w:p w14:paraId="0D33C9E5" w14:textId="3D2887AF" w:rsidR="00C1736C" w:rsidRDefault="00C1736C" w:rsidP="0076420A">
            <w:pPr>
              <w:pStyle w:val="ListParagraph"/>
              <w:numPr>
                <w:ilvl w:val="0"/>
                <w:numId w:val="33"/>
              </w:numPr>
              <w:jc w:val="both"/>
              <w:rPr>
                <w:rFonts w:ascii="Calibri" w:eastAsia="Calibri" w:hAnsi="Calibri" w:cs="Calibri"/>
              </w:rPr>
            </w:pPr>
            <w:r w:rsidRPr="007E75E7">
              <w:rPr>
                <w:rFonts w:ascii="Calibri" w:eastAsia="Calibri" w:hAnsi="Calibri" w:cs="Calibri"/>
              </w:rPr>
              <w:t xml:space="preserve">ostalim operatorima naplaćivati naknade za pristup uslugama s posebnom tarifom i za pristup uslugama besplatnog poziva u mrežama ostalih operatora koje su određene odlukom HAKOM-a od 14. rujna 2016. </w:t>
            </w:r>
          </w:p>
          <w:p w14:paraId="16D51D9A" w14:textId="60C4989D" w:rsidR="00C1736C" w:rsidRPr="007E75E7" w:rsidRDefault="00C1736C" w:rsidP="0076420A">
            <w:pPr>
              <w:pStyle w:val="ListParagraph"/>
              <w:jc w:val="both"/>
              <w:rPr>
                <w:rFonts w:ascii="Calibri" w:eastAsia="Calibri" w:hAnsi="Calibri" w:cs="Calibri"/>
              </w:rPr>
            </w:pPr>
          </w:p>
          <w:p w14:paraId="08DD5465" w14:textId="651CAC3B" w:rsidR="00C1736C" w:rsidRPr="009E23AD" w:rsidRDefault="00C1736C" w:rsidP="0076420A">
            <w:pPr>
              <w:spacing w:line="276" w:lineRule="auto"/>
              <w:ind w:left="708"/>
              <w:jc w:val="both"/>
            </w:pPr>
            <w:r>
              <w:rPr>
                <w:rFonts w:ascii="Calibri" w:eastAsia="Calibri" w:hAnsi="Calibri" w:cs="Calibri"/>
              </w:rPr>
              <w:t>S tim u vezi, HAKOM zanima, smatrate l</w:t>
            </w:r>
            <w:r w:rsidRPr="007E75E7">
              <w:rPr>
                <w:rFonts w:ascii="Calibri" w:eastAsia="Calibri" w:hAnsi="Calibri" w:cs="Calibri"/>
              </w:rPr>
              <w:t>i da bi odsustvo postojeće regulacije dovelo do značajnog i trajnog narušavanja tržišnog natjecanja na tržištu usluga s posebnom tarifom? U slučaju potvrdnog odgovora, molimo pojasnite na koji bi način bilo ugroženo tržišno natjecanje.</w:t>
            </w:r>
            <w:r>
              <w:rPr>
                <w:rFonts w:ascii="Calibri" w:eastAsia="Calibri" w:hAnsi="Calibri" w:cs="Calibri"/>
              </w:rPr>
              <w:t xml:space="preserve"> </w:t>
            </w:r>
          </w:p>
        </w:tc>
      </w:tr>
      <w:tr w:rsidR="00C1736C" w:rsidRPr="009E23AD" w14:paraId="2B2B016E" w14:textId="77777777" w:rsidTr="0076420A">
        <w:trPr>
          <w:trHeight w:val="423"/>
        </w:trPr>
        <w:tc>
          <w:tcPr>
            <w:tcW w:w="1940" w:type="dxa"/>
          </w:tcPr>
          <w:p w14:paraId="212059E1" w14:textId="32A2054E" w:rsidR="00C1736C" w:rsidRPr="009E23AD" w:rsidRDefault="00C1736C" w:rsidP="00A602D7">
            <w:pPr>
              <w:jc w:val="both"/>
            </w:pPr>
            <w:r w:rsidRPr="0075299D">
              <w:rPr>
                <w:b/>
                <w:bCs/>
              </w:rPr>
              <w:lastRenderedPageBreak/>
              <w:t>Ispitanik</w:t>
            </w:r>
          </w:p>
        </w:tc>
        <w:tc>
          <w:tcPr>
            <w:tcW w:w="12084" w:type="dxa"/>
          </w:tcPr>
          <w:p w14:paraId="7124C874" w14:textId="43ECA08B" w:rsidR="00C1736C" w:rsidRPr="00523DF8" w:rsidRDefault="00C1736C" w:rsidP="00A602D7">
            <w:pPr>
              <w:jc w:val="both"/>
              <w:rPr>
                <w:b/>
              </w:rPr>
            </w:pPr>
            <w:r w:rsidRPr="00523DF8">
              <w:rPr>
                <w:b/>
                <w:bCs/>
              </w:rPr>
              <w:t>Zaprimljeni komentar</w:t>
            </w:r>
          </w:p>
        </w:tc>
      </w:tr>
      <w:tr w:rsidR="00C1736C" w:rsidRPr="009E23AD" w14:paraId="0C5FCCC7" w14:textId="77777777" w:rsidTr="0076420A">
        <w:trPr>
          <w:trHeight w:val="423"/>
        </w:trPr>
        <w:tc>
          <w:tcPr>
            <w:tcW w:w="1940" w:type="dxa"/>
          </w:tcPr>
          <w:p w14:paraId="2BE29308" w14:textId="7AF66BDE" w:rsidR="00C1736C" w:rsidRPr="009E23AD" w:rsidRDefault="00C1736C" w:rsidP="00A602D7">
            <w:pPr>
              <w:jc w:val="both"/>
            </w:pPr>
            <w:r>
              <w:rPr>
                <w:b/>
                <w:bCs/>
              </w:rPr>
              <w:t>HT</w:t>
            </w:r>
          </w:p>
        </w:tc>
        <w:tc>
          <w:tcPr>
            <w:tcW w:w="12084" w:type="dxa"/>
          </w:tcPr>
          <w:p w14:paraId="2E2F6AFB" w14:textId="36E8BC94" w:rsidR="00C1736C" w:rsidRPr="007E75E7" w:rsidRDefault="00C1736C" w:rsidP="0076420A">
            <w:pPr>
              <w:ind w:left="-5"/>
              <w:jc w:val="both"/>
              <w:rPr>
                <w:rFonts w:ascii="Calibri" w:eastAsia="Calibri" w:hAnsi="Calibri" w:cs="Calibri"/>
              </w:rPr>
            </w:pPr>
            <w:r>
              <w:rPr>
                <w:rFonts w:ascii="Calibri" w:eastAsia="Calibri" w:hAnsi="Calibri" w:cs="Calibri"/>
              </w:rPr>
              <w:t xml:space="preserve">Smatramo </w:t>
            </w:r>
            <w:r w:rsidRPr="007E75E7">
              <w:rPr>
                <w:rFonts w:ascii="Calibri" w:eastAsia="Calibri" w:hAnsi="Calibri" w:cs="Calibri"/>
              </w:rPr>
              <w:t>da odsustvo postojeće regulacije ne bi dovelo do značajnog i trajnog narušavanja tržišnog natjecanja na tržištu usluga s posebnom tarifom.</w:t>
            </w:r>
            <w:r>
              <w:rPr>
                <w:rFonts w:ascii="Calibri" w:eastAsia="Calibri" w:hAnsi="Calibri" w:cs="Calibri"/>
              </w:rPr>
              <w:t xml:space="preserve"> </w:t>
            </w:r>
          </w:p>
          <w:p w14:paraId="6C27E730" w14:textId="46FF2C30" w:rsidR="00C1736C" w:rsidRPr="007E75E7" w:rsidRDefault="00C1736C" w:rsidP="0076420A">
            <w:pPr>
              <w:ind w:left="-5"/>
              <w:jc w:val="both"/>
              <w:rPr>
                <w:rFonts w:ascii="Calibri" w:eastAsia="Calibri" w:hAnsi="Calibri" w:cs="Calibri"/>
              </w:rPr>
            </w:pPr>
            <w:r w:rsidRPr="007E75E7">
              <w:rPr>
                <w:rFonts w:ascii="Calibri" w:eastAsia="Calibri" w:hAnsi="Calibri" w:cs="Calibri"/>
              </w:rPr>
              <w:t xml:space="preserve">Naprotiv, smatramo da je potrebno ukloniti postojeću regulaciju kako bi se osigurali ravnopravni uvjeti svim </w:t>
            </w:r>
            <w:r>
              <w:rPr>
                <w:rFonts w:ascii="Calibri" w:eastAsia="Calibri" w:hAnsi="Calibri" w:cs="Calibri"/>
              </w:rPr>
              <w:t>sudioni</w:t>
            </w:r>
            <w:r w:rsidRPr="007E75E7">
              <w:rPr>
                <w:rFonts w:ascii="Calibri" w:eastAsia="Calibri" w:hAnsi="Calibri" w:cs="Calibri"/>
              </w:rPr>
              <w:t>cima na tržištu.</w:t>
            </w:r>
            <w:r>
              <w:rPr>
                <w:rFonts w:ascii="Calibri" w:eastAsia="Calibri" w:hAnsi="Calibri" w:cs="Calibri"/>
              </w:rPr>
              <w:t xml:space="preserve"> </w:t>
            </w:r>
          </w:p>
          <w:p w14:paraId="51DD0BA1" w14:textId="49BF332B" w:rsidR="00C1736C" w:rsidRPr="007E75E7" w:rsidRDefault="00C1736C" w:rsidP="0076420A">
            <w:pPr>
              <w:ind w:left="-5"/>
              <w:jc w:val="both"/>
              <w:rPr>
                <w:rFonts w:ascii="Calibri" w:eastAsia="Calibri" w:hAnsi="Calibri" w:cs="Calibri"/>
              </w:rPr>
            </w:pPr>
            <w:r>
              <w:rPr>
                <w:rFonts w:ascii="Calibri" w:eastAsia="Calibri" w:hAnsi="Calibri" w:cs="Calibri"/>
              </w:rPr>
              <w:t xml:space="preserve">Naime, u trenutnoj situaciji HT je jedini reguliran u segmentu naplate naknade za pristup uslugama s posebnom </w:t>
            </w:r>
            <w:r w:rsidRPr="007E75E7">
              <w:rPr>
                <w:rFonts w:ascii="Calibri" w:eastAsia="Calibri" w:hAnsi="Calibri" w:cs="Calibri"/>
              </w:rPr>
              <w:t xml:space="preserve">tarifom i za pristup uslugama besplatnog poziva u mrežama ostalih operatora, dok su drugi operatori u mogućnosti </w:t>
            </w:r>
            <w:r>
              <w:rPr>
                <w:rFonts w:ascii="Calibri" w:eastAsia="Calibri" w:hAnsi="Calibri" w:cs="Calibri"/>
              </w:rPr>
              <w:t>naplatiti naknadu po svojoj volji. Stoga trenutno imamo situaciju u kojoj drugi operatori HT-</w:t>
            </w:r>
            <w:r w:rsidRPr="007E75E7">
              <w:rPr>
                <w:rFonts w:ascii="Calibri" w:eastAsia="Calibri" w:hAnsi="Calibri" w:cs="Calibri"/>
              </w:rPr>
              <w:t>u naplaćuju i višestruko veće naknade za ove vrste poziva od naknada koje za istu vrstu poziva naplaćuje HT. Na ovaj način se HT i davatelji usluga s posebnom tarifom u HT mreži stavljaju u neravnopravan položaj jer HT nije u mogućnosti ponuditi iste uvjete davateljima usluga s posebnom tarifom i usluga besplatnog telefona u vlastitoj mreži u odnosu na uvjete koje mogu ponuditi drugi mrežni operatori s obzirom da operatori HT</w:t>
            </w:r>
            <w:r>
              <w:rPr>
                <w:rFonts w:ascii="Calibri" w:eastAsia="Calibri" w:hAnsi="Calibri" w:cs="Calibri"/>
              </w:rPr>
              <w:t>-u pla</w:t>
            </w:r>
            <w:r w:rsidRPr="007E75E7">
              <w:rPr>
                <w:rFonts w:ascii="Calibri" w:eastAsia="Calibri" w:hAnsi="Calibri" w:cs="Calibri"/>
              </w:rPr>
              <w:t xml:space="preserve">ćaju reguliranu naknadu za promet dok HT plaća </w:t>
            </w:r>
            <w:r>
              <w:rPr>
                <w:rFonts w:ascii="Calibri" w:eastAsia="Calibri" w:hAnsi="Calibri" w:cs="Calibri"/>
              </w:rPr>
              <w:t>operatorima njihovu komercijalnu cijenu.</w:t>
            </w:r>
          </w:p>
          <w:p w14:paraId="28140E9C" w14:textId="1611F34B" w:rsidR="00C1736C" w:rsidRPr="007E75E7" w:rsidRDefault="00C1736C" w:rsidP="0076420A">
            <w:pPr>
              <w:ind w:left="-5"/>
              <w:jc w:val="both"/>
              <w:rPr>
                <w:rFonts w:ascii="Calibri" w:eastAsia="Calibri" w:hAnsi="Calibri" w:cs="Calibri"/>
              </w:rPr>
            </w:pPr>
            <w:r w:rsidRPr="007E75E7">
              <w:rPr>
                <w:rFonts w:ascii="Calibri" w:eastAsia="Calibri" w:hAnsi="Calibri" w:cs="Calibri"/>
              </w:rPr>
              <w:t xml:space="preserve">Naknade za pristup uslugama s posebnom tarifom te pristup uslugama besplatnog poziva, a koje se naplaćuju po </w:t>
            </w:r>
            <w:r>
              <w:rPr>
                <w:rFonts w:ascii="Calibri" w:eastAsia="Calibri" w:hAnsi="Calibri" w:cs="Calibri"/>
              </w:rPr>
              <w:t>originacijskom modelu u svojoj naravi predstavljaju naknad</w:t>
            </w:r>
            <w:r w:rsidRPr="007E75E7">
              <w:rPr>
                <w:rFonts w:ascii="Calibri" w:eastAsia="Calibri" w:hAnsi="Calibri" w:cs="Calibri"/>
              </w:rPr>
              <w:t>u pojedinom operatoru za trošak njegove mreže. Dakle, neovisno o tome što se ti pozivi naplaćuju po principu usluge započinjanja poziva, u naravi se radi o naknadi operatoru za korištenje njegove mreže, a koja je pod potpunom i isključivom kontrolom tog op</w:t>
            </w:r>
            <w:r>
              <w:rPr>
                <w:rFonts w:ascii="Calibri" w:eastAsia="Calibri" w:hAnsi="Calibri" w:cs="Calibri"/>
              </w:rPr>
              <w:t xml:space="preserve">eratora te bi svi </w:t>
            </w:r>
            <w:r w:rsidRPr="007E75E7">
              <w:rPr>
                <w:rFonts w:ascii="Calibri" w:eastAsia="Calibri" w:hAnsi="Calibri" w:cs="Calibri"/>
              </w:rPr>
              <w:t>operatori trebali biti u istom položaju</w:t>
            </w:r>
            <w:r w:rsidR="0004088D">
              <w:rPr>
                <w:rFonts w:ascii="Calibri" w:eastAsia="Calibri" w:hAnsi="Calibri" w:cs="Calibri"/>
              </w:rPr>
              <w:t>.</w:t>
            </w:r>
            <w:r>
              <w:rPr>
                <w:rFonts w:ascii="Calibri" w:eastAsia="Calibri" w:hAnsi="Calibri" w:cs="Calibri"/>
              </w:rPr>
              <w:t xml:space="preserve"> </w:t>
            </w:r>
          </w:p>
          <w:p w14:paraId="24813876" w14:textId="0641C5D2" w:rsidR="00C1736C" w:rsidRPr="009E23AD" w:rsidRDefault="00C1736C" w:rsidP="0076420A">
            <w:pPr>
              <w:ind w:left="-5"/>
              <w:jc w:val="both"/>
            </w:pPr>
            <w:r w:rsidRPr="007E75E7">
              <w:rPr>
                <w:rFonts w:ascii="Calibri" w:eastAsia="Calibri" w:hAnsi="Calibri" w:cs="Calibri"/>
              </w:rPr>
              <w:t xml:space="preserve">U odnosu na prve dvije točke pitanja smatramo također da odsustvo postojeće regulacije ne bi dovelo do značajnog i trajnog narušavanja tržišnog natjecanja na tržištu usluga s posebnom tarifom jer </w:t>
            </w:r>
            <w:r>
              <w:rPr>
                <w:rFonts w:ascii="Calibri" w:eastAsia="Calibri" w:hAnsi="Calibri" w:cs="Calibri"/>
              </w:rPr>
              <w:t xml:space="preserve">je svim operatorima u interesu </w:t>
            </w:r>
            <w:r w:rsidRPr="007E75E7">
              <w:rPr>
                <w:rFonts w:ascii="Calibri" w:eastAsia="Calibri" w:hAnsi="Calibri" w:cs="Calibri"/>
              </w:rPr>
              <w:t>omogućiti pozivanje usluga s posebnom tarifom kako u svojoj tako i u mrežama drugih operatora budući da su takvi pozivi od strane krajnjih korisnika stimulirani marketinškim aktivnostima i sadržajem, a ne mrežom u kojoj se da</w:t>
            </w:r>
            <w:r>
              <w:rPr>
                <w:rFonts w:ascii="Calibri" w:eastAsia="Calibri" w:hAnsi="Calibri" w:cs="Calibri"/>
              </w:rPr>
              <w:t xml:space="preserve">vatelji </w:t>
            </w:r>
            <w:r w:rsidRPr="007E75E7">
              <w:rPr>
                <w:rFonts w:ascii="Calibri" w:eastAsia="Calibri" w:hAnsi="Calibri" w:cs="Calibri"/>
              </w:rPr>
              <w:t xml:space="preserve">usluga nalaze, te bi onemogućavanje takvih poziva imalo negativan utjecaj na korisničko iskustvo, </w:t>
            </w:r>
            <w:r>
              <w:rPr>
                <w:rFonts w:ascii="Calibri" w:eastAsia="Calibri" w:hAnsi="Calibri" w:cs="Calibri"/>
              </w:rPr>
              <w:t xml:space="preserve">rezultiralo bi </w:t>
            </w:r>
            <w:r w:rsidRPr="007E75E7">
              <w:rPr>
                <w:rFonts w:ascii="Calibri" w:eastAsia="Calibri" w:hAnsi="Calibri" w:cs="Calibri"/>
              </w:rPr>
              <w:t>povećan</w:t>
            </w:r>
            <w:r>
              <w:rPr>
                <w:rFonts w:ascii="Calibri" w:eastAsia="Calibri" w:hAnsi="Calibri" w:cs="Calibri"/>
              </w:rPr>
              <w:t xml:space="preserve">im </w:t>
            </w:r>
            <w:r w:rsidRPr="007E75E7">
              <w:rPr>
                <w:rFonts w:ascii="Calibri" w:eastAsia="Calibri" w:hAnsi="Calibri" w:cs="Calibri"/>
              </w:rPr>
              <w:t>troškov</w:t>
            </w:r>
            <w:r>
              <w:rPr>
                <w:rFonts w:ascii="Calibri" w:eastAsia="Calibri" w:hAnsi="Calibri" w:cs="Calibri"/>
              </w:rPr>
              <w:t xml:space="preserve">ima </w:t>
            </w:r>
            <w:r w:rsidRPr="007E75E7">
              <w:rPr>
                <w:rFonts w:ascii="Calibri" w:eastAsia="Calibri" w:hAnsi="Calibri" w:cs="Calibri"/>
              </w:rPr>
              <w:t>žalbi, odljev</w:t>
            </w:r>
            <w:r>
              <w:rPr>
                <w:rFonts w:ascii="Calibri" w:eastAsia="Calibri" w:hAnsi="Calibri" w:cs="Calibri"/>
              </w:rPr>
              <w:t xml:space="preserve">om korisnika i sl. Dodatno, i bez regulacije svakom operatoru je u interesu da radi </w:t>
            </w:r>
            <w:r w:rsidRPr="007E75E7">
              <w:rPr>
                <w:rFonts w:ascii="Calibri" w:eastAsia="Calibri" w:hAnsi="Calibri" w:cs="Calibri"/>
              </w:rPr>
              <w:t>obračun i naplatu</w:t>
            </w:r>
            <w:r>
              <w:rPr>
                <w:rFonts w:ascii="Calibri" w:eastAsia="Calibri" w:hAnsi="Calibri" w:cs="Calibri"/>
              </w:rPr>
              <w:t xml:space="preserve"> </w:t>
            </w:r>
            <w:r w:rsidRPr="007E75E7">
              <w:rPr>
                <w:rFonts w:ascii="Calibri" w:eastAsia="Calibri" w:hAnsi="Calibri" w:cs="Calibri"/>
              </w:rPr>
              <w:t>takvih poziva ako ih je omogućio kako bi imao nadoknadu za troškove pružanja usluge.</w:t>
            </w:r>
            <w:r>
              <w:rPr>
                <w:rFonts w:ascii="Calibri" w:eastAsia="Calibri" w:hAnsi="Calibri" w:cs="Calibri"/>
              </w:rPr>
              <w:t xml:space="preserve"> </w:t>
            </w:r>
          </w:p>
        </w:tc>
      </w:tr>
      <w:tr w:rsidR="00C1736C" w:rsidRPr="009E23AD" w14:paraId="53F46A1D" w14:textId="77777777" w:rsidTr="0076420A">
        <w:trPr>
          <w:trHeight w:val="423"/>
        </w:trPr>
        <w:tc>
          <w:tcPr>
            <w:tcW w:w="1940" w:type="dxa"/>
          </w:tcPr>
          <w:p w14:paraId="523FB3D3" w14:textId="4D4B72E9" w:rsidR="00C1736C" w:rsidRPr="009E23AD" w:rsidRDefault="00C1736C" w:rsidP="00A602D7">
            <w:pPr>
              <w:jc w:val="both"/>
            </w:pPr>
            <w:r w:rsidRPr="0075299D">
              <w:rPr>
                <w:b/>
                <w:bCs/>
              </w:rPr>
              <w:t>Optima</w:t>
            </w:r>
          </w:p>
        </w:tc>
        <w:tc>
          <w:tcPr>
            <w:tcW w:w="12084" w:type="dxa"/>
          </w:tcPr>
          <w:p w14:paraId="70E29511" w14:textId="77777777" w:rsidR="00C1736C" w:rsidRPr="007E75E7" w:rsidRDefault="00C1736C" w:rsidP="0076420A">
            <w:pPr>
              <w:ind w:left="-5"/>
              <w:jc w:val="both"/>
              <w:rPr>
                <w:rFonts w:ascii="Calibri" w:eastAsia="Calibri" w:hAnsi="Calibri" w:cs="Calibri"/>
              </w:rPr>
            </w:pPr>
            <w:r w:rsidRPr="007E75E7">
              <w:rPr>
                <w:rFonts w:ascii="Calibri" w:eastAsia="Calibri" w:hAnsi="Calibri" w:cs="Calibri"/>
              </w:rPr>
              <w:t xml:space="preserve">Ponavljamo isto </w:t>
            </w:r>
            <w:r>
              <w:rPr>
                <w:rFonts w:ascii="Calibri" w:eastAsia="Calibri" w:hAnsi="Calibri" w:cs="Calibri"/>
              </w:rPr>
              <w:t>š</w:t>
            </w:r>
            <w:r w:rsidRPr="007E75E7">
              <w:rPr>
                <w:rFonts w:ascii="Calibri" w:eastAsia="Calibri" w:hAnsi="Calibri" w:cs="Calibri"/>
              </w:rPr>
              <w:t>to je prethodno navedeno u točki 4:</w:t>
            </w:r>
          </w:p>
          <w:p w14:paraId="3F7DB133" w14:textId="77777777" w:rsidR="00C1736C" w:rsidRPr="007E75E7" w:rsidRDefault="00C1736C" w:rsidP="0076420A">
            <w:pPr>
              <w:ind w:left="-5"/>
              <w:jc w:val="both"/>
              <w:rPr>
                <w:rFonts w:ascii="Calibri" w:eastAsia="Calibri" w:hAnsi="Calibri" w:cs="Calibri"/>
              </w:rPr>
            </w:pPr>
            <w:r w:rsidRPr="007E75E7">
              <w:rPr>
                <w:rFonts w:ascii="Calibri" w:eastAsia="Calibri" w:hAnsi="Calibri" w:cs="Calibri"/>
              </w:rPr>
              <w:lastRenderedPageBreak/>
              <w:t>Optima smatra da je potrebno zadržati regulaciju veleprodajne cijene CPS originacije i općenito regulaciju originacije poziva iz HT-ove mreže. Štoviše, tržišni uvjeti u RH ni približno nisu takvi da bi dozvolili uklanjanje regulacije CPS originacije poziva, a da se to ne odrazi na narušavanje tržišnog položaja Optime.</w:t>
            </w:r>
          </w:p>
          <w:p w14:paraId="5403CD77" w14:textId="77777777" w:rsidR="00C1736C" w:rsidRPr="007E75E7" w:rsidRDefault="00C1736C" w:rsidP="0076420A">
            <w:pPr>
              <w:ind w:left="-5"/>
              <w:jc w:val="both"/>
              <w:rPr>
                <w:rFonts w:ascii="Calibri" w:eastAsia="Calibri" w:hAnsi="Calibri" w:cs="Calibri"/>
              </w:rPr>
            </w:pPr>
            <w:r w:rsidRPr="007E75E7">
              <w:rPr>
                <w:rFonts w:ascii="Calibri" w:eastAsia="Calibri" w:hAnsi="Calibri" w:cs="Calibri"/>
              </w:rPr>
              <w:t>Optima u znatnoj mjeri koristi uslugu CPS originacije poziva (približno 70 milijuna minuta godišnje), te bi ukidanje regulacije originacijskih usluga lako moglo prouzročiti efekt koji se vidi kod operatora pokretnih mreža, a koji svoje usluge originacije naplaćuju i preko 10 puta više nego što su cijene terminacije u njihovu mrežu i potpuno su blokirali tržište MVNO.</w:t>
            </w:r>
          </w:p>
          <w:p w14:paraId="30EE2333" w14:textId="77777777" w:rsidR="00C1736C" w:rsidRPr="007E75E7" w:rsidRDefault="00C1736C" w:rsidP="0076420A">
            <w:pPr>
              <w:ind w:left="-5"/>
              <w:jc w:val="both"/>
              <w:rPr>
                <w:rFonts w:ascii="Calibri" w:eastAsia="Calibri" w:hAnsi="Calibri" w:cs="Calibri"/>
              </w:rPr>
            </w:pPr>
            <w:r w:rsidRPr="007E75E7">
              <w:rPr>
                <w:rFonts w:ascii="Calibri" w:eastAsia="Calibri" w:hAnsi="Calibri" w:cs="Calibri"/>
              </w:rPr>
              <w:t>Za Optimu bi to značilo znatno povećanje troška originacije poziva koji bi u konačnici doveo do gubitka CPS/WLR korisnika jer Optima ne bi mogla cjenovno konkurirati maloprodajnim uslugama HT-a u segmentu pružanja samostalne telefonske usluge.</w:t>
            </w:r>
          </w:p>
          <w:p w14:paraId="3AC9349E" w14:textId="10A3ED4C" w:rsidR="00C1736C" w:rsidRPr="009E23AD" w:rsidRDefault="00C1736C" w:rsidP="0076420A">
            <w:pPr>
              <w:ind w:left="-5"/>
              <w:jc w:val="both"/>
            </w:pPr>
            <w:r w:rsidRPr="007E75E7">
              <w:rPr>
                <w:rFonts w:ascii="Calibri" w:eastAsia="Calibri" w:hAnsi="Calibri" w:cs="Calibri"/>
              </w:rPr>
              <w:t>Isto vrijedi i za usluge s posebnom tarifom u slučaju odsustva regulacije na predmetnim tržištima, gdje bi veleprodajni operator mijenjanjem originacijskih uvjeta, a s obzirom na veličinu svoje korisničke baze, bio u mogućnosti sve operatore usluga s posebnom tarifom privući na svoju mrežu.</w:t>
            </w:r>
          </w:p>
        </w:tc>
      </w:tr>
      <w:tr w:rsidR="00C1736C" w:rsidRPr="009E23AD" w14:paraId="7B8948BF" w14:textId="77777777" w:rsidTr="0076420A">
        <w:trPr>
          <w:trHeight w:val="423"/>
        </w:trPr>
        <w:tc>
          <w:tcPr>
            <w:tcW w:w="1940" w:type="dxa"/>
          </w:tcPr>
          <w:p w14:paraId="6297B6C5" w14:textId="2B03C91E" w:rsidR="00C1736C" w:rsidRPr="009E23AD" w:rsidRDefault="00C1736C" w:rsidP="00A602D7">
            <w:pPr>
              <w:jc w:val="both"/>
            </w:pPr>
            <w:r w:rsidRPr="0075299D">
              <w:rPr>
                <w:b/>
                <w:bCs/>
              </w:rPr>
              <w:lastRenderedPageBreak/>
              <w:t>A1</w:t>
            </w:r>
          </w:p>
        </w:tc>
        <w:tc>
          <w:tcPr>
            <w:tcW w:w="12084" w:type="dxa"/>
          </w:tcPr>
          <w:p w14:paraId="714B9468" w14:textId="26232101" w:rsidR="00C1736C" w:rsidRPr="009E23AD" w:rsidRDefault="00C1736C" w:rsidP="0076420A">
            <w:pPr>
              <w:ind w:left="-5"/>
              <w:jc w:val="both"/>
            </w:pPr>
            <w:r w:rsidRPr="007E75E7">
              <w:rPr>
                <w:rFonts w:ascii="Calibri" w:eastAsia="Calibri" w:hAnsi="Calibri" w:cs="Calibri"/>
              </w:rPr>
              <w:t>Vrlo je teško predvidjeti bi li odsustvo postojeće regulacije na tržištu usluga s posebnom tarifom dovelo do značajnog i trajnog narušavanja tržišnog natjecanja jer isto značajno ovisi o ponašanju HT-a nakon eventualnog ukidanja postojeće regulacije. U slučaju kad bi HT značajno podigao postojeće cijene predmetnih usluga, isto bi zasigurno utjecalo na poslovnu stabilnost operatora te posljedično do dodatnog ugrožavanja položaja drugih operatora zbog velike tržišne snage HT-a. Stoga A1 smatra da je ovu regulaciju potrebno zadržati. U slučaju ukidanja postojeće regulacije, HAKOM bi trebao pozorno pratiti razvoj navedenog tržišta te u slučaju potrebe vrlo brzo reagirati kako ne bi došlo do značajnog pogoršanja tržišnog natjecanja na predmetnom tržištu.</w:t>
            </w:r>
          </w:p>
        </w:tc>
      </w:tr>
      <w:tr w:rsidR="00C1736C" w:rsidRPr="009E23AD" w14:paraId="37DEFCD4" w14:textId="77777777" w:rsidTr="0076420A">
        <w:trPr>
          <w:trHeight w:val="423"/>
        </w:trPr>
        <w:tc>
          <w:tcPr>
            <w:tcW w:w="14024" w:type="dxa"/>
            <w:gridSpan w:val="2"/>
          </w:tcPr>
          <w:p w14:paraId="5CB8C80A" w14:textId="5B3E6894" w:rsidR="00C1736C" w:rsidRPr="009E23AD" w:rsidRDefault="00C1736C" w:rsidP="0076420A">
            <w:pPr>
              <w:spacing w:line="276" w:lineRule="auto"/>
              <w:jc w:val="both"/>
            </w:pPr>
            <w:r w:rsidRPr="007E75E7">
              <w:rPr>
                <w:bCs/>
              </w:rPr>
              <w:t>Dodatni komentari operatora</w:t>
            </w:r>
          </w:p>
        </w:tc>
      </w:tr>
      <w:tr w:rsidR="00C1736C" w:rsidRPr="009E23AD" w14:paraId="3CEE5E65" w14:textId="77777777" w:rsidTr="0076420A">
        <w:trPr>
          <w:trHeight w:val="423"/>
        </w:trPr>
        <w:tc>
          <w:tcPr>
            <w:tcW w:w="1940" w:type="dxa"/>
          </w:tcPr>
          <w:p w14:paraId="009618A7" w14:textId="7720EDA2" w:rsidR="00C1736C" w:rsidRPr="009E23AD" w:rsidRDefault="00C1736C" w:rsidP="00A602D7">
            <w:pPr>
              <w:jc w:val="both"/>
            </w:pPr>
            <w:r w:rsidRPr="0075299D">
              <w:rPr>
                <w:b/>
                <w:bCs/>
              </w:rPr>
              <w:t>Ispitanik</w:t>
            </w:r>
          </w:p>
        </w:tc>
        <w:tc>
          <w:tcPr>
            <w:tcW w:w="12084" w:type="dxa"/>
          </w:tcPr>
          <w:p w14:paraId="193C64A9" w14:textId="4E28F422" w:rsidR="00C1736C" w:rsidRPr="00523DF8" w:rsidRDefault="00C1736C" w:rsidP="00A602D7">
            <w:pPr>
              <w:jc w:val="both"/>
              <w:rPr>
                <w:b/>
              </w:rPr>
            </w:pPr>
            <w:r w:rsidRPr="00523DF8">
              <w:rPr>
                <w:b/>
                <w:bCs/>
              </w:rPr>
              <w:t>Zaprimljeni komentar</w:t>
            </w:r>
          </w:p>
        </w:tc>
      </w:tr>
      <w:tr w:rsidR="00C1736C" w:rsidRPr="009E23AD" w14:paraId="2A13B820" w14:textId="77777777" w:rsidTr="0076420A">
        <w:trPr>
          <w:trHeight w:val="423"/>
        </w:trPr>
        <w:tc>
          <w:tcPr>
            <w:tcW w:w="1940" w:type="dxa"/>
          </w:tcPr>
          <w:p w14:paraId="1FA8141C" w14:textId="325C304B" w:rsidR="00C1736C" w:rsidRPr="009E23AD" w:rsidRDefault="00C1736C" w:rsidP="00A602D7">
            <w:pPr>
              <w:jc w:val="both"/>
            </w:pPr>
            <w:r>
              <w:rPr>
                <w:b/>
                <w:bCs/>
              </w:rPr>
              <w:t>HT</w:t>
            </w:r>
          </w:p>
        </w:tc>
        <w:tc>
          <w:tcPr>
            <w:tcW w:w="12084" w:type="dxa"/>
          </w:tcPr>
          <w:p w14:paraId="0E183604" w14:textId="1EE0E3EB" w:rsidR="00C1736C" w:rsidRDefault="00C1736C" w:rsidP="00A602D7">
            <w:pPr>
              <w:ind w:left="-5"/>
              <w:jc w:val="both"/>
            </w:pPr>
            <w:r>
              <w:t xml:space="preserve">Temeljem uvida u trenutno stanje na tržištu i očekivanih budućih trendova razvoja </w:t>
            </w:r>
            <w:r>
              <w:rPr>
                <w:rFonts w:ascii="Calibri" w:eastAsia="Calibri" w:hAnsi="Calibri" w:cs="Calibri"/>
              </w:rPr>
              <w:t xml:space="preserve">gore navedenih </w:t>
            </w:r>
            <w:r>
              <w:t>tržišta, a o čemu dajemo više informacija ispod,</w:t>
            </w:r>
            <w:r>
              <w:rPr>
                <w:rFonts w:ascii="Calibri" w:eastAsia="Calibri" w:hAnsi="Calibri" w:cs="Calibri"/>
              </w:rPr>
              <w:t xml:space="preserve"> </w:t>
            </w:r>
            <w:r>
              <w:t>zaključujemo kako na tržištima M1 i M2/2007 u RH više ne postoje značajne barijere za ulazak na tržište</w:t>
            </w:r>
            <w:r>
              <w:rPr>
                <w:rFonts w:ascii="Calibri" w:eastAsia="Calibri" w:hAnsi="Calibri" w:cs="Calibri"/>
              </w:rPr>
              <w:t xml:space="preserve"> te da </w:t>
            </w:r>
            <w:r>
              <w:t>predmetna tržišta teže razvoju učinkovitog tržišnog natjecanja, što</w:t>
            </w:r>
            <w:r>
              <w:rPr>
                <w:rFonts w:ascii="Calibri" w:eastAsia="Calibri" w:hAnsi="Calibri" w:cs="Calibri"/>
              </w:rPr>
              <w:t xml:space="preserve"> </w:t>
            </w:r>
            <w:r>
              <w:t>upućuje za zaključak</w:t>
            </w:r>
            <w:r>
              <w:rPr>
                <w:rFonts w:ascii="Calibri" w:eastAsia="Calibri" w:hAnsi="Calibri" w:cs="Calibri"/>
              </w:rPr>
              <w:t xml:space="preserve"> kako </w:t>
            </w:r>
            <w:r>
              <w:t>daljnja regulacija ovih tržišta više nije opravdana:</w:t>
            </w:r>
            <w:r>
              <w:rPr>
                <w:rFonts w:ascii="Calibri" w:eastAsia="Calibri" w:hAnsi="Calibri" w:cs="Calibri"/>
              </w:rPr>
              <w:t xml:space="preserve"> </w:t>
            </w:r>
          </w:p>
          <w:p w14:paraId="51DCE1A3" w14:textId="2539580C" w:rsidR="00C1736C" w:rsidRDefault="00C1736C" w:rsidP="00A602D7">
            <w:pPr>
              <w:spacing w:line="259" w:lineRule="auto"/>
              <w:ind w:left="721"/>
              <w:jc w:val="both"/>
            </w:pPr>
            <w:r>
              <w:rPr>
                <w:rFonts w:ascii="Calibri" w:eastAsia="Calibri" w:hAnsi="Calibri" w:cs="Calibri"/>
              </w:rPr>
              <w:t xml:space="preserve"> </w:t>
            </w:r>
          </w:p>
          <w:p w14:paraId="21C90E2C" w14:textId="26C8EF30" w:rsidR="00C1736C" w:rsidRDefault="00C1736C" w:rsidP="0076420A">
            <w:pPr>
              <w:numPr>
                <w:ilvl w:val="0"/>
                <w:numId w:val="35"/>
              </w:numPr>
              <w:spacing w:line="248" w:lineRule="auto"/>
              <w:ind w:hanging="360"/>
              <w:jc w:val="both"/>
            </w:pPr>
            <w:r>
              <w:rPr>
                <w:rFonts w:ascii="Calibri" w:eastAsia="Calibri" w:hAnsi="Calibri" w:cs="Calibri"/>
              </w:rPr>
              <w:t>vidljivo je smanjenje vrijednosti tr</w:t>
            </w:r>
            <w:r>
              <w:t xml:space="preserve">žišta, što se očituje kroz drastičan </w:t>
            </w:r>
            <w:r>
              <w:rPr>
                <w:rFonts w:ascii="Calibri" w:eastAsia="Calibri" w:hAnsi="Calibri" w:cs="Calibri"/>
              </w:rPr>
              <w:t xml:space="preserve">pad odlaznih minuta u nepokretnoj </w:t>
            </w:r>
            <w:r>
              <w:t>mreži</w:t>
            </w:r>
            <w:r>
              <w:rPr>
                <w:rFonts w:ascii="Calibri" w:eastAsia="Calibri" w:hAnsi="Calibri" w:cs="Calibri"/>
                <w:vertAlign w:val="superscript"/>
              </w:rPr>
              <w:footnoteReference w:id="24"/>
            </w:r>
          </w:p>
          <w:p w14:paraId="39316D4D" w14:textId="20D6210E" w:rsidR="00C1736C" w:rsidRDefault="00C1736C" w:rsidP="00A602D7">
            <w:pPr>
              <w:spacing w:line="259" w:lineRule="auto"/>
              <w:ind w:left="721" w:firstLine="45"/>
              <w:jc w:val="both"/>
            </w:pPr>
          </w:p>
          <w:p w14:paraId="383AE91B" w14:textId="5F36F262" w:rsidR="00C1736C" w:rsidRDefault="00C1736C" w:rsidP="0076420A">
            <w:pPr>
              <w:numPr>
                <w:ilvl w:val="0"/>
                <w:numId w:val="35"/>
              </w:numPr>
              <w:ind w:hanging="360"/>
              <w:jc w:val="both"/>
            </w:pPr>
            <w:r>
              <w:t>vidljiv je rastući trend korištenja paketa usluga u kombinaciji sa širokopojasnim uslugama, što smanjuje potencijal za korištenje WLR i CPS usluga</w:t>
            </w:r>
            <w:r>
              <w:rPr>
                <w:rFonts w:ascii="Calibri" w:eastAsia="Calibri" w:hAnsi="Calibri" w:cs="Calibri"/>
              </w:rPr>
              <w:t xml:space="preserve"> </w:t>
            </w:r>
          </w:p>
          <w:p w14:paraId="470D8B3F" w14:textId="270BA95D" w:rsidR="00C1736C" w:rsidRDefault="00C1736C" w:rsidP="00A602D7">
            <w:pPr>
              <w:spacing w:line="259" w:lineRule="auto"/>
              <w:ind w:firstLine="45"/>
              <w:jc w:val="both"/>
            </w:pPr>
          </w:p>
          <w:p w14:paraId="6DA3D2F1" w14:textId="0D778EB7" w:rsidR="00C1736C" w:rsidRDefault="00C1736C" w:rsidP="0076420A">
            <w:pPr>
              <w:numPr>
                <w:ilvl w:val="0"/>
                <w:numId w:val="35"/>
              </w:numPr>
              <w:ind w:hanging="360"/>
              <w:jc w:val="both"/>
            </w:pPr>
            <w:r>
              <w:lastRenderedPageBreak/>
              <w:t>na tržištu postoje zamjenska veleprodajna rješenja koja nisu značajno skuplja od WLR</w:t>
            </w:r>
            <w:r>
              <w:rPr>
                <w:rFonts w:ascii="Calibri" w:eastAsia="Calibri" w:hAnsi="Calibri" w:cs="Calibri"/>
              </w:rPr>
              <w:t>-a u kombinaciji s CPS-</w:t>
            </w:r>
            <w:r>
              <w:t xml:space="preserve">om (NBSA, ULL, FA), a koja daju operatorima prostor za povećanje profitabilnosti kroz ponudu paketa širokopojasnih </w:t>
            </w:r>
            <w:r>
              <w:rPr>
                <w:rFonts w:ascii="Calibri" w:eastAsia="Calibri" w:hAnsi="Calibri" w:cs="Calibri"/>
              </w:rPr>
              <w:t xml:space="preserve">usluga </w:t>
            </w:r>
          </w:p>
          <w:p w14:paraId="40E04656" w14:textId="2AD547DE" w:rsidR="00C1736C" w:rsidRDefault="00C1736C" w:rsidP="00A602D7">
            <w:pPr>
              <w:spacing w:line="259" w:lineRule="auto"/>
              <w:ind w:left="721" w:firstLine="45"/>
              <w:jc w:val="both"/>
            </w:pPr>
          </w:p>
          <w:p w14:paraId="76F72289" w14:textId="151477D6" w:rsidR="00C1736C" w:rsidRDefault="00C1736C" w:rsidP="0076420A">
            <w:pPr>
              <w:numPr>
                <w:ilvl w:val="0"/>
                <w:numId w:val="35"/>
              </w:numPr>
              <w:ind w:hanging="360"/>
              <w:jc w:val="both"/>
            </w:pPr>
            <w:r>
              <w:t>potražnja za reguliranim veleprodajnim uslugama WLR i</w:t>
            </w:r>
            <w:r>
              <w:rPr>
                <w:rFonts w:ascii="Calibri" w:eastAsia="Calibri" w:hAnsi="Calibri" w:cs="Calibri"/>
              </w:rPr>
              <w:t xml:space="preserve"> </w:t>
            </w:r>
            <w:r>
              <w:t>CPS drastično je smanjena i u daljnjem je opadanju, što je u korelaciji s gore spomenutim smanjenjem potencijala WLR i CPS usluge uslijed rastućeg</w:t>
            </w:r>
            <w:r>
              <w:rPr>
                <w:rFonts w:ascii="Calibri" w:eastAsia="Calibri" w:hAnsi="Calibri" w:cs="Calibri"/>
              </w:rPr>
              <w:t xml:space="preserve"> trenda </w:t>
            </w:r>
            <w:r>
              <w:t>korištenja paketa</w:t>
            </w:r>
            <w:r>
              <w:rPr>
                <w:rFonts w:ascii="Calibri" w:eastAsia="Calibri" w:hAnsi="Calibri" w:cs="Calibri"/>
              </w:rPr>
              <w:t xml:space="preserve"> </w:t>
            </w:r>
            <w:r>
              <w:t xml:space="preserve">širokopojasnih </w:t>
            </w:r>
            <w:r>
              <w:rPr>
                <w:rFonts w:ascii="Calibri" w:eastAsia="Calibri" w:hAnsi="Calibri" w:cs="Calibri"/>
              </w:rPr>
              <w:t xml:space="preserve">usluga </w:t>
            </w:r>
          </w:p>
          <w:p w14:paraId="01F4E50C" w14:textId="1E7759B7" w:rsidR="00C1736C" w:rsidRDefault="00C1736C" w:rsidP="00A602D7">
            <w:pPr>
              <w:spacing w:line="259" w:lineRule="auto"/>
              <w:ind w:left="721" w:firstLine="45"/>
              <w:jc w:val="both"/>
            </w:pPr>
          </w:p>
          <w:p w14:paraId="2B03B9D4" w14:textId="09514611" w:rsidR="00C1736C" w:rsidRDefault="00C1736C" w:rsidP="0076420A">
            <w:pPr>
              <w:numPr>
                <w:ilvl w:val="0"/>
                <w:numId w:val="35"/>
              </w:numPr>
              <w:ind w:hanging="360"/>
              <w:jc w:val="both"/>
            </w:pPr>
            <w:r>
              <w:t>s obzirom na gore navedeno, niti jedan operator više ne može</w:t>
            </w:r>
            <w:r>
              <w:rPr>
                <w:rFonts w:ascii="Calibri" w:eastAsia="Calibri" w:hAnsi="Calibri" w:cs="Calibri"/>
              </w:rPr>
              <w:t xml:space="preserve"> temeljiti svoje poslovne planove prvenstveno </w:t>
            </w:r>
            <w:r>
              <w:t>na ponudi pristupa nepokretnoj mreži u svrhu javno dostupne telefonske usluge već ista postaje prateća usluga uz primarnu uslugu širokopojasnog pristupa mreži, čime se važnost</w:t>
            </w:r>
            <w:r>
              <w:rPr>
                <w:rFonts w:ascii="Calibri" w:eastAsia="Calibri" w:hAnsi="Calibri" w:cs="Calibri"/>
              </w:rPr>
              <w:t xml:space="preserve"> </w:t>
            </w:r>
            <w:r>
              <w:t xml:space="preserve">ovog tržišta u kontekstu ex ante </w:t>
            </w:r>
            <w:r>
              <w:rPr>
                <w:rFonts w:ascii="Calibri" w:eastAsia="Calibri" w:hAnsi="Calibri" w:cs="Calibri"/>
              </w:rPr>
              <w:t>r</w:t>
            </w:r>
            <w:r>
              <w:t>egulacije značajno smanjuje</w:t>
            </w:r>
            <w:r>
              <w:rPr>
                <w:rFonts w:ascii="Calibri" w:eastAsia="Calibri" w:hAnsi="Calibri" w:cs="Calibri"/>
              </w:rPr>
              <w:t xml:space="preserve">, </w:t>
            </w:r>
          </w:p>
          <w:p w14:paraId="48FCC3E6" w14:textId="6137D559" w:rsidR="00C1736C" w:rsidRDefault="00C1736C" w:rsidP="00A602D7">
            <w:pPr>
              <w:spacing w:line="259" w:lineRule="auto"/>
              <w:ind w:left="721" w:firstLine="45"/>
              <w:jc w:val="both"/>
            </w:pPr>
          </w:p>
          <w:p w14:paraId="23F41CC8" w14:textId="6C689E29" w:rsidR="00C1736C" w:rsidRDefault="00C1736C" w:rsidP="0076420A">
            <w:pPr>
              <w:numPr>
                <w:ilvl w:val="0"/>
                <w:numId w:val="35"/>
              </w:numPr>
              <w:ind w:hanging="360"/>
              <w:jc w:val="both"/>
            </w:pPr>
            <w:r>
              <w:t>time što bi WLR i CPS usluge ušle u kategoriju dereguliranih usluga, to ne bi značilo da bi HT nužno prestao pružati ove usluge ukoliko bi i dalje postojao dovoljan interes operatora na tržištu za pružanjem WLR</w:t>
            </w:r>
            <w:r>
              <w:rPr>
                <w:rFonts w:ascii="Calibri" w:eastAsia="Calibri" w:hAnsi="Calibri" w:cs="Calibri"/>
              </w:rPr>
              <w:t xml:space="preserve">-a pod komercijalnim uvjetima. </w:t>
            </w:r>
          </w:p>
          <w:p w14:paraId="6700F068" w14:textId="01B81302" w:rsidR="00C1736C" w:rsidRPr="009E23AD" w:rsidRDefault="00C1736C" w:rsidP="00A602D7">
            <w:pPr>
              <w:jc w:val="both"/>
            </w:pPr>
          </w:p>
        </w:tc>
      </w:tr>
    </w:tbl>
    <w:p w14:paraId="27614A62" w14:textId="1FB35BEF" w:rsidR="00C1736C" w:rsidRPr="00C1736C" w:rsidRDefault="00C1736C" w:rsidP="008C6562">
      <w:pPr>
        <w:jc w:val="both"/>
      </w:pPr>
    </w:p>
    <w:p w14:paraId="740C69C3" w14:textId="00E05A39" w:rsidR="000F1D06" w:rsidRDefault="000F1D06" w:rsidP="008C6562">
      <w:pPr>
        <w:jc w:val="both"/>
      </w:pPr>
    </w:p>
    <w:p w14:paraId="157B2E00" w14:textId="29649427" w:rsidR="009E23AD" w:rsidRPr="007E75E7" w:rsidRDefault="009E23AD" w:rsidP="008C6562">
      <w:pPr>
        <w:tabs>
          <w:tab w:val="left" w:pos="12303"/>
        </w:tabs>
        <w:jc w:val="both"/>
      </w:pPr>
    </w:p>
    <w:sectPr w:rsidR="009E23AD" w:rsidRPr="007E75E7" w:rsidSect="00C1736C">
      <w:type w:val="evenPage"/>
      <w:pgSz w:w="16838" w:h="11906" w:orient="landscape" w:code="9"/>
      <w:pgMar w:top="1418" w:right="1418" w:bottom="1418"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14:paraId="60E18DBE" w14:textId="77777777" w:rsidR="0065424C" w:rsidRDefault="0065424C" w:rsidP="008B0F78">
      <w:pPr>
        <w:spacing w:after="0" w:line="240" w:lineRule="auto"/>
      </w:pPr>
      <w:r>
        <w:separator/>
      </w:r>
    </w:p>
  </w:endnote>
  <w:endnote w:type="continuationSeparator" w:id="0">
    <w:p w14:paraId="6861A2DB" w14:textId="77777777" w:rsidR="0065424C" w:rsidRDefault="0065424C" w:rsidP="008B0F78">
      <w:pPr>
        <w:spacing w:after="0" w:line="240" w:lineRule="auto"/>
      </w:pPr>
      <w:r>
        <w:continuationSeparator/>
      </w:r>
    </w:p>
  </w:endnote>
  <w:endnote w:type="continuationNotice" w:id="1">
    <w:p w14:paraId="2B657410" w14:textId="77777777" w:rsidR="0065424C" w:rsidRDefault="0065424C">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Wingdings">
    <w:panose1 w:val="05000000000000000000"/>
    <w:charset w:val="02"/>
    <w:family w:val="auto"/>
    <w:pitch w:val="variable"/>
    <w:sig w:usb0="00000000" w:usb1="10000000" w:usb2="00000000" w:usb3="00000000" w:csb0="80000000" w:csb1="00000000"/>
  </w:font>
  <w:font w:name="Times New Roman">
    <w:panose1 w:val="02020603050405020304"/>
    <w:charset w:val="EE"/>
    <w:family w:val="roman"/>
    <w:pitch w:val="variable"/>
    <w:sig w:usb0="E0002EFF" w:usb1="C000785B" w:usb2="00000009" w:usb3="00000000" w:csb0="000001FF" w:csb1="00000000"/>
  </w:font>
  <w:font w:name="Arial">
    <w:panose1 w:val="020B0604020202020204"/>
    <w:charset w:val="EE"/>
    <w:family w:val="swiss"/>
    <w:pitch w:val="variable"/>
    <w:sig w:usb0="E0002EFF" w:usb1="C0007843"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EE"/>
    <w:family w:val="modern"/>
    <w:pitch w:val="fixed"/>
    <w:sig w:usb0="E0002EFF" w:usb1="C0007843" w:usb2="00000009" w:usb3="00000000" w:csb0="000001FF" w:csb1="00000000"/>
  </w:font>
  <w:font w:name="Calibri">
    <w:panose1 w:val="020F0502020204030204"/>
    <w:charset w:val="EE"/>
    <w:family w:val="swiss"/>
    <w:pitch w:val="variable"/>
    <w:sig w:usb0="E0002AFF" w:usb1="C000247B" w:usb2="00000009" w:usb3="00000000" w:csb0="000001FF" w:csb1="00000000"/>
  </w:font>
  <w:font w:name="Cambria">
    <w:panose1 w:val="02040503050406030204"/>
    <w:charset w:val="EE"/>
    <w:family w:val="roman"/>
    <w:pitch w:val="variable"/>
    <w:sig w:usb0="E00002FF" w:usb1="400004FF" w:usb2="00000000" w:usb3="00000000" w:csb0="0000019F" w:csb1="00000000"/>
  </w:font>
  <w:font w:name="Tahoma">
    <w:panose1 w:val="020B0604030504040204"/>
    <w:charset w:val="EE"/>
    <w:family w:val="swiss"/>
    <w:pitch w:val="variable"/>
    <w:sig w:usb0="E1002EFF" w:usb1="C000605B" w:usb2="00000029" w:usb3="00000000" w:csb0="000101FF" w:csb1="00000000"/>
  </w:font>
  <w:font w:name="Segoe UI">
    <w:panose1 w:val="020B0502040204020203"/>
    <w:charset w:val="EE"/>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24365383" w14:textId="0A9C32FD" w:rsidR="00140DCC" w:rsidRDefault="00140DCC">
    <w:pPr>
      <w:pStyle w:val="Footer"/>
      <w:jc w:val="right"/>
    </w:pPr>
  </w:p>
  <w:p w14:paraId="596F7708" w14:textId="77777777" w:rsidR="00140DCC" w:rsidRDefault="00140DCC">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04BC63AC" w14:textId="77777777" w:rsidR="00140DCC" w:rsidRDefault="00140DCC">
    <w:pPr>
      <w:pStyle w:val="Footer"/>
      <w:jc w:val="right"/>
    </w:pPr>
  </w:p>
  <w:p w14:paraId="4A486412" w14:textId="77777777" w:rsidR="00140DCC" w:rsidRDefault="00140DCC" w:rsidP="00F87C66">
    <w:pPr>
      <w:pStyle w:val="Footer"/>
      <w:jc w:val="right"/>
    </w:pPr>
  </w:p>
</w:ftr>
</file>

<file path=word/footer3.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tbl>
    <w:tblPr>
      <w:tblpPr w:leftFromText="187" w:rightFromText="187" w:vertAnchor="page" w:horzAnchor="margin" w:tblpXSpec="center" w:tblpYSpec="bottom"/>
      <w:tblW w:w="5000" w:type="pct"/>
      <w:tblLayout w:type="fixed"/>
      <w:tblLook w:val="04A0" w:firstRow="1" w:lastRow="0" w:firstColumn="1" w:lastColumn="0" w:noHBand="0" w:noVBand="1"/>
    </w:tblPr>
    <w:tblGrid>
      <w:gridCol w:w="7258"/>
      <w:gridCol w:w="1814"/>
    </w:tblGrid>
    <w:sdt>
      <w:sdtPr>
        <w:rPr>
          <w:rFonts w:asciiTheme="majorHAnsi" w:eastAsiaTheme="majorEastAsia" w:hAnsiTheme="majorHAnsi" w:cstheme="majorBidi"/>
          <w:sz w:val="20"/>
          <w:szCs w:val="20"/>
        </w:rPr>
        <w:id w:val="-1378079885"/>
        <w:docPartObj>
          <w:docPartGallery w:val="Page Numbers (Bottom of Page)"/>
          <w:docPartUnique/>
        </w:docPartObj>
      </w:sdtPr>
      <w:sdtEndPr>
        <w:rPr>
          <w:rFonts w:asciiTheme="minorHAnsi" w:eastAsiaTheme="minorEastAsia" w:hAnsiTheme="minorHAnsi" w:cstheme="minorBidi"/>
          <w:sz w:val="22"/>
          <w:szCs w:val="22"/>
        </w:rPr>
      </w:sdtEndPr>
      <w:sdtContent>
        <w:tr w:rsidR="00140DCC" w14:paraId="40C53E7E" w14:textId="77777777">
          <w:trPr>
            <w:trHeight w:val="727"/>
          </w:trPr>
          <w:tc>
            <w:tcPr>
              <w:tcW w:w="4000" w:type="pct"/>
              <w:tcBorders>
                <w:right w:val="triple" w:sz="4" w:space="0" w:color="4F81BD" w:themeColor="accent1"/>
              </w:tcBorders>
            </w:tcPr>
            <w:p w14:paraId="16B78475" w14:textId="77777777" w:rsidR="00140DCC" w:rsidRDefault="00140DCC">
              <w:pPr>
                <w:tabs>
                  <w:tab w:val="left" w:pos="620"/>
                  <w:tab w:val="center" w:pos="4320"/>
                </w:tabs>
                <w:jc w:val="right"/>
                <w:rPr>
                  <w:rFonts w:asciiTheme="majorHAnsi" w:eastAsiaTheme="majorEastAsia" w:hAnsiTheme="majorHAnsi" w:cstheme="majorBidi"/>
                  <w:sz w:val="20"/>
                  <w:szCs w:val="20"/>
                </w:rPr>
              </w:pPr>
            </w:p>
          </w:tc>
          <w:tc>
            <w:tcPr>
              <w:tcW w:w="1000" w:type="pct"/>
              <w:tcBorders>
                <w:left w:val="triple" w:sz="4" w:space="0" w:color="4F81BD" w:themeColor="accent1"/>
              </w:tcBorders>
            </w:tcPr>
            <w:p w14:paraId="196131EE" w14:textId="5F025E59" w:rsidR="00140DCC" w:rsidRDefault="00140DCC">
              <w:pPr>
                <w:tabs>
                  <w:tab w:val="left" w:pos="1490"/>
                </w:tabs>
                <w:rPr>
                  <w:rFonts w:asciiTheme="majorHAnsi" w:eastAsiaTheme="majorEastAsia" w:hAnsiTheme="majorHAnsi" w:cstheme="majorBidi"/>
                  <w:sz w:val="28"/>
                  <w:szCs w:val="28"/>
                </w:rPr>
              </w:pPr>
              <w:r>
                <w:fldChar w:fldCharType="begin"/>
              </w:r>
              <w:r>
                <w:instrText>PAGE    \* MERGEFORMAT</w:instrText>
              </w:r>
              <w:r>
                <w:fldChar w:fldCharType="separate"/>
              </w:r>
              <w:r w:rsidR="00A11B1D">
                <w:rPr>
                  <w:noProof/>
                </w:rPr>
                <w:t>20</w:t>
              </w:r>
              <w:r>
                <w:fldChar w:fldCharType="end"/>
              </w:r>
            </w:p>
          </w:tc>
        </w:tr>
      </w:sdtContent>
    </w:sdt>
  </w:tbl>
  <w:p w14:paraId="69FB491A" w14:textId="77777777" w:rsidR="00140DCC" w:rsidRDefault="00140DCC">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14:paraId="14B3BE21" w14:textId="77777777" w:rsidR="0065424C" w:rsidRDefault="0065424C" w:rsidP="008B0F78">
      <w:pPr>
        <w:spacing w:after="0" w:line="240" w:lineRule="auto"/>
      </w:pPr>
      <w:r>
        <w:separator/>
      </w:r>
    </w:p>
  </w:footnote>
  <w:footnote w:type="continuationSeparator" w:id="0">
    <w:p w14:paraId="4426F484" w14:textId="77777777" w:rsidR="0065424C" w:rsidRDefault="0065424C" w:rsidP="008B0F78">
      <w:pPr>
        <w:spacing w:after="0" w:line="240" w:lineRule="auto"/>
      </w:pPr>
      <w:r>
        <w:continuationSeparator/>
      </w:r>
    </w:p>
  </w:footnote>
  <w:footnote w:type="continuationNotice" w:id="1">
    <w:p w14:paraId="1F602604" w14:textId="77777777" w:rsidR="0065424C" w:rsidRDefault="0065424C">
      <w:pPr>
        <w:spacing w:after="0" w:line="240" w:lineRule="auto"/>
      </w:pPr>
    </w:p>
  </w:footnote>
  <w:footnote w:id="2">
    <w:p w14:paraId="3BA2E3C3" w14:textId="77777777" w:rsidR="00140DCC" w:rsidRDefault="00140DCC" w:rsidP="001F6AAB">
      <w:pPr>
        <w:pStyle w:val="FootnoteText"/>
      </w:pPr>
      <w:r w:rsidRPr="005203F2">
        <w:rPr>
          <w:rStyle w:val="FootnoteReference"/>
          <w:rFonts w:asciiTheme="minorHAnsi" w:hAnsiTheme="minorHAnsi"/>
        </w:rPr>
        <w:footnoteRef/>
      </w:r>
      <w:r w:rsidRPr="005203F2">
        <w:rPr>
          <w:rFonts w:asciiTheme="minorHAnsi" w:hAnsiTheme="minorHAnsi"/>
        </w:rPr>
        <w:t xml:space="preserve"> </w:t>
      </w:r>
      <w:r w:rsidRPr="002E1216">
        <w:rPr>
          <w:rFonts w:asciiTheme="minorHAnsi" w:hAnsiTheme="minorHAnsi"/>
          <w:sz w:val="18"/>
          <w:szCs w:val="18"/>
        </w:rPr>
        <w:t>Zakon o elektroničkim komunikacijama (NN br. 73/08, 90/11, 133/12, 80/13, 71/14 i 72/17)</w:t>
      </w:r>
    </w:p>
  </w:footnote>
  <w:footnote w:id="3">
    <w:p w14:paraId="1A1A6EEF" w14:textId="7870924D" w:rsidR="00140DCC" w:rsidRPr="002E1216" w:rsidRDefault="00140DCC" w:rsidP="00B26443">
      <w:pPr>
        <w:pStyle w:val="FootnoteText"/>
        <w:jc w:val="both"/>
        <w:rPr>
          <w:rFonts w:asciiTheme="minorHAnsi" w:hAnsiTheme="minorHAnsi"/>
          <w:sz w:val="18"/>
          <w:szCs w:val="18"/>
        </w:rPr>
      </w:pPr>
      <w:r>
        <w:rPr>
          <w:rStyle w:val="FootnoteReference"/>
        </w:rPr>
        <w:footnoteRef/>
      </w:r>
      <w:r>
        <w:t xml:space="preserve"> </w:t>
      </w:r>
      <w:r w:rsidRPr="002E1216">
        <w:rPr>
          <w:rFonts w:asciiTheme="minorHAnsi" w:hAnsiTheme="minorHAnsi"/>
          <w:sz w:val="18"/>
          <w:szCs w:val="18"/>
        </w:rPr>
        <w:t>Preporuka Komisije (EU) 2020/2245 оd 18. prosinca 2020. o mjerodavnim tržištima proizvoda i usluga u sektoru elektroničkih komunikacija podložnima prethodnoj (ex ante) regulaciji u skladu s Direktivom (EU) 2018/1972 Europskog parlamenta i Vijeća od o Europskom zakoniku elektroničkih komunikacija</w:t>
      </w:r>
    </w:p>
    <w:p w14:paraId="44B1457C" w14:textId="031E8398" w:rsidR="00140DCC" w:rsidRDefault="00140DCC" w:rsidP="00B26443">
      <w:pPr>
        <w:pStyle w:val="FootnoteText"/>
      </w:pPr>
      <w:r w:rsidRPr="002E1216">
        <w:rPr>
          <w:rFonts w:asciiTheme="minorHAnsi" w:hAnsiTheme="minorHAnsi"/>
          <w:sz w:val="18"/>
          <w:szCs w:val="18"/>
        </w:rPr>
        <w:t>https://eur-lex.europa.eu/legal-content/HR/TXT/PDF/?uri=CELEX:32020H2245&amp;from=HR</w:t>
      </w:r>
    </w:p>
  </w:footnote>
  <w:footnote w:id="4">
    <w:p w14:paraId="74B72556" w14:textId="25774F38" w:rsidR="00140DCC" w:rsidRDefault="00140DCC" w:rsidP="00A54F08">
      <w:pPr>
        <w:pStyle w:val="FootnoteText"/>
        <w:jc w:val="both"/>
      </w:pPr>
      <w:r>
        <w:rPr>
          <w:rStyle w:val="FootnoteReference"/>
        </w:rPr>
        <w:footnoteRef/>
      </w:r>
      <w:r>
        <w:t xml:space="preserve"> </w:t>
      </w:r>
      <w:r w:rsidRPr="00A54F08">
        <w:rPr>
          <w:rFonts w:asciiTheme="minorHAnsi" w:hAnsiTheme="minorHAnsi"/>
          <w:sz w:val="18"/>
          <w:szCs w:val="18"/>
        </w:rPr>
        <w:t>riječ je o POTS</w:t>
      </w:r>
      <w:r>
        <w:t xml:space="preserve"> </w:t>
      </w:r>
      <w:r w:rsidRPr="00A54F08">
        <w:rPr>
          <w:rFonts w:asciiTheme="minorHAnsi" w:hAnsiTheme="minorHAnsi"/>
          <w:sz w:val="18"/>
          <w:szCs w:val="18"/>
        </w:rPr>
        <w:t>priključcima samo u pristupnom dijelu mreže (od korisnika do lokale centrale), dok su u dijelu mreže od lokalne centrale prema jezgrenoj mreži svi priključci utemeljeni na IP protokolu.</w:t>
      </w:r>
    </w:p>
  </w:footnote>
  <w:footnote w:id="5">
    <w:p w14:paraId="7EC44589" w14:textId="319DE06E" w:rsidR="00140DCC" w:rsidRPr="002E1216" w:rsidRDefault="00140DCC" w:rsidP="00FB7281">
      <w:pPr>
        <w:pStyle w:val="FootnoteText"/>
        <w:jc w:val="both"/>
        <w:rPr>
          <w:rFonts w:asciiTheme="minorHAnsi" w:hAnsiTheme="minorHAnsi"/>
          <w:sz w:val="18"/>
          <w:szCs w:val="18"/>
        </w:rPr>
      </w:pPr>
      <w:r>
        <w:rPr>
          <w:rStyle w:val="FootnoteReference"/>
        </w:rPr>
        <w:footnoteRef/>
      </w:r>
      <w:r w:rsidRPr="002E1216">
        <w:rPr>
          <w:rFonts w:asciiTheme="minorHAnsi" w:hAnsiTheme="minorHAnsi"/>
          <w:sz w:val="18"/>
          <w:szCs w:val="18"/>
        </w:rPr>
        <w:t xml:space="preserve">Odluka HAKOM-a KLASA: UP/I-344-01/17-03/02, URBROJ: 376-11-18-6 od 9. svibnja 2018. </w:t>
      </w:r>
    </w:p>
    <w:p w14:paraId="482D3A6C" w14:textId="0763125E" w:rsidR="00140DCC" w:rsidRPr="005965CC" w:rsidRDefault="0065424C" w:rsidP="002E1216">
      <w:pPr>
        <w:pStyle w:val="FootnoteText"/>
        <w:jc w:val="both"/>
        <w:rPr>
          <w:rFonts w:ascii="Calibri" w:hAnsi="Calibri"/>
          <w:color w:val="000000"/>
          <w:sz w:val="18"/>
          <w:szCs w:val="18"/>
        </w:rPr>
      </w:pPr>
      <w:hyperlink r:id="rId1" w:history="1">
        <w:r w:rsidR="00140DCC" w:rsidRPr="002E1216">
          <w:rPr>
            <w:rFonts w:asciiTheme="minorHAnsi" w:hAnsiTheme="minorHAnsi"/>
            <w:sz w:val="18"/>
            <w:szCs w:val="18"/>
          </w:rPr>
          <w:t>https://www.hakom.hr/UserDocsImages/2018/odluke_rjesenja_presude/Odluka-exM1%20analiza-20180509.pdf</w:t>
        </w:r>
      </w:hyperlink>
      <w:r w:rsidR="00140DCC">
        <w:t xml:space="preserve"> </w:t>
      </w:r>
    </w:p>
  </w:footnote>
  <w:footnote w:id="6">
    <w:p w14:paraId="57B9A2BE" w14:textId="532D9217" w:rsidR="00140DCC" w:rsidRPr="002E1216" w:rsidRDefault="00140DCC" w:rsidP="002E1216">
      <w:pPr>
        <w:pStyle w:val="FootnoteText"/>
        <w:jc w:val="both"/>
        <w:rPr>
          <w:rFonts w:asciiTheme="minorHAnsi" w:hAnsiTheme="minorHAnsi"/>
          <w:sz w:val="18"/>
          <w:szCs w:val="18"/>
        </w:rPr>
      </w:pPr>
      <w:r>
        <w:rPr>
          <w:rStyle w:val="FootnoteReference"/>
        </w:rPr>
        <w:footnoteRef/>
      </w:r>
      <w:r w:rsidRPr="002E1216">
        <w:rPr>
          <w:rFonts w:asciiTheme="minorHAnsi" w:hAnsiTheme="minorHAnsi"/>
          <w:sz w:val="18"/>
          <w:szCs w:val="18"/>
        </w:rPr>
        <w:t xml:space="preserve">Odluka HAKOM-a KLASA: UP/I-344-01/17-03/02, URBROJ: 376-05-1-19-14 od 26. rujna 2019. </w:t>
      </w:r>
    </w:p>
    <w:p w14:paraId="17D858F5" w14:textId="083E43BF" w:rsidR="00140DCC" w:rsidRDefault="00140DCC" w:rsidP="002E1216">
      <w:pPr>
        <w:pStyle w:val="FootnoteText"/>
        <w:jc w:val="both"/>
      </w:pPr>
      <w:r w:rsidRPr="002E1216">
        <w:rPr>
          <w:rFonts w:asciiTheme="minorHAnsi" w:hAnsiTheme="minorHAnsi"/>
          <w:sz w:val="18"/>
          <w:szCs w:val="18"/>
        </w:rPr>
        <w:t>https://www.hakom.hr/UserDocsImages/2019/odluke_rjesenja_presude/Odluka_izmjena%20analize%20ex%20M1_odluka-20190926.pdf</w:t>
      </w:r>
    </w:p>
  </w:footnote>
  <w:footnote w:id="7">
    <w:p w14:paraId="64B7622E" w14:textId="7455B0C8" w:rsidR="00140DCC" w:rsidRDefault="00140DCC">
      <w:pPr>
        <w:pStyle w:val="FootnoteText"/>
      </w:pPr>
      <w:r>
        <w:rPr>
          <w:rStyle w:val="FootnoteReference"/>
        </w:rPr>
        <w:footnoteRef/>
      </w:r>
      <w:r>
        <w:t xml:space="preserve"> </w:t>
      </w:r>
      <w:r w:rsidRPr="002E1216">
        <w:rPr>
          <w:rFonts w:asciiTheme="minorHAnsi" w:hAnsiTheme="minorHAnsi"/>
          <w:sz w:val="18"/>
          <w:szCs w:val="18"/>
        </w:rPr>
        <w:t>https://eur-lex.europa.eu/legal-content/HR/TXT/PDF/?uri=CELEX:32018L1972&amp;from=pl</w:t>
      </w:r>
    </w:p>
  </w:footnote>
  <w:footnote w:id="8">
    <w:p w14:paraId="73E4601C" w14:textId="2E9F8D92" w:rsidR="00140DCC" w:rsidRDefault="00140DCC">
      <w:pPr>
        <w:pStyle w:val="FootnoteText"/>
      </w:pPr>
      <w:r>
        <w:rPr>
          <w:rStyle w:val="FootnoteReference"/>
        </w:rPr>
        <w:footnoteRef/>
      </w:r>
      <w:r>
        <w:t xml:space="preserve"> </w:t>
      </w:r>
      <w:r w:rsidRPr="002E1216">
        <w:rPr>
          <w:rFonts w:asciiTheme="minorHAnsi" w:hAnsiTheme="minorHAnsi"/>
          <w:sz w:val="18"/>
          <w:szCs w:val="18"/>
        </w:rPr>
        <w:t>v. fusnotu 2</w:t>
      </w:r>
    </w:p>
  </w:footnote>
  <w:footnote w:id="9">
    <w:p w14:paraId="6C795F2A" w14:textId="686F6A0C" w:rsidR="00140DCC" w:rsidRDefault="00140DCC">
      <w:pPr>
        <w:pStyle w:val="FootnoteText"/>
      </w:pPr>
      <w:r>
        <w:rPr>
          <w:rStyle w:val="FootnoteReference"/>
        </w:rPr>
        <w:footnoteRef/>
      </w:r>
      <w:r>
        <w:t xml:space="preserve"> </w:t>
      </w:r>
      <w:r w:rsidRPr="002E1216">
        <w:rPr>
          <w:rFonts w:asciiTheme="minorHAnsi" w:hAnsiTheme="minorHAnsi" w:cstheme="minorHAnsi"/>
          <w:sz w:val="18"/>
          <w:szCs w:val="18"/>
        </w:rPr>
        <w:t>v. fusnotu 3</w:t>
      </w:r>
    </w:p>
  </w:footnote>
  <w:footnote w:id="10">
    <w:p w14:paraId="140FA7C2" w14:textId="48845110" w:rsidR="00140DCC" w:rsidRPr="00731981" w:rsidRDefault="00140DCC" w:rsidP="0076391E">
      <w:pPr>
        <w:pStyle w:val="FootnoteText"/>
        <w:jc w:val="both"/>
        <w:rPr>
          <w:rFonts w:asciiTheme="minorHAnsi" w:hAnsiTheme="minorHAnsi"/>
        </w:rPr>
      </w:pPr>
      <w:r>
        <w:rPr>
          <w:rStyle w:val="FootnoteReference"/>
        </w:rPr>
        <w:footnoteRef/>
      </w:r>
      <w:hyperlink r:id="rId2" w:history="1">
        <w:r w:rsidRPr="002E1216">
          <w:rPr>
            <w:rStyle w:val="Hyperlink"/>
            <w:rFonts w:asciiTheme="minorHAnsi" w:hAnsiTheme="minorHAnsi" w:cstheme="minorHAnsi"/>
            <w:sz w:val="18"/>
            <w:szCs w:val="18"/>
          </w:rPr>
          <w:t>https://www.hakom.hr/UserDocsImages/2018/odluke_rjesenja_presude/Dokument-exM1%20analiza-20180509.pdf</w:t>
        </w:r>
      </w:hyperlink>
    </w:p>
  </w:footnote>
  <w:footnote w:id="11">
    <w:p w14:paraId="191198AF" w14:textId="362CB153" w:rsidR="00140DCC" w:rsidRDefault="00140DCC">
      <w:pPr>
        <w:pStyle w:val="FootnoteText"/>
      </w:pPr>
      <w:r>
        <w:rPr>
          <w:rStyle w:val="FootnoteReference"/>
        </w:rPr>
        <w:footnoteRef/>
      </w:r>
      <w:r>
        <w:t xml:space="preserve"> </w:t>
      </w:r>
      <w:r w:rsidRPr="009E2AE1">
        <w:rPr>
          <w:rFonts w:asciiTheme="minorHAnsi" w:hAnsiTheme="minorHAnsi" w:cstheme="minorHAnsi"/>
          <w:sz w:val="18"/>
          <w:szCs w:val="18"/>
        </w:rPr>
        <w:t>v. fusnotu 4</w:t>
      </w:r>
    </w:p>
  </w:footnote>
  <w:footnote w:id="12">
    <w:p w14:paraId="5892ED38" w14:textId="4D485DFD" w:rsidR="00140DCC" w:rsidRDefault="00140DCC" w:rsidP="00F80EB0">
      <w:pPr>
        <w:pStyle w:val="FootnoteText"/>
        <w:jc w:val="both"/>
      </w:pPr>
      <w:r>
        <w:rPr>
          <w:rStyle w:val="FootnoteReference"/>
        </w:rPr>
        <w:footnoteRef/>
      </w:r>
      <w:r>
        <w:t xml:space="preserve"> </w:t>
      </w:r>
      <w:r w:rsidRPr="009E2AE1">
        <w:rPr>
          <w:rFonts w:asciiTheme="minorHAnsi" w:hAnsiTheme="minorHAnsi" w:cstheme="minorHAnsi"/>
          <w:sz w:val="18"/>
          <w:szCs w:val="18"/>
        </w:rPr>
        <w:t>Rješenje AZTN-a od 9. lipnja 2017. KLASA: UP/I 034-03/2013-02/007, URBROJ: 580-11/41-17-239</w:t>
      </w:r>
      <w:r w:rsidRPr="002E1216">
        <w:rPr>
          <w:rStyle w:val="Hyperlink"/>
          <w:rFonts w:asciiTheme="minorHAnsi" w:hAnsiTheme="minorHAnsi"/>
          <w:sz w:val="18"/>
          <w:szCs w:val="18"/>
        </w:rPr>
        <w:t xml:space="preserve"> https://narodne-novine.nn.hr/clanci/sluzbeni/2017_07_75_1879.html</w:t>
      </w:r>
    </w:p>
  </w:footnote>
  <w:footnote w:id="13">
    <w:p w14:paraId="717A637D" w14:textId="66E42256" w:rsidR="00140DCC" w:rsidRDefault="00140DCC">
      <w:pPr>
        <w:pStyle w:val="FootnoteText"/>
      </w:pPr>
      <w:r>
        <w:rPr>
          <w:rStyle w:val="FootnoteReference"/>
        </w:rPr>
        <w:footnoteRef/>
      </w:r>
      <w:r w:rsidRPr="002E1216">
        <w:rPr>
          <w:rStyle w:val="Hyperlink"/>
          <w:rFonts w:asciiTheme="minorHAnsi" w:hAnsiTheme="minorHAnsi"/>
          <w:sz w:val="18"/>
          <w:szCs w:val="18"/>
        </w:rPr>
        <w:t>https://www.hakom.hr/UserDocsImages/2021/odluke_rjesenja_presude/Prestanak%20upravlja%C4%8Dkih%20prava%20u%20Optimi_WLR-%20privremeno%20rje%C5%A1enje.pdf?vel=551760</w:t>
      </w:r>
    </w:p>
  </w:footnote>
  <w:footnote w:id="14">
    <w:p w14:paraId="5C9EBDBC" w14:textId="1E1EEA1A" w:rsidR="00140DCC" w:rsidRDefault="00140DCC">
      <w:pPr>
        <w:pStyle w:val="FootnoteText"/>
      </w:pPr>
      <w:r>
        <w:rPr>
          <w:rStyle w:val="FootnoteReference"/>
        </w:rPr>
        <w:footnoteRef/>
      </w:r>
      <w:r>
        <w:t xml:space="preserve"> </w:t>
      </w:r>
      <w:r w:rsidRPr="009E2AE1">
        <w:rPr>
          <w:rFonts w:asciiTheme="minorHAnsi" w:hAnsiTheme="minorHAnsi" w:cstheme="minorHAnsi"/>
          <w:sz w:val="18"/>
          <w:szCs w:val="18"/>
        </w:rPr>
        <w:t>v. fusnotu 11</w:t>
      </w:r>
    </w:p>
  </w:footnote>
  <w:footnote w:id="15">
    <w:p w14:paraId="6F1B29EB" w14:textId="6CD0BD2F" w:rsidR="00140DCC" w:rsidRPr="00FA570F" w:rsidRDefault="00140DCC" w:rsidP="00791C2A">
      <w:pPr>
        <w:pStyle w:val="FootnoteText"/>
        <w:rPr>
          <w:rFonts w:ascii="Calibri" w:hAnsi="Calibri" w:cs="Calibri"/>
        </w:rPr>
      </w:pPr>
      <w:r>
        <w:rPr>
          <w:rStyle w:val="FootnoteReference"/>
          <w:rFonts w:eastAsiaTheme="majorEastAsia"/>
        </w:rPr>
        <w:footnoteRef/>
      </w:r>
      <w:r>
        <w:t xml:space="preserve"> </w:t>
      </w:r>
      <w:r w:rsidRPr="002E1216">
        <w:rPr>
          <w:rFonts w:asciiTheme="minorHAnsi" w:hAnsiTheme="minorHAnsi" w:cstheme="minorHAnsi"/>
          <w:sz w:val="18"/>
          <w:szCs w:val="18"/>
        </w:rPr>
        <w:t>Explanatory note SEC (2007) 1483 final</w:t>
      </w:r>
    </w:p>
  </w:footnote>
  <w:footnote w:id="16">
    <w:p w14:paraId="64B2B9AB" w14:textId="5111C8A6" w:rsidR="00140DCC" w:rsidRDefault="00140DCC">
      <w:pPr>
        <w:pStyle w:val="FootnoteText"/>
      </w:pPr>
      <w:r>
        <w:rPr>
          <w:rStyle w:val="FootnoteReference"/>
        </w:rPr>
        <w:footnoteRef/>
      </w:r>
      <w:r>
        <w:t xml:space="preserve"> </w:t>
      </w:r>
      <w:r w:rsidRPr="002E1216">
        <w:rPr>
          <w:rFonts w:asciiTheme="minorHAnsi" w:hAnsiTheme="minorHAnsi" w:cstheme="minorHAnsi"/>
          <w:color w:val="000000"/>
          <w:sz w:val="18"/>
          <w:szCs w:val="18"/>
        </w:rPr>
        <w:t>Navedenu uslugu od početka svoga rada pružaju novi operatori u Hrvatskoj, a od 2010. prelaskom na IMS u svojoj mreži navedenu uslugu korisnicima počeo je pružati i HT</w:t>
      </w:r>
    </w:p>
  </w:footnote>
  <w:footnote w:id="17">
    <w:p w14:paraId="23102E17" w14:textId="0995F794" w:rsidR="00140DCC" w:rsidRDefault="00140DCC">
      <w:pPr>
        <w:pStyle w:val="FootnoteText"/>
      </w:pPr>
      <w:r>
        <w:rPr>
          <w:rStyle w:val="FootnoteReference"/>
        </w:rPr>
        <w:footnoteRef/>
      </w:r>
      <w:r>
        <w:t xml:space="preserve"> </w:t>
      </w:r>
      <w:r w:rsidRPr="00EE1458">
        <w:rPr>
          <w:rFonts w:asciiTheme="minorHAnsi" w:hAnsiTheme="minorHAnsi" w:cstheme="minorHAnsi"/>
          <w:color w:val="000000"/>
          <w:sz w:val="18"/>
          <w:szCs w:val="18"/>
        </w:rPr>
        <w:t>Dijelu korisnika koji je nakon migracije na all-IP IMS tehnologiju želio ostati na POTS priključcima je to omogućeno preko POTS portova na MSAN uređajima. Na strani korisnika su to POTS priključci, dok se pretvorba u VoIP događa u MSAN (eng. Multi-Service Access Node) uređajima</w:t>
      </w:r>
    </w:p>
  </w:footnote>
  <w:footnote w:id="18">
    <w:p w14:paraId="7A5F167B" w14:textId="29655F06" w:rsidR="00140DCC" w:rsidRDefault="00140DCC" w:rsidP="007F5884">
      <w:pPr>
        <w:pStyle w:val="FootnoteText"/>
        <w:jc w:val="both"/>
      </w:pPr>
      <w:r>
        <w:rPr>
          <w:rStyle w:val="FootnoteReference"/>
        </w:rPr>
        <w:footnoteRef/>
      </w:r>
      <w:r>
        <w:t xml:space="preserve"> </w:t>
      </w:r>
      <w:r w:rsidRPr="007F5884">
        <w:rPr>
          <w:rFonts w:asciiTheme="minorHAnsi" w:hAnsiTheme="minorHAnsi"/>
          <w:sz w:val="18"/>
          <w:szCs w:val="18"/>
        </w:rPr>
        <w:t>Za usporedbu, analizirajući podatke na jednak način, u posljednjem razdoblju obuhvaćenom prošlom analizom tržišta odnosno na kraju 2017., udio IP priključaka iznosio je 51,29%, udio POTS priključaka 35,30%, ISDN priključaka 0,13%, i udio usluge pristupa na fiksnoj lokaciji putem mreža pokretnih komunikacija 13,29%.</w:t>
      </w:r>
      <w:r>
        <w:t xml:space="preserve"> </w:t>
      </w:r>
    </w:p>
  </w:footnote>
  <w:footnote w:id="19">
    <w:p w14:paraId="4744E8BE" w14:textId="77777777" w:rsidR="00140DCC" w:rsidRDefault="00140DCC" w:rsidP="004B3586">
      <w:pPr>
        <w:pStyle w:val="FootnoteText"/>
      </w:pPr>
      <w:r>
        <w:rPr>
          <w:rStyle w:val="FootnoteReference"/>
        </w:rPr>
        <w:footnoteRef/>
      </w:r>
      <w:r>
        <w:t xml:space="preserve"> </w:t>
      </w:r>
      <w:r w:rsidRPr="002E1216">
        <w:rPr>
          <w:rFonts w:asciiTheme="minorHAnsi" w:hAnsiTheme="minorHAnsi"/>
          <w:sz w:val="18"/>
          <w:szCs w:val="18"/>
        </w:rPr>
        <w:t>Super 60</w:t>
      </w:r>
    </w:p>
  </w:footnote>
  <w:footnote w:id="20">
    <w:p w14:paraId="39A19B9D" w14:textId="77777777" w:rsidR="00140DCC" w:rsidRDefault="00140DCC" w:rsidP="004B3586">
      <w:pPr>
        <w:pStyle w:val="FootnoteText"/>
        <w:rPr>
          <w:rFonts w:ascii="Calibri" w:hAnsi="Calibri" w:cs="Calibri"/>
        </w:rPr>
      </w:pPr>
      <w:r w:rsidRPr="00FA570F">
        <w:rPr>
          <w:rStyle w:val="FootnoteReference"/>
          <w:rFonts w:ascii="Calibri" w:eastAsiaTheme="majorEastAsia" w:hAnsi="Calibri" w:cs="Calibri"/>
        </w:rPr>
        <w:footnoteRef/>
      </w:r>
      <w:r w:rsidRPr="002E1216">
        <w:rPr>
          <w:rFonts w:ascii="Calibri" w:hAnsi="Calibri" w:cs="Calibri"/>
          <w:sz w:val="18"/>
          <w:szCs w:val="18"/>
        </w:rPr>
        <w:t xml:space="preserve"> </w:t>
      </w:r>
      <w:r w:rsidRPr="002E1216">
        <w:rPr>
          <w:rFonts w:asciiTheme="minorHAnsi" w:hAnsiTheme="minorHAnsi"/>
          <w:sz w:val="18"/>
          <w:szCs w:val="18"/>
        </w:rPr>
        <w:t>FlatboxFon</w:t>
      </w:r>
    </w:p>
    <w:p w14:paraId="07DBA0AB" w14:textId="77777777" w:rsidR="00140DCC" w:rsidRDefault="00140DCC" w:rsidP="004B3586">
      <w:pPr>
        <w:pStyle w:val="FootnoteText"/>
      </w:pPr>
    </w:p>
  </w:footnote>
  <w:footnote w:id="21">
    <w:p w14:paraId="541678C0" w14:textId="55954A37" w:rsidR="00140DCC" w:rsidRDefault="00140DCC" w:rsidP="00902A6F">
      <w:pPr>
        <w:pStyle w:val="FootnoteText"/>
        <w:jc w:val="both"/>
      </w:pPr>
      <w:r>
        <w:rPr>
          <w:rStyle w:val="FootnoteReference"/>
        </w:rPr>
        <w:footnoteRef/>
      </w:r>
      <w:r>
        <w:t xml:space="preserve"> </w:t>
      </w:r>
      <w:r w:rsidRPr="002E1216">
        <w:rPr>
          <w:rFonts w:asciiTheme="minorHAnsi" w:hAnsiTheme="minorHAnsi" w:cstheme="minorHAnsi"/>
          <w:color w:val="000000"/>
          <w:sz w:val="18"/>
          <w:szCs w:val="18"/>
        </w:rPr>
        <w:t>Tržište je bilo sastavni dio popisa tržišta koja su podložna prethodnoj regulaciji prema Preporuci Europske komisije od 17. prosinca 2007. (2007/879/EC). Nakon što je navedena Preporuka zamijenjena Preporukom Europske komisije od 9. listopada 2014. (2017/710/EU), mjerodavno tržište koje je predmet ovog dokumenta više se ne nalazi na popisu tržišta podložnih prethodnoj regulaciji.</w:t>
      </w:r>
      <w:r>
        <w:rPr>
          <w:rFonts w:ascii="Calibri" w:hAnsi="Calibri" w:cs="Calibri"/>
        </w:rPr>
        <w:t xml:space="preserve"> </w:t>
      </w:r>
    </w:p>
  </w:footnote>
  <w:footnote w:id="22">
    <w:p w14:paraId="68B464A4" w14:textId="4C6146C3" w:rsidR="00140DCC" w:rsidRDefault="00140DCC" w:rsidP="00902A6F">
      <w:pPr>
        <w:pStyle w:val="FootnoteText"/>
        <w:jc w:val="both"/>
      </w:pPr>
      <w:r>
        <w:rPr>
          <w:rStyle w:val="FootnoteReference"/>
        </w:rPr>
        <w:footnoteRef/>
      </w:r>
      <w:r>
        <w:t xml:space="preserve"> </w:t>
      </w:r>
      <w:r w:rsidRPr="002E1216">
        <w:rPr>
          <w:rFonts w:asciiTheme="minorHAnsi" w:hAnsiTheme="minorHAnsi" w:cstheme="minorHAnsi"/>
          <w:color w:val="000000"/>
          <w:sz w:val="18"/>
          <w:szCs w:val="18"/>
        </w:rPr>
        <w:t>v. fusnotu 2</w:t>
      </w:r>
    </w:p>
  </w:footnote>
  <w:footnote w:id="23">
    <w:p w14:paraId="42803FF8" w14:textId="77777777" w:rsidR="00140DCC" w:rsidRDefault="00140DCC" w:rsidP="00662DC9">
      <w:pPr>
        <w:pStyle w:val="FootnoteText"/>
        <w:jc w:val="both"/>
      </w:pPr>
      <w:r>
        <w:rPr>
          <w:rStyle w:val="FootnoteReference"/>
        </w:rPr>
        <w:footnoteRef/>
      </w:r>
      <w:r>
        <w:t xml:space="preserve"> </w:t>
      </w:r>
      <w:r w:rsidRPr="002E1216">
        <w:rPr>
          <w:rFonts w:asciiTheme="minorHAnsi" w:hAnsiTheme="minorHAnsi" w:cstheme="minorHAnsi"/>
          <w:color w:val="000000"/>
          <w:sz w:val="18"/>
          <w:szCs w:val="18"/>
        </w:rPr>
        <w:t>HAKOM je prilikom određivanja definicije tržišta u dimenziji usluga u poglavlju 5 vodio računa i o Preporuci Europske komisije iz 2007.</w:t>
      </w:r>
      <w:r>
        <w:t xml:space="preserve"> </w:t>
      </w:r>
    </w:p>
  </w:footnote>
  <w:footnote w:id="24">
    <w:p w14:paraId="518B5E25" w14:textId="77777777" w:rsidR="00140DCC" w:rsidRDefault="00140DCC" w:rsidP="00C1736C">
      <w:pPr>
        <w:pStyle w:val="footnotedescription"/>
        <w:spacing w:line="259" w:lineRule="auto"/>
      </w:pPr>
      <w:r>
        <w:rPr>
          <w:rStyle w:val="footnotemark"/>
        </w:rPr>
        <w:footnoteRef/>
      </w:r>
      <w:r>
        <w:t xml:space="preserve"> Broj odlaznih minuta u nepokretnoj mreži u Q4 2020 iznosio je 461.586.230 u usporedbi s 986.810.806 u Q4 2017 </w:t>
      </w: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0A8327C4" w14:textId="77777777" w:rsidR="00140DCC" w:rsidRDefault="00140DCC" w:rsidP="00474783">
    <w:pPr>
      <w:pBdr>
        <w:bottom w:val="single" w:sz="4" w:space="5" w:color="auto"/>
      </w:pBdr>
      <w:tabs>
        <w:tab w:val="center" w:pos="4536"/>
        <w:tab w:val="right" w:pos="9072"/>
      </w:tabs>
      <w:spacing w:after="0" w:line="240" w:lineRule="auto"/>
      <w:jc w:val="right"/>
      <w:rPr>
        <w:rFonts w:eastAsia="Times New Roman"/>
        <w:bCs/>
        <w:noProof/>
        <w:sz w:val="20"/>
        <w:lang w:eastAsia="hr-HR"/>
      </w:rPr>
    </w:pPr>
    <w:r w:rsidRPr="00FC42EF">
      <w:rPr>
        <w:rFonts w:eastAsia="Times New Roman"/>
        <w:bCs/>
        <w:noProof/>
        <w:sz w:val="20"/>
        <w:lang w:eastAsia="hr-HR"/>
      </w:rPr>
      <w:t xml:space="preserve">Tržište pristupa javnoj komunikacijskoj mreži na fiksnoj lokaciji za privatne i poslovne korisnike </w:t>
    </w:r>
  </w:p>
  <w:p w14:paraId="64994518" w14:textId="6C98447C" w:rsidR="00140DCC" w:rsidRDefault="00140DCC" w:rsidP="007E5114">
    <w:pPr>
      <w:pBdr>
        <w:bottom w:val="single" w:sz="4" w:space="5" w:color="auto"/>
      </w:pBdr>
      <w:tabs>
        <w:tab w:val="center" w:pos="4536"/>
        <w:tab w:val="right" w:pos="9072"/>
      </w:tabs>
      <w:spacing w:after="0" w:line="240" w:lineRule="auto"/>
      <w:jc w:val="right"/>
      <w:rPr>
        <w:rFonts w:eastAsia="Times New Roman"/>
        <w:b/>
        <w:sz w:val="16"/>
        <w:lang w:eastAsia="hr-HR"/>
      </w:rPr>
    </w:pPr>
    <w:r>
      <w:rPr>
        <w:rFonts w:eastAsia="Times New Roman"/>
        <w:b/>
        <w:sz w:val="16"/>
        <w:lang w:eastAsia="hr-HR"/>
      </w:rPr>
      <w:t>rujan 2021</w:t>
    </w:r>
    <w:r w:rsidRPr="00574F86">
      <w:rPr>
        <w:rFonts w:eastAsia="Times New Roman"/>
        <w:b/>
        <w:sz w:val="16"/>
        <w:lang w:eastAsia="hr-HR"/>
      </w:rPr>
      <w:t>.</w:t>
    </w:r>
  </w:p>
  <w:p w14:paraId="74E35803" w14:textId="7CBCBE81" w:rsidR="00140DCC" w:rsidRPr="00A60585" w:rsidRDefault="00140DCC" w:rsidP="00F87C66">
    <w:pPr>
      <w:pBdr>
        <w:bottom w:val="single" w:sz="4" w:space="5" w:color="auto"/>
      </w:pBdr>
      <w:tabs>
        <w:tab w:val="center" w:pos="4536"/>
        <w:tab w:val="right" w:pos="9072"/>
      </w:tabs>
      <w:spacing w:after="120" w:line="240" w:lineRule="auto"/>
      <w:jc w:val="right"/>
      <w:rPr>
        <w:rFonts w:eastAsia="Times New Roman"/>
        <w:b/>
        <w:bCs/>
        <w:noProof/>
        <w:color w:val="4F81BD" w:themeColor="accent1"/>
        <w:sz w:val="18"/>
        <w:szCs w:val="18"/>
        <w:lang w:eastAsia="hr-HR"/>
      </w:rPr>
    </w:pPr>
    <w:r w:rsidRPr="00A60585">
      <w:rPr>
        <w:rFonts w:eastAsia="Times New Roman"/>
        <w:b/>
        <w:bCs/>
        <w:noProof/>
        <w:color w:val="4F81BD" w:themeColor="accent1"/>
        <w:sz w:val="18"/>
        <w:szCs w:val="18"/>
        <w:lang w:eastAsia="hr-HR"/>
      </w:rPr>
      <w:t>Test tri mjerila – prijedlog za javnu raspravu</w:t>
    </w:r>
  </w:p>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01EA0EB2"/>
    <w:multiLevelType w:val="multilevel"/>
    <w:tmpl w:val="FA20433E"/>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 w15:restartNumberingAfterBreak="0">
    <w:nsid w:val="02C27DA6"/>
    <w:multiLevelType w:val="hybridMultilevel"/>
    <w:tmpl w:val="48FA119A"/>
    <w:lvl w:ilvl="0" w:tplc="994EB7C6">
      <w:start w:val="1"/>
      <w:numFmt w:val="bullet"/>
      <w:lvlText w:val="➢"/>
      <w:lvlJc w:val="left"/>
      <w:pPr>
        <w:ind w:left="721"/>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1" w:tplc="B49090C0">
      <w:start w:val="1"/>
      <w:numFmt w:val="bullet"/>
      <w:lvlText w:val="o"/>
      <w:lvlJc w:val="left"/>
      <w:pPr>
        <w:ind w:left="14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2" w:tplc="BCF0D68E">
      <w:start w:val="1"/>
      <w:numFmt w:val="bullet"/>
      <w:lvlText w:val="▪"/>
      <w:lvlJc w:val="left"/>
      <w:pPr>
        <w:ind w:left="21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3" w:tplc="B7024360">
      <w:start w:val="1"/>
      <w:numFmt w:val="bullet"/>
      <w:lvlText w:val="•"/>
      <w:lvlJc w:val="left"/>
      <w:pPr>
        <w:ind w:left="28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4" w:tplc="30407F10">
      <w:start w:val="1"/>
      <w:numFmt w:val="bullet"/>
      <w:lvlText w:val="o"/>
      <w:lvlJc w:val="left"/>
      <w:pPr>
        <w:ind w:left="36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5" w:tplc="31B0AAB6">
      <w:start w:val="1"/>
      <w:numFmt w:val="bullet"/>
      <w:lvlText w:val="▪"/>
      <w:lvlJc w:val="left"/>
      <w:pPr>
        <w:ind w:left="432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6" w:tplc="A04876A0">
      <w:start w:val="1"/>
      <w:numFmt w:val="bullet"/>
      <w:lvlText w:val="•"/>
      <w:lvlJc w:val="left"/>
      <w:pPr>
        <w:ind w:left="50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7" w:tplc="3C6420A8">
      <w:start w:val="1"/>
      <w:numFmt w:val="bullet"/>
      <w:lvlText w:val="o"/>
      <w:lvlJc w:val="left"/>
      <w:pPr>
        <w:ind w:left="57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8" w:tplc="1B0883EE">
      <w:start w:val="1"/>
      <w:numFmt w:val="bullet"/>
      <w:lvlText w:val="▪"/>
      <w:lvlJc w:val="left"/>
      <w:pPr>
        <w:ind w:left="64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abstractNum>
  <w:abstractNum w:abstractNumId="2" w15:restartNumberingAfterBreak="0">
    <w:nsid w:val="07FF78B6"/>
    <w:multiLevelType w:val="multilevel"/>
    <w:tmpl w:val="4A864FBA"/>
    <w:lvl w:ilvl="0">
      <w:start w:val="1"/>
      <w:numFmt w:val="decimal"/>
      <w:lvlText w:val="%1."/>
      <w:lvlJc w:val="left"/>
      <w:pPr>
        <w:ind w:left="720" w:hanging="360"/>
      </w:pPr>
    </w:lvl>
    <w:lvl w:ilvl="1">
      <w:start w:val="1"/>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800" w:hanging="144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2160" w:hanging="180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520" w:hanging="2160"/>
      </w:pPr>
      <w:rPr>
        <w:rFonts w:hint="default"/>
      </w:rPr>
    </w:lvl>
  </w:abstractNum>
  <w:abstractNum w:abstractNumId="3" w15:restartNumberingAfterBreak="0">
    <w:nsid w:val="096517D5"/>
    <w:multiLevelType w:val="hybridMultilevel"/>
    <w:tmpl w:val="E2C43546"/>
    <w:lvl w:ilvl="0" w:tplc="2EC8F2F4">
      <w:start w:val="1"/>
      <w:numFmt w:val="bullet"/>
      <w:lvlText w:val="•"/>
      <w:lvlJc w:val="left"/>
      <w:pPr>
        <w:ind w:left="36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1" w:tplc="FF2CC4B4">
      <w:start w:val="1"/>
      <w:numFmt w:val="bullet"/>
      <w:lvlText w:val="o"/>
      <w:lvlJc w:val="left"/>
      <w:pPr>
        <w:ind w:left="900"/>
      </w:pPr>
      <w:rPr>
        <w:rFonts w:ascii="Segoe UI Symbol" w:eastAsia="Segoe UI Symbol" w:hAnsi="Segoe UI Symbol" w:cs="Segoe UI Symbol"/>
        <w:b w:val="0"/>
        <w:i w:val="0"/>
        <w:strike w:val="0"/>
        <w:dstrike w:val="0"/>
        <w:color w:val="000000"/>
        <w:sz w:val="22"/>
        <w:szCs w:val="22"/>
        <w:u w:val="none" w:color="000000"/>
        <w:bdr w:val="none" w:sz="0" w:space="0" w:color="auto"/>
        <w:shd w:val="clear" w:color="auto" w:fill="auto"/>
        <w:vertAlign w:val="baseline"/>
      </w:rPr>
    </w:lvl>
    <w:lvl w:ilvl="2" w:tplc="AD86A00C">
      <w:start w:val="1"/>
      <w:numFmt w:val="bullet"/>
      <w:lvlRestart w:val="0"/>
      <w:lvlText w:val="•"/>
      <w:lvlJc w:val="left"/>
      <w:pPr>
        <w:ind w:left="1441"/>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5EBE0AD8">
      <w:start w:val="1"/>
      <w:numFmt w:val="bullet"/>
      <w:lvlText w:val="•"/>
      <w:lvlJc w:val="left"/>
      <w:pPr>
        <w:ind w:left="2161"/>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79A8A786">
      <w:start w:val="1"/>
      <w:numFmt w:val="bullet"/>
      <w:lvlText w:val="o"/>
      <w:lvlJc w:val="left"/>
      <w:pPr>
        <w:ind w:left="2881"/>
      </w:pPr>
      <w:rPr>
        <w:rFonts w:ascii="Segoe UI Symbol" w:eastAsia="Segoe UI Symbol" w:hAnsi="Segoe UI Symbol" w:cs="Segoe UI Symbol"/>
        <w:b w:val="0"/>
        <w:i w:val="0"/>
        <w:strike w:val="0"/>
        <w:dstrike w:val="0"/>
        <w:color w:val="000000"/>
        <w:sz w:val="22"/>
        <w:szCs w:val="22"/>
        <w:u w:val="none" w:color="000000"/>
        <w:bdr w:val="none" w:sz="0" w:space="0" w:color="auto"/>
        <w:shd w:val="clear" w:color="auto" w:fill="auto"/>
        <w:vertAlign w:val="baseline"/>
      </w:rPr>
    </w:lvl>
    <w:lvl w:ilvl="5" w:tplc="2BE08980">
      <w:start w:val="1"/>
      <w:numFmt w:val="bullet"/>
      <w:lvlText w:val="▪"/>
      <w:lvlJc w:val="left"/>
      <w:pPr>
        <w:ind w:left="3601"/>
      </w:pPr>
      <w:rPr>
        <w:rFonts w:ascii="Segoe UI Symbol" w:eastAsia="Segoe UI Symbol" w:hAnsi="Segoe UI Symbol" w:cs="Segoe UI Symbol"/>
        <w:b w:val="0"/>
        <w:i w:val="0"/>
        <w:strike w:val="0"/>
        <w:dstrike w:val="0"/>
        <w:color w:val="000000"/>
        <w:sz w:val="22"/>
        <w:szCs w:val="22"/>
        <w:u w:val="none" w:color="000000"/>
        <w:bdr w:val="none" w:sz="0" w:space="0" w:color="auto"/>
        <w:shd w:val="clear" w:color="auto" w:fill="auto"/>
        <w:vertAlign w:val="baseline"/>
      </w:rPr>
    </w:lvl>
    <w:lvl w:ilvl="6" w:tplc="65B2E066">
      <w:start w:val="1"/>
      <w:numFmt w:val="bullet"/>
      <w:lvlText w:val="•"/>
      <w:lvlJc w:val="left"/>
      <w:pPr>
        <w:ind w:left="4321"/>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2E666856">
      <w:start w:val="1"/>
      <w:numFmt w:val="bullet"/>
      <w:lvlText w:val="o"/>
      <w:lvlJc w:val="left"/>
      <w:pPr>
        <w:ind w:left="5041"/>
      </w:pPr>
      <w:rPr>
        <w:rFonts w:ascii="Segoe UI Symbol" w:eastAsia="Segoe UI Symbol" w:hAnsi="Segoe UI Symbol" w:cs="Segoe UI Symbol"/>
        <w:b w:val="0"/>
        <w:i w:val="0"/>
        <w:strike w:val="0"/>
        <w:dstrike w:val="0"/>
        <w:color w:val="000000"/>
        <w:sz w:val="22"/>
        <w:szCs w:val="22"/>
        <w:u w:val="none" w:color="000000"/>
        <w:bdr w:val="none" w:sz="0" w:space="0" w:color="auto"/>
        <w:shd w:val="clear" w:color="auto" w:fill="auto"/>
        <w:vertAlign w:val="baseline"/>
      </w:rPr>
    </w:lvl>
    <w:lvl w:ilvl="8" w:tplc="298E9BB0">
      <w:start w:val="1"/>
      <w:numFmt w:val="bullet"/>
      <w:lvlText w:val="▪"/>
      <w:lvlJc w:val="left"/>
      <w:pPr>
        <w:ind w:left="5761"/>
      </w:pPr>
      <w:rPr>
        <w:rFonts w:ascii="Segoe UI Symbol" w:eastAsia="Segoe UI Symbol" w:hAnsi="Segoe UI Symbol" w:cs="Segoe UI Symbol"/>
        <w:b w:val="0"/>
        <w:i w:val="0"/>
        <w:strike w:val="0"/>
        <w:dstrike w:val="0"/>
        <w:color w:val="000000"/>
        <w:sz w:val="22"/>
        <w:szCs w:val="22"/>
        <w:u w:val="none" w:color="000000"/>
        <w:bdr w:val="none" w:sz="0" w:space="0" w:color="auto"/>
        <w:shd w:val="clear" w:color="auto" w:fill="auto"/>
        <w:vertAlign w:val="baseline"/>
      </w:rPr>
    </w:lvl>
  </w:abstractNum>
  <w:abstractNum w:abstractNumId="4" w15:restartNumberingAfterBreak="0">
    <w:nsid w:val="09F76D11"/>
    <w:multiLevelType w:val="hybridMultilevel"/>
    <w:tmpl w:val="07E67BC8"/>
    <w:lvl w:ilvl="0" w:tplc="6CC66C78">
      <w:numFmt w:val="bullet"/>
      <w:lvlText w:val=""/>
      <w:lvlJc w:val="left"/>
      <w:pPr>
        <w:tabs>
          <w:tab w:val="num" w:pos="780"/>
        </w:tabs>
        <w:ind w:left="780" w:hanging="360"/>
      </w:pPr>
      <w:rPr>
        <w:rFonts w:ascii="Symbol" w:eastAsia="Times New Roman" w:hAnsi="Symbol" w:cs="Times New Roman" w:hint="default"/>
        <w:color w:val="auto"/>
      </w:rPr>
    </w:lvl>
    <w:lvl w:ilvl="1" w:tplc="041A0003" w:tentative="1">
      <w:start w:val="1"/>
      <w:numFmt w:val="bullet"/>
      <w:lvlText w:val="o"/>
      <w:lvlJc w:val="left"/>
      <w:pPr>
        <w:ind w:left="1500" w:hanging="360"/>
      </w:pPr>
      <w:rPr>
        <w:rFonts w:ascii="Courier New" w:hAnsi="Courier New" w:cs="Courier New" w:hint="default"/>
      </w:rPr>
    </w:lvl>
    <w:lvl w:ilvl="2" w:tplc="041A0005" w:tentative="1">
      <w:start w:val="1"/>
      <w:numFmt w:val="bullet"/>
      <w:lvlText w:val=""/>
      <w:lvlJc w:val="left"/>
      <w:pPr>
        <w:ind w:left="2220" w:hanging="360"/>
      </w:pPr>
      <w:rPr>
        <w:rFonts w:ascii="Wingdings" w:hAnsi="Wingdings" w:hint="default"/>
      </w:rPr>
    </w:lvl>
    <w:lvl w:ilvl="3" w:tplc="041A0001" w:tentative="1">
      <w:start w:val="1"/>
      <w:numFmt w:val="bullet"/>
      <w:lvlText w:val=""/>
      <w:lvlJc w:val="left"/>
      <w:pPr>
        <w:ind w:left="2940" w:hanging="360"/>
      </w:pPr>
      <w:rPr>
        <w:rFonts w:ascii="Symbol" w:hAnsi="Symbol" w:hint="default"/>
      </w:rPr>
    </w:lvl>
    <w:lvl w:ilvl="4" w:tplc="041A0003" w:tentative="1">
      <w:start w:val="1"/>
      <w:numFmt w:val="bullet"/>
      <w:lvlText w:val="o"/>
      <w:lvlJc w:val="left"/>
      <w:pPr>
        <w:ind w:left="3660" w:hanging="360"/>
      </w:pPr>
      <w:rPr>
        <w:rFonts w:ascii="Courier New" w:hAnsi="Courier New" w:cs="Courier New" w:hint="default"/>
      </w:rPr>
    </w:lvl>
    <w:lvl w:ilvl="5" w:tplc="041A0005" w:tentative="1">
      <w:start w:val="1"/>
      <w:numFmt w:val="bullet"/>
      <w:lvlText w:val=""/>
      <w:lvlJc w:val="left"/>
      <w:pPr>
        <w:ind w:left="4380" w:hanging="360"/>
      </w:pPr>
      <w:rPr>
        <w:rFonts w:ascii="Wingdings" w:hAnsi="Wingdings" w:hint="default"/>
      </w:rPr>
    </w:lvl>
    <w:lvl w:ilvl="6" w:tplc="041A0001" w:tentative="1">
      <w:start w:val="1"/>
      <w:numFmt w:val="bullet"/>
      <w:lvlText w:val=""/>
      <w:lvlJc w:val="left"/>
      <w:pPr>
        <w:ind w:left="5100" w:hanging="360"/>
      </w:pPr>
      <w:rPr>
        <w:rFonts w:ascii="Symbol" w:hAnsi="Symbol" w:hint="default"/>
      </w:rPr>
    </w:lvl>
    <w:lvl w:ilvl="7" w:tplc="041A0003" w:tentative="1">
      <w:start w:val="1"/>
      <w:numFmt w:val="bullet"/>
      <w:lvlText w:val="o"/>
      <w:lvlJc w:val="left"/>
      <w:pPr>
        <w:ind w:left="5820" w:hanging="360"/>
      </w:pPr>
      <w:rPr>
        <w:rFonts w:ascii="Courier New" w:hAnsi="Courier New" w:cs="Courier New" w:hint="default"/>
      </w:rPr>
    </w:lvl>
    <w:lvl w:ilvl="8" w:tplc="041A0005" w:tentative="1">
      <w:start w:val="1"/>
      <w:numFmt w:val="bullet"/>
      <w:lvlText w:val=""/>
      <w:lvlJc w:val="left"/>
      <w:pPr>
        <w:ind w:left="6540" w:hanging="360"/>
      </w:pPr>
      <w:rPr>
        <w:rFonts w:ascii="Wingdings" w:hAnsi="Wingdings" w:hint="default"/>
      </w:rPr>
    </w:lvl>
  </w:abstractNum>
  <w:abstractNum w:abstractNumId="5" w15:restartNumberingAfterBreak="0">
    <w:nsid w:val="0D553575"/>
    <w:multiLevelType w:val="multilevel"/>
    <w:tmpl w:val="FFA4FC20"/>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720" w:hanging="720"/>
      </w:pPr>
    </w:lvl>
    <w:lvl w:ilvl="3">
      <w:start w:val="1"/>
      <w:numFmt w:val="decimal"/>
      <w:lvlText w:val="%1.%2.%3.%4"/>
      <w:lvlJc w:val="left"/>
      <w:pPr>
        <w:ind w:left="864" w:hanging="864"/>
      </w:pPr>
    </w:lvl>
    <w:lvl w:ilvl="4">
      <w:start w:val="1"/>
      <w:numFmt w:val="decimal"/>
      <w:lvlText w:val="%1.%2.%3.%4.%5"/>
      <w:lvlJc w:val="left"/>
      <w:pPr>
        <w:ind w:left="1008" w:hanging="1008"/>
      </w:p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6" w15:restartNumberingAfterBreak="0">
    <w:nsid w:val="0FC82167"/>
    <w:multiLevelType w:val="hybridMultilevel"/>
    <w:tmpl w:val="480427A4"/>
    <w:lvl w:ilvl="0" w:tplc="041A0001">
      <w:start w:val="1"/>
      <w:numFmt w:val="bullet"/>
      <w:lvlText w:val=""/>
      <w:lvlJc w:val="left"/>
      <w:pPr>
        <w:ind w:left="720" w:hanging="360"/>
      </w:pPr>
      <w:rPr>
        <w:rFonts w:ascii="Symbol" w:hAnsi="Symbol" w:hint="default"/>
      </w:rPr>
    </w:lvl>
    <w:lvl w:ilvl="1" w:tplc="041A0003" w:tentative="1">
      <w:start w:val="1"/>
      <w:numFmt w:val="bullet"/>
      <w:lvlText w:val="o"/>
      <w:lvlJc w:val="left"/>
      <w:pPr>
        <w:ind w:left="1440" w:hanging="360"/>
      </w:pPr>
      <w:rPr>
        <w:rFonts w:ascii="Courier New" w:hAnsi="Courier New" w:cs="Courier New" w:hint="default"/>
      </w:rPr>
    </w:lvl>
    <w:lvl w:ilvl="2" w:tplc="041A0005" w:tentative="1">
      <w:start w:val="1"/>
      <w:numFmt w:val="bullet"/>
      <w:lvlText w:val=""/>
      <w:lvlJc w:val="left"/>
      <w:pPr>
        <w:ind w:left="2160" w:hanging="360"/>
      </w:pPr>
      <w:rPr>
        <w:rFonts w:ascii="Wingdings" w:hAnsi="Wingdings" w:hint="default"/>
      </w:rPr>
    </w:lvl>
    <w:lvl w:ilvl="3" w:tplc="041A0001" w:tentative="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abstractNum w:abstractNumId="7" w15:restartNumberingAfterBreak="0">
    <w:nsid w:val="13362149"/>
    <w:multiLevelType w:val="hybridMultilevel"/>
    <w:tmpl w:val="4E381A7C"/>
    <w:lvl w:ilvl="0" w:tplc="041A0001">
      <w:start w:val="1"/>
      <w:numFmt w:val="bullet"/>
      <w:lvlText w:val=""/>
      <w:lvlJc w:val="left"/>
      <w:pPr>
        <w:ind w:left="715" w:hanging="360"/>
      </w:pPr>
      <w:rPr>
        <w:rFonts w:ascii="Symbol" w:hAnsi="Symbol" w:hint="default"/>
      </w:rPr>
    </w:lvl>
    <w:lvl w:ilvl="1" w:tplc="041A0003" w:tentative="1">
      <w:start w:val="1"/>
      <w:numFmt w:val="bullet"/>
      <w:lvlText w:val="o"/>
      <w:lvlJc w:val="left"/>
      <w:pPr>
        <w:ind w:left="1435" w:hanging="360"/>
      </w:pPr>
      <w:rPr>
        <w:rFonts w:ascii="Courier New" w:hAnsi="Courier New" w:cs="Courier New" w:hint="default"/>
      </w:rPr>
    </w:lvl>
    <w:lvl w:ilvl="2" w:tplc="041A0005" w:tentative="1">
      <w:start w:val="1"/>
      <w:numFmt w:val="bullet"/>
      <w:lvlText w:val=""/>
      <w:lvlJc w:val="left"/>
      <w:pPr>
        <w:ind w:left="2155" w:hanging="360"/>
      </w:pPr>
      <w:rPr>
        <w:rFonts w:ascii="Wingdings" w:hAnsi="Wingdings" w:hint="default"/>
      </w:rPr>
    </w:lvl>
    <w:lvl w:ilvl="3" w:tplc="041A0001" w:tentative="1">
      <w:start w:val="1"/>
      <w:numFmt w:val="bullet"/>
      <w:lvlText w:val=""/>
      <w:lvlJc w:val="left"/>
      <w:pPr>
        <w:ind w:left="2875" w:hanging="360"/>
      </w:pPr>
      <w:rPr>
        <w:rFonts w:ascii="Symbol" w:hAnsi="Symbol" w:hint="default"/>
      </w:rPr>
    </w:lvl>
    <w:lvl w:ilvl="4" w:tplc="041A0003" w:tentative="1">
      <w:start w:val="1"/>
      <w:numFmt w:val="bullet"/>
      <w:lvlText w:val="o"/>
      <w:lvlJc w:val="left"/>
      <w:pPr>
        <w:ind w:left="3595" w:hanging="360"/>
      </w:pPr>
      <w:rPr>
        <w:rFonts w:ascii="Courier New" w:hAnsi="Courier New" w:cs="Courier New" w:hint="default"/>
      </w:rPr>
    </w:lvl>
    <w:lvl w:ilvl="5" w:tplc="041A0005" w:tentative="1">
      <w:start w:val="1"/>
      <w:numFmt w:val="bullet"/>
      <w:lvlText w:val=""/>
      <w:lvlJc w:val="left"/>
      <w:pPr>
        <w:ind w:left="4315" w:hanging="360"/>
      </w:pPr>
      <w:rPr>
        <w:rFonts w:ascii="Wingdings" w:hAnsi="Wingdings" w:hint="default"/>
      </w:rPr>
    </w:lvl>
    <w:lvl w:ilvl="6" w:tplc="041A0001" w:tentative="1">
      <w:start w:val="1"/>
      <w:numFmt w:val="bullet"/>
      <w:lvlText w:val=""/>
      <w:lvlJc w:val="left"/>
      <w:pPr>
        <w:ind w:left="5035" w:hanging="360"/>
      </w:pPr>
      <w:rPr>
        <w:rFonts w:ascii="Symbol" w:hAnsi="Symbol" w:hint="default"/>
      </w:rPr>
    </w:lvl>
    <w:lvl w:ilvl="7" w:tplc="041A0003" w:tentative="1">
      <w:start w:val="1"/>
      <w:numFmt w:val="bullet"/>
      <w:lvlText w:val="o"/>
      <w:lvlJc w:val="left"/>
      <w:pPr>
        <w:ind w:left="5755" w:hanging="360"/>
      </w:pPr>
      <w:rPr>
        <w:rFonts w:ascii="Courier New" w:hAnsi="Courier New" w:cs="Courier New" w:hint="default"/>
      </w:rPr>
    </w:lvl>
    <w:lvl w:ilvl="8" w:tplc="041A0005" w:tentative="1">
      <w:start w:val="1"/>
      <w:numFmt w:val="bullet"/>
      <w:lvlText w:val=""/>
      <w:lvlJc w:val="left"/>
      <w:pPr>
        <w:ind w:left="6475" w:hanging="360"/>
      </w:pPr>
      <w:rPr>
        <w:rFonts w:ascii="Wingdings" w:hAnsi="Wingdings" w:hint="default"/>
      </w:rPr>
    </w:lvl>
  </w:abstractNum>
  <w:abstractNum w:abstractNumId="8" w15:restartNumberingAfterBreak="0">
    <w:nsid w:val="13B116E0"/>
    <w:multiLevelType w:val="hybridMultilevel"/>
    <w:tmpl w:val="3CDE80D6"/>
    <w:lvl w:ilvl="0" w:tplc="56FA36EA">
      <w:numFmt w:val="bullet"/>
      <w:lvlText w:val="-"/>
      <w:lvlJc w:val="left"/>
      <w:pPr>
        <w:ind w:left="720" w:hanging="360"/>
      </w:pPr>
      <w:rPr>
        <w:rFonts w:ascii="Calibri" w:eastAsiaTheme="minorEastAsia" w:hAnsi="Calibri" w:cs="Calibri" w:hint="default"/>
      </w:rPr>
    </w:lvl>
    <w:lvl w:ilvl="1" w:tplc="041A0003" w:tentative="1">
      <w:start w:val="1"/>
      <w:numFmt w:val="bullet"/>
      <w:lvlText w:val="o"/>
      <w:lvlJc w:val="left"/>
      <w:pPr>
        <w:ind w:left="1440" w:hanging="360"/>
      </w:pPr>
      <w:rPr>
        <w:rFonts w:ascii="Courier New" w:hAnsi="Courier New" w:cs="Courier New" w:hint="default"/>
      </w:rPr>
    </w:lvl>
    <w:lvl w:ilvl="2" w:tplc="041A0005" w:tentative="1">
      <w:start w:val="1"/>
      <w:numFmt w:val="bullet"/>
      <w:lvlText w:val=""/>
      <w:lvlJc w:val="left"/>
      <w:pPr>
        <w:ind w:left="2160" w:hanging="360"/>
      </w:pPr>
      <w:rPr>
        <w:rFonts w:ascii="Wingdings" w:hAnsi="Wingdings" w:hint="default"/>
      </w:rPr>
    </w:lvl>
    <w:lvl w:ilvl="3" w:tplc="041A0001" w:tentative="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abstractNum w:abstractNumId="9" w15:restartNumberingAfterBreak="0">
    <w:nsid w:val="179C733E"/>
    <w:multiLevelType w:val="hybridMultilevel"/>
    <w:tmpl w:val="F7367D3E"/>
    <w:lvl w:ilvl="0" w:tplc="041A000F">
      <w:start w:val="1"/>
      <w:numFmt w:val="decimal"/>
      <w:lvlText w:val="%1."/>
      <w:lvlJc w:val="left"/>
      <w:pPr>
        <w:ind w:left="720" w:hanging="360"/>
      </w:pPr>
      <w:rPr>
        <w:rFonts w:hint="default"/>
      </w:rPr>
    </w:lvl>
    <w:lvl w:ilvl="1" w:tplc="041A0019" w:tentative="1">
      <w:start w:val="1"/>
      <w:numFmt w:val="lowerLetter"/>
      <w:lvlText w:val="%2."/>
      <w:lvlJc w:val="left"/>
      <w:pPr>
        <w:ind w:left="1440" w:hanging="360"/>
      </w:pPr>
    </w:lvl>
    <w:lvl w:ilvl="2" w:tplc="041A001B" w:tentative="1">
      <w:start w:val="1"/>
      <w:numFmt w:val="lowerRoman"/>
      <w:lvlText w:val="%3."/>
      <w:lvlJc w:val="right"/>
      <w:pPr>
        <w:ind w:left="2160" w:hanging="180"/>
      </w:pPr>
    </w:lvl>
    <w:lvl w:ilvl="3" w:tplc="041A000F" w:tentative="1">
      <w:start w:val="1"/>
      <w:numFmt w:val="decimal"/>
      <w:lvlText w:val="%4."/>
      <w:lvlJc w:val="left"/>
      <w:pPr>
        <w:ind w:left="2880" w:hanging="360"/>
      </w:pPr>
    </w:lvl>
    <w:lvl w:ilvl="4" w:tplc="041A0019" w:tentative="1">
      <w:start w:val="1"/>
      <w:numFmt w:val="lowerLetter"/>
      <w:lvlText w:val="%5."/>
      <w:lvlJc w:val="left"/>
      <w:pPr>
        <w:ind w:left="3600" w:hanging="360"/>
      </w:pPr>
    </w:lvl>
    <w:lvl w:ilvl="5" w:tplc="041A001B" w:tentative="1">
      <w:start w:val="1"/>
      <w:numFmt w:val="lowerRoman"/>
      <w:lvlText w:val="%6."/>
      <w:lvlJc w:val="right"/>
      <w:pPr>
        <w:ind w:left="4320" w:hanging="180"/>
      </w:pPr>
    </w:lvl>
    <w:lvl w:ilvl="6" w:tplc="041A000F" w:tentative="1">
      <w:start w:val="1"/>
      <w:numFmt w:val="decimal"/>
      <w:lvlText w:val="%7."/>
      <w:lvlJc w:val="left"/>
      <w:pPr>
        <w:ind w:left="5040" w:hanging="360"/>
      </w:pPr>
    </w:lvl>
    <w:lvl w:ilvl="7" w:tplc="041A0019" w:tentative="1">
      <w:start w:val="1"/>
      <w:numFmt w:val="lowerLetter"/>
      <w:lvlText w:val="%8."/>
      <w:lvlJc w:val="left"/>
      <w:pPr>
        <w:ind w:left="5760" w:hanging="360"/>
      </w:pPr>
    </w:lvl>
    <w:lvl w:ilvl="8" w:tplc="041A001B" w:tentative="1">
      <w:start w:val="1"/>
      <w:numFmt w:val="lowerRoman"/>
      <w:lvlText w:val="%9."/>
      <w:lvlJc w:val="right"/>
      <w:pPr>
        <w:ind w:left="6480" w:hanging="180"/>
      </w:pPr>
    </w:lvl>
  </w:abstractNum>
  <w:abstractNum w:abstractNumId="10" w15:restartNumberingAfterBreak="0">
    <w:nsid w:val="182E3F1A"/>
    <w:multiLevelType w:val="hybridMultilevel"/>
    <w:tmpl w:val="08DE919A"/>
    <w:lvl w:ilvl="0" w:tplc="2E003592">
      <w:start w:val="1"/>
      <w:numFmt w:val="decimal"/>
      <w:lvlText w:val="%1."/>
      <w:lvlJc w:val="left"/>
      <w:pPr>
        <w:ind w:left="711"/>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1" w:tplc="9634D1F8">
      <w:start w:val="1"/>
      <w:numFmt w:val="lowerLetter"/>
      <w:lvlText w:val="%2"/>
      <w:lvlJc w:val="left"/>
      <w:pPr>
        <w:ind w:left="144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2" w:tplc="CECAD9BE">
      <w:start w:val="1"/>
      <w:numFmt w:val="lowerRoman"/>
      <w:lvlText w:val="%3"/>
      <w:lvlJc w:val="left"/>
      <w:pPr>
        <w:ind w:left="216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3" w:tplc="09681CCC">
      <w:start w:val="1"/>
      <w:numFmt w:val="decimal"/>
      <w:lvlText w:val="%4"/>
      <w:lvlJc w:val="left"/>
      <w:pPr>
        <w:ind w:left="288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4" w:tplc="23641BF4">
      <w:start w:val="1"/>
      <w:numFmt w:val="lowerLetter"/>
      <w:lvlText w:val="%5"/>
      <w:lvlJc w:val="left"/>
      <w:pPr>
        <w:ind w:left="360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5" w:tplc="E77AF09E">
      <w:start w:val="1"/>
      <w:numFmt w:val="lowerRoman"/>
      <w:lvlText w:val="%6"/>
      <w:lvlJc w:val="left"/>
      <w:pPr>
        <w:ind w:left="432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6" w:tplc="A02895D6">
      <w:start w:val="1"/>
      <w:numFmt w:val="decimal"/>
      <w:lvlText w:val="%7"/>
      <w:lvlJc w:val="left"/>
      <w:pPr>
        <w:ind w:left="504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7" w:tplc="E1CAAA6A">
      <w:start w:val="1"/>
      <w:numFmt w:val="lowerLetter"/>
      <w:lvlText w:val="%8"/>
      <w:lvlJc w:val="left"/>
      <w:pPr>
        <w:ind w:left="576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8" w:tplc="3DAEA79C">
      <w:start w:val="1"/>
      <w:numFmt w:val="lowerRoman"/>
      <w:lvlText w:val="%9"/>
      <w:lvlJc w:val="left"/>
      <w:pPr>
        <w:ind w:left="648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abstractNum>
  <w:abstractNum w:abstractNumId="11" w15:restartNumberingAfterBreak="0">
    <w:nsid w:val="225F4CAE"/>
    <w:multiLevelType w:val="hybridMultilevel"/>
    <w:tmpl w:val="D58258A2"/>
    <w:lvl w:ilvl="0" w:tplc="020AAA54">
      <w:start w:val="1"/>
      <w:numFmt w:val="bullet"/>
      <w:lvlText w:val=""/>
      <w:lvlJc w:val="left"/>
      <w:pPr>
        <w:tabs>
          <w:tab w:val="num" w:pos="720"/>
        </w:tabs>
        <w:ind w:left="720" w:hanging="360"/>
      </w:pPr>
      <w:rPr>
        <w:rFonts w:ascii="Symbol" w:hAnsi="Symbol" w:hint="default"/>
      </w:rPr>
    </w:lvl>
    <w:lvl w:ilvl="1" w:tplc="04090019">
      <w:start w:val="1"/>
      <w:numFmt w:val="bullet"/>
      <w:lvlText w:val="o"/>
      <w:lvlJc w:val="left"/>
      <w:pPr>
        <w:tabs>
          <w:tab w:val="num" w:pos="1440"/>
        </w:tabs>
        <w:ind w:left="1440" w:hanging="360"/>
      </w:pPr>
      <w:rPr>
        <w:rFonts w:ascii="Courier New" w:hAnsi="Courier New" w:cs="Courier New" w:hint="default"/>
      </w:rPr>
    </w:lvl>
    <w:lvl w:ilvl="2" w:tplc="0409001B"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12" w15:restartNumberingAfterBreak="0">
    <w:nsid w:val="229572E3"/>
    <w:multiLevelType w:val="hybridMultilevel"/>
    <w:tmpl w:val="D51063F4"/>
    <w:lvl w:ilvl="0" w:tplc="041A0001">
      <w:start w:val="1"/>
      <w:numFmt w:val="bullet"/>
      <w:lvlText w:val=""/>
      <w:lvlJc w:val="left"/>
      <w:pPr>
        <w:ind w:left="720" w:hanging="360"/>
      </w:pPr>
      <w:rPr>
        <w:rFonts w:ascii="Symbol" w:hAnsi="Symbol" w:hint="default"/>
      </w:rPr>
    </w:lvl>
    <w:lvl w:ilvl="1" w:tplc="041A0003">
      <w:start w:val="1"/>
      <w:numFmt w:val="bullet"/>
      <w:lvlText w:val="o"/>
      <w:lvlJc w:val="left"/>
      <w:pPr>
        <w:ind w:left="1440" w:hanging="360"/>
      </w:pPr>
      <w:rPr>
        <w:rFonts w:ascii="Courier New" w:hAnsi="Courier New" w:cs="Courier New" w:hint="default"/>
      </w:rPr>
    </w:lvl>
    <w:lvl w:ilvl="2" w:tplc="041A0005">
      <w:start w:val="1"/>
      <w:numFmt w:val="bullet"/>
      <w:lvlText w:val=""/>
      <w:lvlJc w:val="left"/>
      <w:pPr>
        <w:ind w:left="2160" w:hanging="360"/>
      </w:pPr>
      <w:rPr>
        <w:rFonts w:ascii="Wingdings" w:hAnsi="Wingdings" w:hint="default"/>
      </w:rPr>
    </w:lvl>
    <w:lvl w:ilvl="3" w:tplc="041A000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abstractNum w:abstractNumId="13" w15:restartNumberingAfterBreak="0">
    <w:nsid w:val="23DE34B3"/>
    <w:multiLevelType w:val="hybridMultilevel"/>
    <w:tmpl w:val="6B3EA888"/>
    <w:lvl w:ilvl="0" w:tplc="041A0001">
      <w:start w:val="1"/>
      <w:numFmt w:val="bullet"/>
      <w:lvlText w:val=""/>
      <w:lvlJc w:val="left"/>
      <w:pPr>
        <w:ind w:left="720" w:hanging="360"/>
      </w:pPr>
      <w:rPr>
        <w:rFonts w:ascii="Symbol" w:hAnsi="Symbol" w:hint="default"/>
      </w:rPr>
    </w:lvl>
    <w:lvl w:ilvl="1" w:tplc="041A0003" w:tentative="1">
      <w:start w:val="1"/>
      <w:numFmt w:val="bullet"/>
      <w:lvlText w:val="o"/>
      <w:lvlJc w:val="left"/>
      <w:pPr>
        <w:ind w:left="1440" w:hanging="360"/>
      </w:pPr>
      <w:rPr>
        <w:rFonts w:ascii="Courier New" w:hAnsi="Courier New" w:cs="Courier New" w:hint="default"/>
      </w:rPr>
    </w:lvl>
    <w:lvl w:ilvl="2" w:tplc="041A0005" w:tentative="1">
      <w:start w:val="1"/>
      <w:numFmt w:val="bullet"/>
      <w:lvlText w:val=""/>
      <w:lvlJc w:val="left"/>
      <w:pPr>
        <w:ind w:left="2160" w:hanging="360"/>
      </w:pPr>
      <w:rPr>
        <w:rFonts w:ascii="Wingdings" w:hAnsi="Wingdings" w:hint="default"/>
      </w:rPr>
    </w:lvl>
    <w:lvl w:ilvl="3" w:tplc="041A0001" w:tentative="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abstractNum w:abstractNumId="14" w15:restartNumberingAfterBreak="0">
    <w:nsid w:val="264E36C2"/>
    <w:multiLevelType w:val="hybridMultilevel"/>
    <w:tmpl w:val="FBDE19D8"/>
    <w:lvl w:ilvl="0" w:tplc="041A0001">
      <w:start w:val="1"/>
      <w:numFmt w:val="bullet"/>
      <w:lvlText w:val=""/>
      <w:lvlJc w:val="left"/>
      <w:pPr>
        <w:ind w:left="720" w:hanging="360"/>
      </w:pPr>
      <w:rPr>
        <w:rFonts w:ascii="Symbol" w:hAnsi="Symbol" w:hint="default"/>
      </w:rPr>
    </w:lvl>
    <w:lvl w:ilvl="1" w:tplc="041A0003" w:tentative="1">
      <w:start w:val="1"/>
      <w:numFmt w:val="bullet"/>
      <w:lvlText w:val="o"/>
      <w:lvlJc w:val="left"/>
      <w:pPr>
        <w:ind w:left="1440" w:hanging="360"/>
      </w:pPr>
      <w:rPr>
        <w:rFonts w:ascii="Courier New" w:hAnsi="Courier New" w:cs="Courier New" w:hint="default"/>
      </w:rPr>
    </w:lvl>
    <w:lvl w:ilvl="2" w:tplc="041A0005" w:tentative="1">
      <w:start w:val="1"/>
      <w:numFmt w:val="bullet"/>
      <w:lvlText w:val=""/>
      <w:lvlJc w:val="left"/>
      <w:pPr>
        <w:ind w:left="2160" w:hanging="360"/>
      </w:pPr>
      <w:rPr>
        <w:rFonts w:ascii="Wingdings" w:hAnsi="Wingdings" w:hint="default"/>
      </w:rPr>
    </w:lvl>
    <w:lvl w:ilvl="3" w:tplc="041A0001" w:tentative="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abstractNum w:abstractNumId="15" w15:restartNumberingAfterBreak="0">
    <w:nsid w:val="2FF751AE"/>
    <w:multiLevelType w:val="hybridMultilevel"/>
    <w:tmpl w:val="BF7479B2"/>
    <w:lvl w:ilvl="0" w:tplc="72FA4134">
      <w:start w:val="1"/>
      <w:numFmt w:val="decimal"/>
      <w:suff w:val="nothing"/>
      <w:lvlText w:val="%1."/>
      <w:lvlJc w:val="left"/>
      <w:pPr>
        <w:ind w:left="0" w:firstLine="0"/>
      </w:pPr>
      <w:rPr>
        <w:rFonts w:hint="default"/>
      </w:rPr>
    </w:lvl>
    <w:lvl w:ilvl="1" w:tplc="041A0019" w:tentative="1">
      <w:start w:val="1"/>
      <w:numFmt w:val="lowerLetter"/>
      <w:lvlText w:val="%2."/>
      <w:lvlJc w:val="left"/>
      <w:pPr>
        <w:ind w:left="1080" w:hanging="360"/>
      </w:pPr>
    </w:lvl>
    <w:lvl w:ilvl="2" w:tplc="041A001B" w:tentative="1">
      <w:start w:val="1"/>
      <w:numFmt w:val="lowerRoman"/>
      <w:lvlText w:val="%3."/>
      <w:lvlJc w:val="right"/>
      <w:pPr>
        <w:ind w:left="1800" w:hanging="180"/>
      </w:pPr>
    </w:lvl>
    <w:lvl w:ilvl="3" w:tplc="041A000F" w:tentative="1">
      <w:start w:val="1"/>
      <w:numFmt w:val="decimal"/>
      <w:lvlText w:val="%4."/>
      <w:lvlJc w:val="left"/>
      <w:pPr>
        <w:ind w:left="2520" w:hanging="360"/>
      </w:pPr>
    </w:lvl>
    <w:lvl w:ilvl="4" w:tplc="041A0019" w:tentative="1">
      <w:start w:val="1"/>
      <w:numFmt w:val="lowerLetter"/>
      <w:lvlText w:val="%5."/>
      <w:lvlJc w:val="left"/>
      <w:pPr>
        <w:ind w:left="3240" w:hanging="360"/>
      </w:pPr>
    </w:lvl>
    <w:lvl w:ilvl="5" w:tplc="041A001B" w:tentative="1">
      <w:start w:val="1"/>
      <w:numFmt w:val="lowerRoman"/>
      <w:lvlText w:val="%6."/>
      <w:lvlJc w:val="right"/>
      <w:pPr>
        <w:ind w:left="3960" w:hanging="180"/>
      </w:pPr>
    </w:lvl>
    <w:lvl w:ilvl="6" w:tplc="041A000F" w:tentative="1">
      <w:start w:val="1"/>
      <w:numFmt w:val="decimal"/>
      <w:lvlText w:val="%7."/>
      <w:lvlJc w:val="left"/>
      <w:pPr>
        <w:ind w:left="4680" w:hanging="360"/>
      </w:pPr>
    </w:lvl>
    <w:lvl w:ilvl="7" w:tplc="041A0019" w:tentative="1">
      <w:start w:val="1"/>
      <w:numFmt w:val="lowerLetter"/>
      <w:lvlText w:val="%8."/>
      <w:lvlJc w:val="left"/>
      <w:pPr>
        <w:ind w:left="5400" w:hanging="360"/>
      </w:pPr>
    </w:lvl>
    <w:lvl w:ilvl="8" w:tplc="041A001B" w:tentative="1">
      <w:start w:val="1"/>
      <w:numFmt w:val="lowerRoman"/>
      <w:lvlText w:val="%9."/>
      <w:lvlJc w:val="right"/>
      <w:pPr>
        <w:ind w:left="6120" w:hanging="180"/>
      </w:pPr>
    </w:lvl>
  </w:abstractNum>
  <w:abstractNum w:abstractNumId="16" w15:restartNumberingAfterBreak="0">
    <w:nsid w:val="37AF77D8"/>
    <w:multiLevelType w:val="hybridMultilevel"/>
    <w:tmpl w:val="DCCE6D2A"/>
    <w:lvl w:ilvl="0" w:tplc="041A0001">
      <w:start w:val="1"/>
      <w:numFmt w:val="bullet"/>
      <w:lvlText w:val=""/>
      <w:lvlJc w:val="left"/>
      <w:pPr>
        <w:ind w:left="721"/>
      </w:pPr>
      <w:rPr>
        <w:rFonts w:ascii="Symbol" w:hAnsi="Symbol" w:hint="default"/>
        <w:b w:val="0"/>
        <w:i w:val="0"/>
        <w:strike w:val="0"/>
        <w:dstrike w:val="0"/>
        <w:color w:val="000000"/>
        <w:sz w:val="22"/>
        <w:szCs w:val="22"/>
        <w:u w:val="none" w:color="000000"/>
        <w:bdr w:val="none" w:sz="0" w:space="0" w:color="auto"/>
        <w:shd w:val="clear" w:color="auto" w:fill="auto"/>
        <w:vertAlign w:val="baseline"/>
      </w:rPr>
    </w:lvl>
    <w:lvl w:ilvl="1" w:tplc="B49090C0">
      <w:start w:val="1"/>
      <w:numFmt w:val="bullet"/>
      <w:lvlText w:val="o"/>
      <w:lvlJc w:val="left"/>
      <w:pPr>
        <w:ind w:left="14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2" w:tplc="BCF0D68E">
      <w:start w:val="1"/>
      <w:numFmt w:val="bullet"/>
      <w:lvlText w:val="▪"/>
      <w:lvlJc w:val="left"/>
      <w:pPr>
        <w:ind w:left="21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3" w:tplc="B7024360">
      <w:start w:val="1"/>
      <w:numFmt w:val="bullet"/>
      <w:lvlText w:val="•"/>
      <w:lvlJc w:val="left"/>
      <w:pPr>
        <w:ind w:left="28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4" w:tplc="30407F10">
      <w:start w:val="1"/>
      <w:numFmt w:val="bullet"/>
      <w:lvlText w:val="o"/>
      <w:lvlJc w:val="left"/>
      <w:pPr>
        <w:ind w:left="36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5" w:tplc="31B0AAB6">
      <w:start w:val="1"/>
      <w:numFmt w:val="bullet"/>
      <w:lvlText w:val="▪"/>
      <w:lvlJc w:val="left"/>
      <w:pPr>
        <w:ind w:left="432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6" w:tplc="A04876A0">
      <w:start w:val="1"/>
      <w:numFmt w:val="bullet"/>
      <w:lvlText w:val="•"/>
      <w:lvlJc w:val="left"/>
      <w:pPr>
        <w:ind w:left="50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7" w:tplc="3C6420A8">
      <w:start w:val="1"/>
      <w:numFmt w:val="bullet"/>
      <w:lvlText w:val="o"/>
      <w:lvlJc w:val="left"/>
      <w:pPr>
        <w:ind w:left="57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8" w:tplc="1B0883EE">
      <w:start w:val="1"/>
      <w:numFmt w:val="bullet"/>
      <w:lvlText w:val="▪"/>
      <w:lvlJc w:val="left"/>
      <w:pPr>
        <w:ind w:left="64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abstractNum>
  <w:abstractNum w:abstractNumId="17" w15:restartNumberingAfterBreak="0">
    <w:nsid w:val="394E2E85"/>
    <w:multiLevelType w:val="hybridMultilevel"/>
    <w:tmpl w:val="EF3A07C8"/>
    <w:lvl w:ilvl="0" w:tplc="041A0001">
      <w:start w:val="1"/>
      <w:numFmt w:val="bullet"/>
      <w:lvlText w:val=""/>
      <w:lvlJc w:val="left"/>
      <w:pPr>
        <w:ind w:left="720" w:hanging="360"/>
      </w:pPr>
      <w:rPr>
        <w:rFonts w:ascii="Symbol" w:hAnsi="Symbol" w:hint="default"/>
      </w:rPr>
    </w:lvl>
    <w:lvl w:ilvl="1" w:tplc="041A0003" w:tentative="1">
      <w:start w:val="1"/>
      <w:numFmt w:val="bullet"/>
      <w:lvlText w:val="o"/>
      <w:lvlJc w:val="left"/>
      <w:pPr>
        <w:ind w:left="1440" w:hanging="360"/>
      </w:pPr>
      <w:rPr>
        <w:rFonts w:ascii="Courier New" w:hAnsi="Courier New" w:cs="Courier New" w:hint="default"/>
      </w:rPr>
    </w:lvl>
    <w:lvl w:ilvl="2" w:tplc="041A0005" w:tentative="1">
      <w:start w:val="1"/>
      <w:numFmt w:val="bullet"/>
      <w:lvlText w:val=""/>
      <w:lvlJc w:val="left"/>
      <w:pPr>
        <w:ind w:left="2160" w:hanging="360"/>
      </w:pPr>
      <w:rPr>
        <w:rFonts w:ascii="Wingdings" w:hAnsi="Wingdings" w:hint="default"/>
      </w:rPr>
    </w:lvl>
    <w:lvl w:ilvl="3" w:tplc="041A0001" w:tentative="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abstractNum w:abstractNumId="18" w15:restartNumberingAfterBreak="0">
    <w:nsid w:val="39DC7483"/>
    <w:multiLevelType w:val="hybridMultilevel"/>
    <w:tmpl w:val="2436A5D6"/>
    <w:lvl w:ilvl="0" w:tplc="96DE55EA">
      <w:start w:val="1"/>
      <w:numFmt w:val="decimal"/>
      <w:lvlText w:val="%1.1."/>
      <w:lvlJc w:val="left"/>
      <w:pPr>
        <w:ind w:left="720" w:hanging="360"/>
      </w:pPr>
      <w:rPr>
        <w:rFonts w:hint="default"/>
      </w:rPr>
    </w:lvl>
    <w:lvl w:ilvl="1" w:tplc="041A0019" w:tentative="1">
      <w:start w:val="1"/>
      <w:numFmt w:val="lowerLetter"/>
      <w:lvlText w:val="%2."/>
      <w:lvlJc w:val="left"/>
      <w:pPr>
        <w:ind w:left="1440" w:hanging="360"/>
      </w:pPr>
    </w:lvl>
    <w:lvl w:ilvl="2" w:tplc="041A001B" w:tentative="1">
      <w:start w:val="1"/>
      <w:numFmt w:val="lowerRoman"/>
      <w:lvlText w:val="%3."/>
      <w:lvlJc w:val="right"/>
      <w:pPr>
        <w:ind w:left="2160" w:hanging="180"/>
      </w:pPr>
    </w:lvl>
    <w:lvl w:ilvl="3" w:tplc="041A000F" w:tentative="1">
      <w:start w:val="1"/>
      <w:numFmt w:val="decimal"/>
      <w:lvlText w:val="%4."/>
      <w:lvlJc w:val="left"/>
      <w:pPr>
        <w:ind w:left="2880" w:hanging="360"/>
      </w:pPr>
    </w:lvl>
    <w:lvl w:ilvl="4" w:tplc="041A0019" w:tentative="1">
      <w:start w:val="1"/>
      <w:numFmt w:val="lowerLetter"/>
      <w:lvlText w:val="%5."/>
      <w:lvlJc w:val="left"/>
      <w:pPr>
        <w:ind w:left="3600" w:hanging="360"/>
      </w:pPr>
    </w:lvl>
    <w:lvl w:ilvl="5" w:tplc="041A001B" w:tentative="1">
      <w:start w:val="1"/>
      <w:numFmt w:val="lowerRoman"/>
      <w:lvlText w:val="%6."/>
      <w:lvlJc w:val="right"/>
      <w:pPr>
        <w:ind w:left="4320" w:hanging="180"/>
      </w:pPr>
    </w:lvl>
    <w:lvl w:ilvl="6" w:tplc="041A000F" w:tentative="1">
      <w:start w:val="1"/>
      <w:numFmt w:val="decimal"/>
      <w:lvlText w:val="%7."/>
      <w:lvlJc w:val="left"/>
      <w:pPr>
        <w:ind w:left="5040" w:hanging="360"/>
      </w:pPr>
    </w:lvl>
    <w:lvl w:ilvl="7" w:tplc="041A0019" w:tentative="1">
      <w:start w:val="1"/>
      <w:numFmt w:val="lowerLetter"/>
      <w:lvlText w:val="%8."/>
      <w:lvlJc w:val="left"/>
      <w:pPr>
        <w:ind w:left="5760" w:hanging="360"/>
      </w:pPr>
    </w:lvl>
    <w:lvl w:ilvl="8" w:tplc="041A001B" w:tentative="1">
      <w:start w:val="1"/>
      <w:numFmt w:val="lowerRoman"/>
      <w:lvlText w:val="%9."/>
      <w:lvlJc w:val="right"/>
      <w:pPr>
        <w:ind w:left="6480" w:hanging="180"/>
      </w:pPr>
    </w:lvl>
  </w:abstractNum>
  <w:abstractNum w:abstractNumId="19" w15:restartNumberingAfterBreak="0">
    <w:nsid w:val="3F265260"/>
    <w:multiLevelType w:val="hybridMultilevel"/>
    <w:tmpl w:val="F0EE881C"/>
    <w:lvl w:ilvl="0" w:tplc="041A0001">
      <w:start w:val="1"/>
      <w:numFmt w:val="bullet"/>
      <w:lvlText w:val=""/>
      <w:lvlJc w:val="left"/>
      <w:pPr>
        <w:ind w:left="720" w:hanging="360"/>
      </w:pPr>
      <w:rPr>
        <w:rFonts w:ascii="Symbol" w:hAnsi="Symbol" w:hint="default"/>
      </w:rPr>
    </w:lvl>
    <w:lvl w:ilvl="1" w:tplc="041A0003">
      <w:start w:val="1"/>
      <w:numFmt w:val="bullet"/>
      <w:lvlText w:val="o"/>
      <w:lvlJc w:val="left"/>
      <w:pPr>
        <w:ind w:left="1440" w:hanging="360"/>
      </w:pPr>
      <w:rPr>
        <w:rFonts w:ascii="Courier New" w:hAnsi="Courier New" w:cs="Courier New" w:hint="default"/>
      </w:rPr>
    </w:lvl>
    <w:lvl w:ilvl="2" w:tplc="041A0005" w:tentative="1">
      <w:start w:val="1"/>
      <w:numFmt w:val="bullet"/>
      <w:lvlText w:val=""/>
      <w:lvlJc w:val="left"/>
      <w:pPr>
        <w:ind w:left="2160" w:hanging="360"/>
      </w:pPr>
      <w:rPr>
        <w:rFonts w:ascii="Wingdings" w:hAnsi="Wingdings" w:hint="default"/>
      </w:rPr>
    </w:lvl>
    <w:lvl w:ilvl="3" w:tplc="041A0001" w:tentative="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abstractNum w:abstractNumId="20" w15:restartNumberingAfterBreak="0">
    <w:nsid w:val="49D357DD"/>
    <w:multiLevelType w:val="hybridMultilevel"/>
    <w:tmpl w:val="E60867E8"/>
    <w:lvl w:ilvl="0" w:tplc="93DCFB66">
      <w:start w:val="7"/>
      <w:numFmt w:val="decimal"/>
      <w:lvlText w:val="%1."/>
      <w:lvlJc w:val="left"/>
      <w:pPr>
        <w:ind w:left="711"/>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1" w:tplc="16C601EC">
      <w:start w:val="1"/>
      <w:numFmt w:val="lowerLetter"/>
      <w:lvlText w:val="%2"/>
      <w:lvlJc w:val="left"/>
      <w:pPr>
        <w:ind w:left="144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2" w:tplc="2E028EAC">
      <w:start w:val="1"/>
      <w:numFmt w:val="lowerRoman"/>
      <w:lvlText w:val="%3"/>
      <w:lvlJc w:val="left"/>
      <w:pPr>
        <w:ind w:left="216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3" w:tplc="E0526032">
      <w:start w:val="1"/>
      <w:numFmt w:val="decimal"/>
      <w:lvlText w:val="%4"/>
      <w:lvlJc w:val="left"/>
      <w:pPr>
        <w:ind w:left="288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4" w:tplc="E1C84994">
      <w:start w:val="1"/>
      <w:numFmt w:val="lowerLetter"/>
      <w:lvlText w:val="%5"/>
      <w:lvlJc w:val="left"/>
      <w:pPr>
        <w:ind w:left="360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5" w:tplc="1CC8AE96">
      <w:start w:val="1"/>
      <w:numFmt w:val="lowerRoman"/>
      <w:lvlText w:val="%6"/>
      <w:lvlJc w:val="left"/>
      <w:pPr>
        <w:ind w:left="432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6" w:tplc="58C27956">
      <w:start w:val="1"/>
      <w:numFmt w:val="decimal"/>
      <w:lvlText w:val="%7"/>
      <w:lvlJc w:val="left"/>
      <w:pPr>
        <w:ind w:left="504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7" w:tplc="63FE7378">
      <w:start w:val="1"/>
      <w:numFmt w:val="lowerLetter"/>
      <w:lvlText w:val="%8"/>
      <w:lvlJc w:val="left"/>
      <w:pPr>
        <w:ind w:left="576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lvl w:ilvl="8" w:tplc="36C8F6EA">
      <w:start w:val="1"/>
      <w:numFmt w:val="lowerRoman"/>
      <w:lvlText w:val="%9"/>
      <w:lvlJc w:val="left"/>
      <w:pPr>
        <w:ind w:left="6480"/>
      </w:pPr>
      <w:rPr>
        <w:rFonts w:ascii="Calibri" w:eastAsia="Calibri" w:hAnsi="Calibri" w:cs="Calibri"/>
        <w:b w:val="0"/>
        <w:i w:val="0"/>
        <w:strike w:val="0"/>
        <w:dstrike w:val="0"/>
        <w:color w:val="000000"/>
        <w:sz w:val="22"/>
        <w:szCs w:val="22"/>
        <w:u w:val="none" w:color="000000"/>
        <w:bdr w:val="none" w:sz="0" w:space="0" w:color="auto"/>
        <w:shd w:val="clear" w:color="auto" w:fill="auto"/>
        <w:vertAlign w:val="baseline"/>
      </w:rPr>
    </w:lvl>
  </w:abstractNum>
  <w:abstractNum w:abstractNumId="21" w15:restartNumberingAfterBreak="0">
    <w:nsid w:val="4B733F0D"/>
    <w:multiLevelType w:val="hybridMultilevel"/>
    <w:tmpl w:val="37AC0A86"/>
    <w:lvl w:ilvl="0" w:tplc="3176DB6E">
      <w:start w:val="1"/>
      <w:numFmt w:val="decimal"/>
      <w:lvlText w:val="%1.1."/>
      <w:lvlJc w:val="left"/>
      <w:pPr>
        <w:ind w:left="720" w:hanging="360"/>
      </w:pPr>
      <w:rPr>
        <w:rFonts w:hint="default"/>
      </w:rPr>
    </w:lvl>
    <w:lvl w:ilvl="1" w:tplc="041A0019" w:tentative="1">
      <w:start w:val="1"/>
      <w:numFmt w:val="lowerLetter"/>
      <w:lvlText w:val="%2."/>
      <w:lvlJc w:val="left"/>
      <w:pPr>
        <w:ind w:left="1440" w:hanging="360"/>
      </w:pPr>
    </w:lvl>
    <w:lvl w:ilvl="2" w:tplc="041A001B" w:tentative="1">
      <w:start w:val="1"/>
      <w:numFmt w:val="lowerRoman"/>
      <w:lvlText w:val="%3."/>
      <w:lvlJc w:val="right"/>
      <w:pPr>
        <w:ind w:left="2160" w:hanging="180"/>
      </w:pPr>
    </w:lvl>
    <w:lvl w:ilvl="3" w:tplc="041A000F" w:tentative="1">
      <w:start w:val="1"/>
      <w:numFmt w:val="decimal"/>
      <w:lvlText w:val="%4."/>
      <w:lvlJc w:val="left"/>
      <w:pPr>
        <w:ind w:left="2880" w:hanging="360"/>
      </w:pPr>
    </w:lvl>
    <w:lvl w:ilvl="4" w:tplc="041A0019" w:tentative="1">
      <w:start w:val="1"/>
      <w:numFmt w:val="lowerLetter"/>
      <w:lvlText w:val="%5."/>
      <w:lvlJc w:val="left"/>
      <w:pPr>
        <w:ind w:left="3600" w:hanging="360"/>
      </w:pPr>
    </w:lvl>
    <w:lvl w:ilvl="5" w:tplc="041A001B" w:tentative="1">
      <w:start w:val="1"/>
      <w:numFmt w:val="lowerRoman"/>
      <w:lvlText w:val="%6."/>
      <w:lvlJc w:val="right"/>
      <w:pPr>
        <w:ind w:left="4320" w:hanging="180"/>
      </w:pPr>
    </w:lvl>
    <w:lvl w:ilvl="6" w:tplc="041A000F" w:tentative="1">
      <w:start w:val="1"/>
      <w:numFmt w:val="decimal"/>
      <w:lvlText w:val="%7."/>
      <w:lvlJc w:val="left"/>
      <w:pPr>
        <w:ind w:left="5040" w:hanging="360"/>
      </w:pPr>
    </w:lvl>
    <w:lvl w:ilvl="7" w:tplc="041A0019" w:tentative="1">
      <w:start w:val="1"/>
      <w:numFmt w:val="lowerLetter"/>
      <w:lvlText w:val="%8."/>
      <w:lvlJc w:val="left"/>
      <w:pPr>
        <w:ind w:left="5760" w:hanging="360"/>
      </w:pPr>
    </w:lvl>
    <w:lvl w:ilvl="8" w:tplc="041A001B" w:tentative="1">
      <w:start w:val="1"/>
      <w:numFmt w:val="lowerRoman"/>
      <w:lvlText w:val="%9."/>
      <w:lvlJc w:val="right"/>
      <w:pPr>
        <w:ind w:left="6480" w:hanging="180"/>
      </w:pPr>
    </w:lvl>
  </w:abstractNum>
  <w:abstractNum w:abstractNumId="22" w15:restartNumberingAfterBreak="0">
    <w:nsid w:val="4D452710"/>
    <w:multiLevelType w:val="multilevel"/>
    <w:tmpl w:val="041A001D"/>
    <w:styleLink w:val="Style1"/>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3" w15:restartNumberingAfterBreak="0">
    <w:nsid w:val="4E7A52A4"/>
    <w:multiLevelType w:val="hybridMultilevel"/>
    <w:tmpl w:val="28FEF64A"/>
    <w:lvl w:ilvl="0" w:tplc="56FA36EA">
      <w:numFmt w:val="bullet"/>
      <w:lvlText w:val="-"/>
      <w:lvlJc w:val="left"/>
      <w:pPr>
        <w:ind w:left="1080" w:hanging="360"/>
      </w:pPr>
      <w:rPr>
        <w:rFonts w:ascii="Calibri" w:eastAsiaTheme="minorEastAsia" w:hAnsi="Calibri" w:cs="Calibri" w:hint="default"/>
      </w:rPr>
    </w:lvl>
    <w:lvl w:ilvl="1" w:tplc="041A0003" w:tentative="1">
      <w:start w:val="1"/>
      <w:numFmt w:val="bullet"/>
      <w:lvlText w:val="o"/>
      <w:lvlJc w:val="left"/>
      <w:pPr>
        <w:ind w:left="1800" w:hanging="360"/>
      </w:pPr>
      <w:rPr>
        <w:rFonts w:ascii="Courier New" w:hAnsi="Courier New" w:cs="Courier New" w:hint="default"/>
      </w:rPr>
    </w:lvl>
    <w:lvl w:ilvl="2" w:tplc="041A0005" w:tentative="1">
      <w:start w:val="1"/>
      <w:numFmt w:val="bullet"/>
      <w:lvlText w:val=""/>
      <w:lvlJc w:val="left"/>
      <w:pPr>
        <w:ind w:left="2520" w:hanging="360"/>
      </w:pPr>
      <w:rPr>
        <w:rFonts w:ascii="Wingdings" w:hAnsi="Wingdings" w:hint="default"/>
      </w:rPr>
    </w:lvl>
    <w:lvl w:ilvl="3" w:tplc="041A0001" w:tentative="1">
      <w:start w:val="1"/>
      <w:numFmt w:val="bullet"/>
      <w:lvlText w:val=""/>
      <w:lvlJc w:val="left"/>
      <w:pPr>
        <w:ind w:left="3240" w:hanging="360"/>
      </w:pPr>
      <w:rPr>
        <w:rFonts w:ascii="Symbol" w:hAnsi="Symbol" w:hint="default"/>
      </w:rPr>
    </w:lvl>
    <w:lvl w:ilvl="4" w:tplc="041A0003" w:tentative="1">
      <w:start w:val="1"/>
      <w:numFmt w:val="bullet"/>
      <w:lvlText w:val="o"/>
      <w:lvlJc w:val="left"/>
      <w:pPr>
        <w:ind w:left="3960" w:hanging="360"/>
      </w:pPr>
      <w:rPr>
        <w:rFonts w:ascii="Courier New" w:hAnsi="Courier New" w:cs="Courier New" w:hint="default"/>
      </w:rPr>
    </w:lvl>
    <w:lvl w:ilvl="5" w:tplc="041A0005" w:tentative="1">
      <w:start w:val="1"/>
      <w:numFmt w:val="bullet"/>
      <w:lvlText w:val=""/>
      <w:lvlJc w:val="left"/>
      <w:pPr>
        <w:ind w:left="4680" w:hanging="360"/>
      </w:pPr>
      <w:rPr>
        <w:rFonts w:ascii="Wingdings" w:hAnsi="Wingdings" w:hint="default"/>
      </w:rPr>
    </w:lvl>
    <w:lvl w:ilvl="6" w:tplc="041A0001" w:tentative="1">
      <w:start w:val="1"/>
      <w:numFmt w:val="bullet"/>
      <w:lvlText w:val=""/>
      <w:lvlJc w:val="left"/>
      <w:pPr>
        <w:ind w:left="5400" w:hanging="360"/>
      </w:pPr>
      <w:rPr>
        <w:rFonts w:ascii="Symbol" w:hAnsi="Symbol" w:hint="default"/>
      </w:rPr>
    </w:lvl>
    <w:lvl w:ilvl="7" w:tplc="041A0003" w:tentative="1">
      <w:start w:val="1"/>
      <w:numFmt w:val="bullet"/>
      <w:lvlText w:val="o"/>
      <w:lvlJc w:val="left"/>
      <w:pPr>
        <w:ind w:left="6120" w:hanging="360"/>
      </w:pPr>
      <w:rPr>
        <w:rFonts w:ascii="Courier New" w:hAnsi="Courier New" w:cs="Courier New" w:hint="default"/>
      </w:rPr>
    </w:lvl>
    <w:lvl w:ilvl="8" w:tplc="041A0005" w:tentative="1">
      <w:start w:val="1"/>
      <w:numFmt w:val="bullet"/>
      <w:lvlText w:val=""/>
      <w:lvlJc w:val="left"/>
      <w:pPr>
        <w:ind w:left="6840" w:hanging="360"/>
      </w:pPr>
      <w:rPr>
        <w:rFonts w:ascii="Wingdings" w:hAnsi="Wingdings" w:hint="default"/>
      </w:rPr>
    </w:lvl>
  </w:abstractNum>
  <w:abstractNum w:abstractNumId="24" w15:restartNumberingAfterBreak="0">
    <w:nsid w:val="4FB1778B"/>
    <w:multiLevelType w:val="hybridMultilevel"/>
    <w:tmpl w:val="E7D2FEAC"/>
    <w:lvl w:ilvl="0" w:tplc="041A0001">
      <w:start w:val="1"/>
      <w:numFmt w:val="bullet"/>
      <w:lvlText w:val=""/>
      <w:lvlJc w:val="left"/>
      <w:pPr>
        <w:ind w:left="720" w:hanging="360"/>
      </w:pPr>
      <w:rPr>
        <w:rFonts w:ascii="Symbol" w:hAnsi="Symbol" w:hint="default"/>
      </w:rPr>
    </w:lvl>
    <w:lvl w:ilvl="1" w:tplc="041A0003" w:tentative="1">
      <w:start w:val="1"/>
      <w:numFmt w:val="bullet"/>
      <w:lvlText w:val="o"/>
      <w:lvlJc w:val="left"/>
      <w:pPr>
        <w:ind w:left="1440" w:hanging="360"/>
      </w:pPr>
      <w:rPr>
        <w:rFonts w:ascii="Courier New" w:hAnsi="Courier New" w:cs="Courier New" w:hint="default"/>
      </w:rPr>
    </w:lvl>
    <w:lvl w:ilvl="2" w:tplc="041A0005" w:tentative="1">
      <w:start w:val="1"/>
      <w:numFmt w:val="bullet"/>
      <w:lvlText w:val=""/>
      <w:lvlJc w:val="left"/>
      <w:pPr>
        <w:ind w:left="2160" w:hanging="360"/>
      </w:pPr>
      <w:rPr>
        <w:rFonts w:ascii="Wingdings" w:hAnsi="Wingdings" w:hint="default"/>
      </w:rPr>
    </w:lvl>
    <w:lvl w:ilvl="3" w:tplc="041A0001" w:tentative="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abstractNum w:abstractNumId="25" w15:restartNumberingAfterBreak="0">
    <w:nsid w:val="584A62A7"/>
    <w:multiLevelType w:val="hybridMultilevel"/>
    <w:tmpl w:val="912A6202"/>
    <w:lvl w:ilvl="0" w:tplc="041A000F">
      <w:start w:val="1"/>
      <w:numFmt w:val="decimal"/>
      <w:lvlText w:val="%1."/>
      <w:lvlJc w:val="left"/>
      <w:pPr>
        <w:ind w:left="1428" w:hanging="360"/>
      </w:pPr>
    </w:lvl>
    <w:lvl w:ilvl="1" w:tplc="041A0019" w:tentative="1">
      <w:start w:val="1"/>
      <w:numFmt w:val="lowerLetter"/>
      <w:lvlText w:val="%2."/>
      <w:lvlJc w:val="left"/>
      <w:pPr>
        <w:ind w:left="2148" w:hanging="360"/>
      </w:pPr>
    </w:lvl>
    <w:lvl w:ilvl="2" w:tplc="041A001B" w:tentative="1">
      <w:start w:val="1"/>
      <w:numFmt w:val="lowerRoman"/>
      <w:lvlText w:val="%3."/>
      <w:lvlJc w:val="right"/>
      <w:pPr>
        <w:ind w:left="2868" w:hanging="180"/>
      </w:pPr>
    </w:lvl>
    <w:lvl w:ilvl="3" w:tplc="041A000F" w:tentative="1">
      <w:start w:val="1"/>
      <w:numFmt w:val="decimal"/>
      <w:lvlText w:val="%4."/>
      <w:lvlJc w:val="left"/>
      <w:pPr>
        <w:ind w:left="3588" w:hanging="360"/>
      </w:pPr>
    </w:lvl>
    <w:lvl w:ilvl="4" w:tplc="041A0019" w:tentative="1">
      <w:start w:val="1"/>
      <w:numFmt w:val="lowerLetter"/>
      <w:lvlText w:val="%5."/>
      <w:lvlJc w:val="left"/>
      <w:pPr>
        <w:ind w:left="4308" w:hanging="360"/>
      </w:pPr>
    </w:lvl>
    <w:lvl w:ilvl="5" w:tplc="041A001B" w:tentative="1">
      <w:start w:val="1"/>
      <w:numFmt w:val="lowerRoman"/>
      <w:lvlText w:val="%6."/>
      <w:lvlJc w:val="right"/>
      <w:pPr>
        <w:ind w:left="5028" w:hanging="180"/>
      </w:pPr>
    </w:lvl>
    <w:lvl w:ilvl="6" w:tplc="041A000F" w:tentative="1">
      <w:start w:val="1"/>
      <w:numFmt w:val="decimal"/>
      <w:lvlText w:val="%7."/>
      <w:lvlJc w:val="left"/>
      <w:pPr>
        <w:ind w:left="5748" w:hanging="360"/>
      </w:pPr>
    </w:lvl>
    <w:lvl w:ilvl="7" w:tplc="041A0019" w:tentative="1">
      <w:start w:val="1"/>
      <w:numFmt w:val="lowerLetter"/>
      <w:lvlText w:val="%8."/>
      <w:lvlJc w:val="left"/>
      <w:pPr>
        <w:ind w:left="6468" w:hanging="360"/>
      </w:pPr>
    </w:lvl>
    <w:lvl w:ilvl="8" w:tplc="041A001B" w:tentative="1">
      <w:start w:val="1"/>
      <w:numFmt w:val="lowerRoman"/>
      <w:lvlText w:val="%9."/>
      <w:lvlJc w:val="right"/>
      <w:pPr>
        <w:ind w:left="7188" w:hanging="180"/>
      </w:pPr>
    </w:lvl>
  </w:abstractNum>
  <w:abstractNum w:abstractNumId="26" w15:restartNumberingAfterBreak="0">
    <w:nsid w:val="59B96959"/>
    <w:multiLevelType w:val="hybridMultilevel"/>
    <w:tmpl w:val="9A4CE186"/>
    <w:lvl w:ilvl="0" w:tplc="041A0001">
      <w:start w:val="1"/>
      <w:numFmt w:val="bullet"/>
      <w:lvlText w:val=""/>
      <w:lvlJc w:val="left"/>
      <w:pPr>
        <w:ind w:left="1068" w:hanging="360"/>
      </w:pPr>
      <w:rPr>
        <w:rFonts w:ascii="Symbol" w:hAnsi="Symbol" w:hint="default"/>
      </w:rPr>
    </w:lvl>
    <w:lvl w:ilvl="1" w:tplc="041A0003" w:tentative="1">
      <w:start w:val="1"/>
      <w:numFmt w:val="bullet"/>
      <w:lvlText w:val="o"/>
      <w:lvlJc w:val="left"/>
      <w:pPr>
        <w:ind w:left="1788" w:hanging="360"/>
      </w:pPr>
      <w:rPr>
        <w:rFonts w:ascii="Courier New" w:hAnsi="Courier New" w:cs="Courier New" w:hint="default"/>
      </w:rPr>
    </w:lvl>
    <w:lvl w:ilvl="2" w:tplc="041A0005" w:tentative="1">
      <w:start w:val="1"/>
      <w:numFmt w:val="bullet"/>
      <w:lvlText w:val=""/>
      <w:lvlJc w:val="left"/>
      <w:pPr>
        <w:ind w:left="2508" w:hanging="360"/>
      </w:pPr>
      <w:rPr>
        <w:rFonts w:ascii="Wingdings" w:hAnsi="Wingdings" w:hint="default"/>
      </w:rPr>
    </w:lvl>
    <w:lvl w:ilvl="3" w:tplc="041A0001" w:tentative="1">
      <w:start w:val="1"/>
      <w:numFmt w:val="bullet"/>
      <w:lvlText w:val=""/>
      <w:lvlJc w:val="left"/>
      <w:pPr>
        <w:ind w:left="3228" w:hanging="360"/>
      </w:pPr>
      <w:rPr>
        <w:rFonts w:ascii="Symbol" w:hAnsi="Symbol" w:hint="default"/>
      </w:rPr>
    </w:lvl>
    <w:lvl w:ilvl="4" w:tplc="041A0003" w:tentative="1">
      <w:start w:val="1"/>
      <w:numFmt w:val="bullet"/>
      <w:lvlText w:val="o"/>
      <w:lvlJc w:val="left"/>
      <w:pPr>
        <w:ind w:left="3948" w:hanging="360"/>
      </w:pPr>
      <w:rPr>
        <w:rFonts w:ascii="Courier New" w:hAnsi="Courier New" w:cs="Courier New" w:hint="default"/>
      </w:rPr>
    </w:lvl>
    <w:lvl w:ilvl="5" w:tplc="041A0005" w:tentative="1">
      <w:start w:val="1"/>
      <w:numFmt w:val="bullet"/>
      <w:lvlText w:val=""/>
      <w:lvlJc w:val="left"/>
      <w:pPr>
        <w:ind w:left="4668" w:hanging="360"/>
      </w:pPr>
      <w:rPr>
        <w:rFonts w:ascii="Wingdings" w:hAnsi="Wingdings" w:hint="default"/>
      </w:rPr>
    </w:lvl>
    <w:lvl w:ilvl="6" w:tplc="041A0001" w:tentative="1">
      <w:start w:val="1"/>
      <w:numFmt w:val="bullet"/>
      <w:lvlText w:val=""/>
      <w:lvlJc w:val="left"/>
      <w:pPr>
        <w:ind w:left="5388" w:hanging="360"/>
      </w:pPr>
      <w:rPr>
        <w:rFonts w:ascii="Symbol" w:hAnsi="Symbol" w:hint="default"/>
      </w:rPr>
    </w:lvl>
    <w:lvl w:ilvl="7" w:tplc="041A0003" w:tentative="1">
      <w:start w:val="1"/>
      <w:numFmt w:val="bullet"/>
      <w:lvlText w:val="o"/>
      <w:lvlJc w:val="left"/>
      <w:pPr>
        <w:ind w:left="6108" w:hanging="360"/>
      </w:pPr>
      <w:rPr>
        <w:rFonts w:ascii="Courier New" w:hAnsi="Courier New" w:cs="Courier New" w:hint="default"/>
      </w:rPr>
    </w:lvl>
    <w:lvl w:ilvl="8" w:tplc="041A0005" w:tentative="1">
      <w:start w:val="1"/>
      <w:numFmt w:val="bullet"/>
      <w:lvlText w:val=""/>
      <w:lvlJc w:val="left"/>
      <w:pPr>
        <w:ind w:left="6828" w:hanging="360"/>
      </w:pPr>
      <w:rPr>
        <w:rFonts w:ascii="Wingdings" w:hAnsi="Wingdings" w:hint="default"/>
      </w:rPr>
    </w:lvl>
  </w:abstractNum>
  <w:abstractNum w:abstractNumId="27" w15:restartNumberingAfterBreak="0">
    <w:nsid w:val="5BEC35B5"/>
    <w:multiLevelType w:val="hybridMultilevel"/>
    <w:tmpl w:val="5BC88EF4"/>
    <w:lvl w:ilvl="0" w:tplc="041A0001">
      <w:start w:val="1"/>
      <w:numFmt w:val="bullet"/>
      <w:lvlText w:val=""/>
      <w:lvlJc w:val="left"/>
      <w:pPr>
        <w:ind w:left="720" w:hanging="360"/>
      </w:pPr>
      <w:rPr>
        <w:rFonts w:ascii="Symbol" w:hAnsi="Symbol" w:hint="default"/>
      </w:rPr>
    </w:lvl>
    <w:lvl w:ilvl="1" w:tplc="041A0003" w:tentative="1">
      <w:start w:val="1"/>
      <w:numFmt w:val="bullet"/>
      <w:lvlText w:val="o"/>
      <w:lvlJc w:val="left"/>
      <w:pPr>
        <w:ind w:left="1440" w:hanging="360"/>
      </w:pPr>
      <w:rPr>
        <w:rFonts w:ascii="Courier New" w:hAnsi="Courier New" w:cs="Courier New" w:hint="default"/>
      </w:rPr>
    </w:lvl>
    <w:lvl w:ilvl="2" w:tplc="041A0005" w:tentative="1">
      <w:start w:val="1"/>
      <w:numFmt w:val="bullet"/>
      <w:lvlText w:val=""/>
      <w:lvlJc w:val="left"/>
      <w:pPr>
        <w:ind w:left="2160" w:hanging="360"/>
      </w:pPr>
      <w:rPr>
        <w:rFonts w:ascii="Wingdings" w:hAnsi="Wingdings" w:hint="default"/>
      </w:rPr>
    </w:lvl>
    <w:lvl w:ilvl="3" w:tplc="041A0001" w:tentative="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abstractNum w:abstractNumId="28" w15:restartNumberingAfterBreak="0">
    <w:nsid w:val="663845D8"/>
    <w:multiLevelType w:val="hybridMultilevel"/>
    <w:tmpl w:val="6D04D3FC"/>
    <w:lvl w:ilvl="0" w:tplc="041A000F">
      <w:start w:val="1"/>
      <w:numFmt w:val="decimal"/>
      <w:lvlText w:val="%1."/>
      <w:lvlJc w:val="left"/>
      <w:pPr>
        <w:ind w:left="720" w:hanging="360"/>
      </w:pPr>
    </w:lvl>
    <w:lvl w:ilvl="1" w:tplc="041A0019" w:tentative="1">
      <w:start w:val="1"/>
      <w:numFmt w:val="lowerLetter"/>
      <w:lvlText w:val="%2."/>
      <w:lvlJc w:val="left"/>
      <w:pPr>
        <w:ind w:left="1440" w:hanging="360"/>
      </w:pPr>
    </w:lvl>
    <w:lvl w:ilvl="2" w:tplc="041A001B" w:tentative="1">
      <w:start w:val="1"/>
      <w:numFmt w:val="lowerRoman"/>
      <w:lvlText w:val="%3."/>
      <w:lvlJc w:val="right"/>
      <w:pPr>
        <w:ind w:left="2160" w:hanging="180"/>
      </w:pPr>
    </w:lvl>
    <w:lvl w:ilvl="3" w:tplc="041A000F" w:tentative="1">
      <w:start w:val="1"/>
      <w:numFmt w:val="decimal"/>
      <w:lvlText w:val="%4."/>
      <w:lvlJc w:val="left"/>
      <w:pPr>
        <w:ind w:left="2880" w:hanging="360"/>
      </w:pPr>
    </w:lvl>
    <w:lvl w:ilvl="4" w:tplc="041A0019" w:tentative="1">
      <w:start w:val="1"/>
      <w:numFmt w:val="lowerLetter"/>
      <w:lvlText w:val="%5."/>
      <w:lvlJc w:val="left"/>
      <w:pPr>
        <w:ind w:left="3600" w:hanging="360"/>
      </w:pPr>
    </w:lvl>
    <w:lvl w:ilvl="5" w:tplc="041A001B" w:tentative="1">
      <w:start w:val="1"/>
      <w:numFmt w:val="lowerRoman"/>
      <w:lvlText w:val="%6."/>
      <w:lvlJc w:val="right"/>
      <w:pPr>
        <w:ind w:left="4320" w:hanging="180"/>
      </w:pPr>
    </w:lvl>
    <w:lvl w:ilvl="6" w:tplc="041A000F" w:tentative="1">
      <w:start w:val="1"/>
      <w:numFmt w:val="decimal"/>
      <w:lvlText w:val="%7."/>
      <w:lvlJc w:val="left"/>
      <w:pPr>
        <w:ind w:left="5040" w:hanging="360"/>
      </w:pPr>
    </w:lvl>
    <w:lvl w:ilvl="7" w:tplc="041A0019" w:tentative="1">
      <w:start w:val="1"/>
      <w:numFmt w:val="lowerLetter"/>
      <w:lvlText w:val="%8."/>
      <w:lvlJc w:val="left"/>
      <w:pPr>
        <w:ind w:left="5760" w:hanging="360"/>
      </w:pPr>
    </w:lvl>
    <w:lvl w:ilvl="8" w:tplc="041A001B" w:tentative="1">
      <w:start w:val="1"/>
      <w:numFmt w:val="lowerRoman"/>
      <w:lvlText w:val="%9."/>
      <w:lvlJc w:val="right"/>
      <w:pPr>
        <w:ind w:left="6480" w:hanging="180"/>
      </w:pPr>
    </w:lvl>
  </w:abstractNum>
  <w:abstractNum w:abstractNumId="29" w15:restartNumberingAfterBreak="0">
    <w:nsid w:val="68177E0E"/>
    <w:multiLevelType w:val="hybridMultilevel"/>
    <w:tmpl w:val="7F6CBA3A"/>
    <w:lvl w:ilvl="0" w:tplc="56FA36EA">
      <w:numFmt w:val="bullet"/>
      <w:lvlText w:val="-"/>
      <w:lvlJc w:val="left"/>
      <w:pPr>
        <w:ind w:left="720" w:hanging="360"/>
      </w:pPr>
      <w:rPr>
        <w:rFonts w:ascii="Calibri" w:eastAsiaTheme="minorEastAsia" w:hAnsi="Calibri" w:cs="Calibri" w:hint="default"/>
      </w:rPr>
    </w:lvl>
    <w:lvl w:ilvl="1" w:tplc="041A0003" w:tentative="1">
      <w:start w:val="1"/>
      <w:numFmt w:val="bullet"/>
      <w:lvlText w:val="o"/>
      <w:lvlJc w:val="left"/>
      <w:pPr>
        <w:ind w:left="1440" w:hanging="360"/>
      </w:pPr>
      <w:rPr>
        <w:rFonts w:ascii="Courier New" w:hAnsi="Courier New" w:cs="Courier New" w:hint="default"/>
      </w:rPr>
    </w:lvl>
    <w:lvl w:ilvl="2" w:tplc="041A0005" w:tentative="1">
      <w:start w:val="1"/>
      <w:numFmt w:val="bullet"/>
      <w:lvlText w:val=""/>
      <w:lvlJc w:val="left"/>
      <w:pPr>
        <w:ind w:left="2160" w:hanging="360"/>
      </w:pPr>
      <w:rPr>
        <w:rFonts w:ascii="Wingdings" w:hAnsi="Wingdings" w:hint="default"/>
      </w:rPr>
    </w:lvl>
    <w:lvl w:ilvl="3" w:tplc="041A0001" w:tentative="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abstractNum w:abstractNumId="30" w15:restartNumberingAfterBreak="0">
    <w:nsid w:val="68542DEB"/>
    <w:multiLevelType w:val="multilevel"/>
    <w:tmpl w:val="8EFE33FE"/>
    <w:lvl w:ilvl="0">
      <w:start w:val="1"/>
      <w:numFmt w:val="decimal"/>
      <w:pStyle w:val="Heading1"/>
      <w:lvlText w:val="%1"/>
      <w:lvlJc w:val="left"/>
      <w:pPr>
        <w:ind w:left="7662" w:hanging="432"/>
      </w:p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31" w15:restartNumberingAfterBreak="0">
    <w:nsid w:val="68F005B8"/>
    <w:multiLevelType w:val="hybridMultilevel"/>
    <w:tmpl w:val="E0EA0F1A"/>
    <w:lvl w:ilvl="0" w:tplc="72267688">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2" w15:restartNumberingAfterBreak="0">
    <w:nsid w:val="6C803B20"/>
    <w:multiLevelType w:val="multilevel"/>
    <w:tmpl w:val="041A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3" w15:restartNumberingAfterBreak="0">
    <w:nsid w:val="720207A8"/>
    <w:multiLevelType w:val="hybridMultilevel"/>
    <w:tmpl w:val="E17A7F12"/>
    <w:lvl w:ilvl="0" w:tplc="7674DFFE">
      <w:start w:val="1"/>
      <w:numFmt w:val="decimal"/>
      <w:lvlText w:val="%1."/>
      <w:lvlJc w:val="left"/>
      <w:pPr>
        <w:ind w:left="720" w:hanging="360"/>
      </w:pPr>
      <w:rPr>
        <w:rFonts w:ascii="Calibri" w:eastAsia="Calibri" w:hAnsi="Calibri" w:cs="Calibri" w:hint="default"/>
        <w:b/>
      </w:rPr>
    </w:lvl>
    <w:lvl w:ilvl="1" w:tplc="041A0019" w:tentative="1">
      <w:start w:val="1"/>
      <w:numFmt w:val="lowerLetter"/>
      <w:lvlText w:val="%2."/>
      <w:lvlJc w:val="left"/>
      <w:pPr>
        <w:ind w:left="1440" w:hanging="360"/>
      </w:pPr>
    </w:lvl>
    <w:lvl w:ilvl="2" w:tplc="041A001B" w:tentative="1">
      <w:start w:val="1"/>
      <w:numFmt w:val="lowerRoman"/>
      <w:lvlText w:val="%3."/>
      <w:lvlJc w:val="right"/>
      <w:pPr>
        <w:ind w:left="2160" w:hanging="180"/>
      </w:pPr>
    </w:lvl>
    <w:lvl w:ilvl="3" w:tplc="041A000F" w:tentative="1">
      <w:start w:val="1"/>
      <w:numFmt w:val="decimal"/>
      <w:lvlText w:val="%4."/>
      <w:lvlJc w:val="left"/>
      <w:pPr>
        <w:ind w:left="2880" w:hanging="360"/>
      </w:pPr>
    </w:lvl>
    <w:lvl w:ilvl="4" w:tplc="041A0019" w:tentative="1">
      <w:start w:val="1"/>
      <w:numFmt w:val="lowerLetter"/>
      <w:lvlText w:val="%5."/>
      <w:lvlJc w:val="left"/>
      <w:pPr>
        <w:ind w:left="3600" w:hanging="360"/>
      </w:pPr>
    </w:lvl>
    <w:lvl w:ilvl="5" w:tplc="041A001B" w:tentative="1">
      <w:start w:val="1"/>
      <w:numFmt w:val="lowerRoman"/>
      <w:lvlText w:val="%6."/>
      <w:lvlJc w:val="right"/>
      <w:pPr>
        <w:ind w:left="4320" w:hanging="180"/>
      </w:pPr>
    </w:lvl>
    <w:lvl w:ilvl="6" w:tplc="041A000F" w:tentative="1">
      <w:start w:val="1"/>
      <w:numFmt w:val="decimal"/>
      <w:lvlText w:val="%7."/>
      <w:lvlJc w:val="left"/>
      <w:pPr>
        <w:ind w:left="5040" w:hanging="360"/>
      </w:pPr>
    </w:lvl>
    <w:lvl w:ilvl="7" w:tplc="041A0019" w:tentative="1">
      <w:start w:val="1"/>
      <w:numFmt w:val="lowerLetter"/>
      <w:lvlText w:val="%8."/>
      <w:lvlJc w:val="left"/>
      <w:pPr>
        <w:ind w:left="5760" w:hanging="360"/>
      </w:pPr>
    </w:lvl>
    <w:lvl w:ilvl="8" w:tplc="041A001B" w:tentative="1">
      <w:start w:val="1"/>
      <w:numFmt w:val="lowerRoman"/>
      <w:lvlText w:val="%9."/>
      <w:lvlJc w:val="right"/>
      <w:pPr>
        <w:ind w:left="6480" w:hanging="180"/>
      </w:pPr>
    </w:lvl>
  </w:abstractNum>
  <w:abstractNum w:abstractNumId="34" w15:restartNumberingAfterBreak="0">
    <w:nsid w:val="79870B41"/>
    <w:multiLevelType w:val="hybridMultilevel"/>
    <w:tmpl w:val="E65E27A2"/>
    <w:lvl w:ilvl="0" w:tplc="041A000F">
      <w:start w:val="1"/>
      <w:numFmt w:val="decimal"/>
      <w:lvlText w:val="%1."/>
      <w:lvlJc w:val="left"/>
      <w:pPr>
        <w:ind w:left="720" w:hanging="360"/>
      </w:pPr>
    </w:lvl>
    <w:lvl w:ilvl="1" w:tplc="041A0019" w:tentative="1">
      <w:start w:val="1"/>
      <w:numFmt w:val="lowerLetter"/>
      <w:lvlText w:val="%2."/>
      <w:lvlJc w:val="left"/>
      <w:pPr>
        <w:ind w:left="1440" w:hanging="360"/>
      </w:pPr>
    </w:lvl>
    <w:lvl w:ilvl="2" w:tplc="041A001B" w:tentative="1">
      <w:start w:val="1"/>
      <w:numFmt w:val="lowerRoman"/>
      <w:lvlText w:val="%3."/>
      <w:lvlJc w:val="right"/>
      <w:pPr>
        <w:ind w:left="2160" w:hanging="180"/>
      </w:pPr>
    </w:lvl>
    <w:lvl w:ilvl="3" w:tplc="041A000F" w:tentative="1">
      <w:start w:val="1"/>
      <w:numFmt w:val="decimal"/>
      <w:lvlText w:val="%4."/>
      <w:lvlJc w:val="left"/>
      <w:pPr>
        <w:ind w:left="2880" w:hanging="360"/>
      </w:pPr>
    </w:lvl>
    <w:lvl w:ilvl="4" w:tplc="041A0019" w:tentative="1">
      <w:start w:val="1"/>
      <w:numFmt w:val="lowerLetter"/>
      <w:lvlText w:val="%5."/>
      <w:lvlJc w:val="left"/>
      <w:pPr>
        <w:ind w:left="3600" w:hanging="360"/>
      </w:pPr>
    </w:lvl>
    <w:lvl w:ilvl="5" w:tplc="041A001B" w:tentative="1">
      <w:start w:val="1"/>
      <w:numFmt w:val="lowerRoman"/>
      <w:lvlText w:val="%6."/>
      <w:lvlJc w:val="right"/>
      <w:pPr>
        <w:ind w:left="4320" w:hanging="180"/>
      </w:pPr>
    </w:lvl>
    <w:lvl w:ilvl="6" w:tplc="041A000F" w:tentative="1">
      <w:start w:val="1"/>
      <w:numFmt w:val="decimal"/>
      <w:lvlText w:val="%7."/>
      <w:lvlJc w:val="left"/>
      <w:pPr>
        <w:ind w:left="5040" w:hanging="360"/>
      </w:pPr>
    </w:lvl>
    <w:lvl w:ilvl="7" w:tplc="041A0019" w:tentative="1">
      <w:start w:val="1"/>
      <w:numFmt w:val="lowerLetter"/>
      <w:lvlText w:val="%8."/>
      <w:lvlJc w:val="left"/>
      <w:pPr>
        <w:ind w:left="5760" w:hanging="360"/>
      </w:pPr>
    </w:lvl>
    <w:lvl w:ilvl="8" w:tplc="041A001B" w:tentative="1">
      <w:start w:val="1"/>
      <w:numFmt w:val="lowerRoman"/>
      <w:lvlText w:val="%9."/>
      <w:lvlJc w:val="right"/>
      <w:pPr>
        <w:ind w:left="6480" w:hanging="180"/>
      </w:pPr>
    </w:lvl>
  </w:abstractNum>
  <w:abstractNum w:abstractNumId="35" w15:restartNumberingAfterBreak="0">
    <w:nsid w:val="7AA14453"/>
    <w:multiLevelType w:val="hybridMultilevel"/>
    <w:tmpl w:val="28F48A3C"/>
    <w:lvl w:ilvl="0" w:tplc="06067342">
      <w:numFmt w:val="bullet"/>
      <w:lvlText w:val="-"/>
      <w:lvlJc w:val="left"/>
      <w:pPr>
        <w:ind w:left="720" w:hanging="360"/>
      </w:pPr>
      <w:rPr>
        <w:rFonts w:ascii="Calibri" w:eastAsiaTheme="minorEastAsia" w:hAnsi="Calibri" w:cs="Calibri" w:hint="default"/>
      </w:rPr>
    </w:lvl>
    <w:lvl w:ilvl="1" w:tplc="041A0003" w:tentative="1">
      <w:start w:val="1"/>
      <w:numFmt w:val="bullet"/>
      <w:lvlText w:val="o"/>
      <w:lvlJc w:val="left"/>
      <w:pPr>
        <w:ind w:left="1440" w:hanging="360"/>
      </w:pPr>
      <w:rPr>
        <w:rFonts w:ascii="Courier New" w:hAnsi="Courier New" w:cs="Courier New" w:hint="default"/>
      </w:rPr>
    </w:lvl>
    <w:lvl w:ilvl="2" w:tplc="041A0005" w:tentative="1">
      <w:start w:val="1"/>
      <w:numFmt w:val="bullet"/>
      <w:lvlText w:val=""/>
      <w:lvlJc w:val="left"/>
      <w:pPr>
        <w:ind w:left="2160" w:hanging="360"/>
      </w:pPr>
      <w:rPr>
        <w:rFonts w:ascii="Wingdings" w:hAnsi="Wingdings" w:hint="default"/>
      </w:rPr>
    </w:lvl>
    <w:lvl w:ilvl="3" w:tplc="041A0001" w:tentative="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abstractNum w:abstractNumId="36" w15:restartNumberingAfterBreak="0">
    <w:nsid w:val="7BA82623"/>
    <w:multiLevelType w:val="hybridMultilevel"/>
    <w:tmpl w:val="A2808430"/>
    <w:lvl w:ilvl="0" w:tplc="041A0001">
      <w:start w:val="1"/>
      <w:numFmt w:val="bullet"/>
      <w:lvlText w:val=""/>
      <w:lvlJc w:val="left"/>
      <w:pPr>
        <w:ind w:left="720" w:hanging="360"/>
      </w:pPr>
      <w:rPr>
        <w:rFonts w:ascii="Symbol" w:hAnsi="Symbol" w:hint="default"/>
      </w:rPr>
    </w:lvl>
    <w:lvl w:ilvl="1" w:tplc="041A0003" w:tentative="1">
      <w:start w:val="1"/>
      <w:numFmt w:val="bullet"/>
      <w:lvlText w:val="o"/>
      <w:lvlJc w:val="left"/>
      <w:pPr>
        <w:ind w:left="1440" w:hanging="360"/>
      </w:pPr>
      <w:rPr>
        <w:rFonts w:ascii="Courier New" w:hAnsi="Courier New" w:cs="Courier New" w:hint="default"/>
      </w:rPr>
    </w:lvl>
    <w:lvl w:ilvl="2" w:tplc="041A0005" w:tentative="1">
      <w:start w:val="1"/>
      <w:numFmt w:val="bullet"/>
      <w:lvlText w:val=""/>
      <w:lvlJc w:val="left"/>
      <w:pPr>
        <w:ind w:left="2160" w:hanging="360"/>
      </w:pPr>
      <w:rPr>
        <w:rFonts w:ascii="Wingdings" w:hAnsi="Wingdings" w:hint="default"/>
      </w:rPr>
    </w:lvl>
    <w:lvl w:ilvl="3" w:tplc="041A0001" w:tentative="1">
      <w:start w:val="1"/>
      <w:numFmt w:val="bullet"/>
      <w:lvlText w:val=""/>
      <w:lvlJc w:val="left"/>
      <w:pPr>
        <w:ind w:left="2880" w:hanging="360"/>
      </w:pPr>
      <w:rPr>
        <w:rFonts w:ascii="Symbol" w:hAnsi="Symbol" w:hint="default"/>
      </w:rPr>
    </w:lvl>
    <w:lvl w:ilvl="4" w:tplc="041A0003" w:tentative="1">
      <w:start w:val="1"/>
      <w:numFmt w:val="bullet"/>
      <w:lvlText w:val="o"/>
      <w:lvlJc w:val="left"/>
      <w:pPr>
        <w:ind w:left="3600" w:hanging="360"/>
      </w:pPr>
      <w:rPr>
        <w:rFonts w:ascii="Courier New" w:hAnsi="Courier New" w:cs="Courier New" w:hint="default"/>
      </w:rPr>
    </w:lvl>
    <w:lvl w:ilvl="5" w:tplc="041A0005" w:tentative="1">
      <w:start w:val="1"/>
      <w:numFmt w:val="bullet"/>
      <w:lvlText w:val=""/>
      <w:lvlJc w:val="left"/>
      <w:pPr>
        <w:ind w:left="4320" w:hanging="360"/>
      </w:pPr>
      <w:rPr>
        <w:rFonts w:ascii="Wingdings" w:hAnsi="Wingdings" w:hint="default"/>
      </w:rPr>
    </w:lvl>
    <w:lvl w:ilvl="6" w:tplc="041A0001" w:tentative="1">
      <w:start w:val="1"/>
      <w:numFmt w:val="bullet"/>
      <w:lvlText w:val=""/>
      <w:lvlJc w:val="left"/>
      <w:pPr>
        <w:ind w:left="5040" w:hanging="360"/>
      </w:pPr>
      <w:rPr>
        <w:rFonts w:ascii="Symbol" w:hAnsi="Symbol" w:hint="default"/>
      </w:rPr>
    </w:lvl>
    <w:lvl w:ilvl="7" w:tplc="041A0003" w:tentative="1">
      <w:start w:val="1"/>
      <w:numFmt w:val="bullet"/>
      <w:lvlText w:val="o"/>
      <w:lvlJc w:val="left"/>
      <w:pPr>
        <w:ind w:left="5760" w:hanging="360"/>
      </w:pPr>
      <w:rPr>
        <w:rFonts w:ascii="Courier New" w:hAnsi="Courier New" w:cs="Courier New" w:hint="default"/>
      </w:rPr>
    </w:lvl>
    <w:lvl w:ilvl="8" w:tplc="041A0005" w:tentative="1">
      <w:start w:val="1"/>
      <w:numFmt w:val="bullet"/>
      <w:lvlText w:val=""/>
      <w:lvlJc w:val="left"/>
      <w:pPr>
        <w:ind w:left="6480" w:hanging="360"/>
      </w:pPr>
      <w:rPr>
        <w:rFonts w:ascii="Wingdings" w:hAnsi="Wingdings" w:hint="default"/>
      </w:rPr>
    </w:lvl>
  </w:abstractNum>
  <w:num w:numId="1">
    <w:abstractNumId w:val="11"/>
  </w:num>
  <w:num w:numId="2">
    <w:abstractNumId w:val="19"/>
  </w:num>
  <w:num w:numId="3">
    <w:abstractNumId w:val="24"/>
  </w:num>
  <w:num w:numId="4">
    <w:abstractNumId w:val="27"/>
  </w:num>
  <w:num w:numId="5">
    <w:abstractNumId w:val="17"/>
  </w:num>
  <w:num w:numId="6">
    <w:abstractNumId w:val="15"/>
  </w:num>
  <w:num w:numId="7">
    <w:abstractNumId w:val="25"/>
  </w:num>
  <w:num w:numId="8">
    <w:abstractNumId w:val="32"/>
  </w:num>
  <w:num w:numId="9">
    <w:abstractNumId w:val="22"/>
  </w:num>
  <w:num w:numId="10">
    <w:abstractNumId w:val="34"/>
  </w:num>
  <w:num w:numId="11">
    <w:abstractNumId w:val="0"/>
  </w:num>
  <w:num w:numId="12">
    <w:abstractNumId w:val="2"/>
  </w:num>
  <w:num w:numId="13">
    <w:abstractNumId w:val="18"/>
  </w:num>
  <w:num w:numId="14">
    <w:abstractNumId w:val="2"/>
  </w:num>
  <w:num w:numId="15">
    <w:abstractNumId w:val="2"/>
  </w:num>
  <w:num w:numId="16">
    <w:abstractNumId w:val="21"/>
  </w:num>
  <w:num w:numId="17">
    <w:abstractNumId w:val="5"/>
  </w:num>
  <w:num w:numId="18">
    <w:abstractNumId w:val="12"/>
  </w:num>
  <w:num w:numId="19">
    <w:abstractNumId w:val="30"/>
  </w:num>
  <w:num w:numId="20">
    <w:abstractNumId w:val="28"/>
  </w:num>
  <w:num w:numId="21">
    <w:abstractNumId w:val="9"/>
  </w:num>
  <w:num w:numId="22">
    <w:abstractNumId w:val="8"/>
  </w:num>
  <w:num w:numId="23">
    <w:abstractNumId w:val="23"/>
  </w:num>
  <w:num w:numId="24">
    <w:abstractNumId w:val="29"/>
  </w:num>
  <w:num w:numId="25">
    <w:abstractNumId w:val="13"/>
  </w:num>
  <w:num w:numId="26">
    <w:abstractNumId w:val="6"/>
  </w:num>
  <w:num w:numId="27">
    <w:abstractNumId w:val="36"/>
  </w:num>
  <w:num w:numId="28">
    <w:abstractNumId w:val="33"/>
  </w:num>
  <w:num w:numId="29">
    <w:abstractNumId w:val="10"/>
  </w:num>
  <w:num w:numId="30">
    <w:abstractNumId w:val="7"/>
  </w:num>
  <w:num w:numId="31">
    <w:abstractNumId w:val="20"/>
  </w:num>
  <w:num w:numId="32">
    <w:abstractNumId w:val="3"/>
  </w:num>
  <w:num w:numId="33">
    <w:abstractNumId w:val="26"/>
  </w:num>
  <w:num w:numId="34">
    <w:abstractNumId w:val="1"/>
  </w:num>
  <w:num w:numId="35">
    <w:abstractNumId w:val="16"/>
  </w:num>
  <w:num w:numId="36">
    <w:abstractNumId w:val="14"/>
  </w:num>
  <w:num w:numId="37">
    <w:abstractNumId w:val="35"/>
  </w:num>
  <w:num w:numId="38">
    <w:abstractNumId w:val="31"/>
  </w:num>
  <w:num w:numId="39">
    <w:abstractNumId w:val="4"/>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60"/>
  <w:displayBackgroundShape/>
  <w:stylePaneFormatFilter w:val="5424" w:allStyles="0" w:customStyles="0" w:latentStyles="1" w:stylesInUse="0" w:headingStyles="1" w:numberingStyles="0" w:tableStyles="0" w:directFormattingOnRuns="0" w:directFormattingOnParagraphs="0" w:directFormattingOnNumbering="1" w:directFormattingOnTables="0" w:clearFormatting="1" w:top3HeadingStyles="0" w:visibleStyles="1" w:alternateStyleNames="0"/>
  <w:defaultTabStop w:val="708"/>
  <w:hyphenationZone w:val="425"/>
  <w:characterSpacingControl w:val="doNotCompress"/>
  <w:hdrShapeDefaults>
    <o:shapedefaults v:ext="edit" spidmax="2049"/>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8B0F78"/>
    <w:rsid w:val="0000245A"/>
    <w:rsid w:val="00002C59"/>
    <w:rsid w:val="00003222"/>
    <w:rsid w:val="00005395"/>
    <w:rsid w:val="00006985"/>
    <w:rsid w:val="00013857"/>
    <w:rsid w:val="0001594E"/>
    <w:rsid w:val="00016FAF"/>
    <w:rsid w:val="0001715A"/>
    <w:rsid w:val="00020EEB"/>
    <w:rsid w:val="000219D5"/>
    <w:rsid w:val="00022048"/>
    <w:rsid w:val="00024D8E"/>
    <w:rsid w:val="00027586"/>
    <w:rsid w:val="00030716"/>
    <w:rsid w:val="00032F93"/>
    <w:rsid w:val="000340CF"/>
    <w:rsid w:val="00035D8F"/>
    <w:rsid w:val="0004088D"/>
    <w:rsid w:val="00040D9E"/>
    <w:rsid w:val="000438AD"/>
    <w:rsid w:val="00044521"/>
    <w:rsid w:val="00045F71"/>
    <w:rsid w:val="00046200"/>
    <w:rsid w:val="00047FD6"/>
    <w:rsid w:val="000512D1"/>
    <w:rsid w:val="0005189E"/>
    <w:rsid w:val="0005191A"/>
    <w:rsid w:val="00051ED1"/>
    <w:rsid w:val="0005213C"/>
    <w:rsid w:val="00053296"/>
    <w:rsid w:val="00053352"/>
    <w:rsid w:val="000550BD"/>
    <w:rsid w:val="00056768"/>
    <w:rsid w:val="0005788C"/>
    <w:rsid w:val="00057E5D"/>
    <w:rsid w:val="0006062B"/>
    <w:rsid w:val="00061A0D"/>
    <w:rsid w:val="0006300B"/>
    <w:rsid w:val="00063304"/>
    <w:rsid w:val="00063A12"/>
    <w:rsid w:val="00064B66"/>
    <w:rsid w:val="00073BD9"/>
    <w:rsid w:val="00073E2A"/>
    <w:rsid w:val="000740B9"/>
    <w:rsid w:val="00074D06"/>
    <w:rsid w:val="00076667"/>
    <w:rsid w:val="000775B6"/>
    <w:rsid w:val="00080D81"/>
    <w:rsid w:val="00083406"/>
    <w:rsid w:val="000854AB"/>
    <w:rsid w:val="00086317"/>
    <w:rsid w:val="00086B84"/>
    <w:rsid w:val="000878C7"/>
    <w:rsid w:val="00087F03"/>
    <w:rsid w:val="00090FB4"/>
    <w:rsid w:val="00091FF6"/>
    <w:rsid w:val="00093220"/>
    <w:rsid w:val="00093597"/>
    <w:rsid w:val="00093B1F"/>
    <w:rsid w:val="000940D2"/>
    <w:rsid w:val="000956D2"/>
    <w:rsid w:val="00095E71"/>
    <w:rsid w:val="0009641E"/>
    <w:rsid w:val="00096D2F"/>
    <w:rsid w:val="0009729C"/>
    <w:rsid w:val="00097BEE"/>
    <w:rsid w:val="000A02CC"/>
    <w:rsid w:val="000A0FFA"/>
    <w:rsid w:val="000A1046"/>
    <w:rsid w:val="000A177B"/>
    <w:rsid w:val="000A2E6E"/>
    <w:rsid w:val="000A3CA8"/>
    <w:rsid w:val="000A3D95"/>
    <w:rsid w:val="000A5ED8"/>
    <w:rsid w:val="000A5FB0"/>
    <w:rsid w:val="000A6FCC"/>
    <w:rsid w:val="000A75B5"/>
    <w:rsid w:val="000B128F"/>
    <w:rsid w:val="000B3E4A"/>
    <w:rsid w:val="000B4F4F"/>
    <w:rsid w:val="000C049E"/>
    <w:rsid w:val="000C1179"/>
    <w:rsid w:val="000C2EAC"/>
    <w:rsid w:val="000C3B05"/>
    <w:rsid w:val="000C3EDF"/>
    <w:rsid w:val="000C493E"/>
    <w:rsid w:val="000C4BE4"/>
    <w:rsid w:val="000D0AFA"/>
    <w:rsid w:val="000D1F73"/>
    <w:rsid w:val="000D20A6"/>
    <w:rsid w:val="000D2B3E"/>
    <w:rsid w:val="000D30E0"/>
    <w:rsid w:val="000D4BA5"/>
    <w:rsid w:val="000D4F1E"/>
    <w:rsid w:val="000D5B7E"/>
    <w:rsid w:val="000D5CEF"/>
    <w:rsid w:val="000D651A"/>
    <w:rsid w:val="000E239D"/>
    <w:rsid w:val="000E250A"/>
    <w:rsid w:val="000E3246"/>
    <w:rsid w:val="000E3289"/>
    <w:rsid w:val="000E47D4"/>
    <w:rsid w:val="000E48AC"/>
    <w:rsid w:val="000E5567"/>
    <w:rsid w:val="000E5C15"/>
    <w:rsid w:val="000E5D3B"/>
    <w:rsid w:val="000E5E23"/>
    <w:rsid w:val="000E65DC"/>
    <w:rsid w:val="000E7AEE"/>
    <w:rsid w:val="000F1562"/>
    <w:rsid w:val="000F1D06"/>
    <w:rsid w:val="000F1E9C"/>
    <w:rsid w:val="000F37EC"/>
    <w:rsid w:val="000F5AE0"/>
    <w:rsid w:val="000F636F"/>
    <w:rsid w:val="000F72AD"/>
    <w:rsid w:val="00100BA7"/>
    <w:rsid w:val="00101C34"/>
    <w:rsid w:val="00101C5B"/>
    <w:rsid w:val="001032EC"/>
    <w:rsid w:val="00103862"/>
    <w:rsid w:val="0010631F"/>
    <w:rsid w:val="001064D5"/>
    <w:rsid w:val="001107D1"/>
    <w:rsid w:val="00110BF0"/>
    <w:rsid w:val="0011164A"/>
    <w:rsid w:val="001139B6"/>
    <w:rsid w:val="001142B6"/>
    <w:rsid w:val="0011524D"/>
    <w:rsid w:val="00117054"/>
    <w:rsid w:val="00120FA2"/>
    <w:rsid w:val="00121515"/>
    <w:rsid w:val="0012267D"/>
    <w:rsid w:val="00122F3A"/>
    <w:rsid w:val="00123DA5"/>
    <w:rsid w:val="00125657"/>
    <w:rsid w:val="00125EB8"/>
    <w:rsid w:val="00126145"/>
    <w:rsid w:val="001261B4"/>
    <w:rsid w:val="00126D36"/>
    <w:rsid w:val="00126D4F"/>
    <w:rsid w:val="00127C39"/>
    <w:rsid w:val="001300B3"/>
    <w:rsid w:val="00130BAB"/>
    <w:rsid w:val="00131907"/>
    <w:rsid w:val="0013233A"/>
    <w:rsid w:val="00132A5E"/>
    <w:rsid w:val="001335FA"/>
    <w:rsid w:val="00133E8F"/>
    <w:rsid w:val="00134850"/>
    <w:rsid w:val="001348C8"/>
    <w:rsid w:val="00137AAE"/>
    <w:rsid w:val="00140DCC"/>
    <w:rsid w:val="00141DE1"/>
    <w:rsid w:val="00142B65"/>
    <w:rsid w:val="001436D1"/>
    <w:rsid w:val="00143B66"/>
    <w:rsid w:val="001443FF"/>
    <w:rsid w:val="001447EF"/>
    <w:rsid w:val="00144EE0"/>
    <w:rsid w:val="001451F6"/>
    <w:rsid w:val="0014706C"/>
    <w:rsid w:val="00150B3B"/>
    <w:rsid w:val="00153323"/>
    <w:rsid w:val="00154758"/>
    <w:rsid w:val="0015688E"/>
    <w:rsid w:val="00157DFC"/>
    <w:rsid w:val="001616C5"/>
    <w:rsid w:val="00162AAC"/>
    <w:rsid w:val="001632D5"/>
    <w:rsid w:val="00164AC5"/>
    <w:rsid w:val="0016508F"/>
    <w:rsid w:val="001661BC"/>
    <w:rsid w:val="00166956"/>
    <w:rsid w:val="00166F92"/>
    <w:rsid w:val="001675AA"/>
    <w:rsid w:val="00167CF9"/>
    <w:rsid w:val="00170A60"/>
    <w:rsid w:val="001717B8"/>
    <w:rsid w:val="0017374B"/>
    <w:rsid w:val="00173E92"/>
    <w:rsid w:val="001741CA"/>
    <w:rsid w:val="00174290"/>
    <w:rsid w:val="00176307"/>
    <w:rsid w:val="00176524"/>
    <w:rsid w:val="00181C05"/>
    <w:rsid w:val="0018224A"/>
    <w:rsid w:val="00184148"/>
    <w:rsid w:val="00184322"/>
    <w:rsid w:val="0018454C"/>
    <w:rsid w:val="00184865"/>
    <w:rsid w:val="00185916"/>
    <w:rsid w:val="00187DA1"/>
    <w:rsid w:val="00190120"/>
    <w:rsid w:val="001906B9"/>
    <w:rsid w:val="001909DE"/>
    <w:rsid w:val="00196DE5"/>
    <w:rsid w:val="00197136"/>
    <w:rsid w:val="001A06E2"/>
    <w:rsid w:val="001A0EBC"/>
    <w:rsid w:val="001A21B7"/>
    <w:rsid w:val="001A39C4"/>
    <w:rsid w:val="001A3AF0"/>
    <w:rsid w:val="001A4D5F"/>
    <w:rsid w:val="001A6D4F"/>
    <w:rsid w:val="001B04E8"/>
    <w:rsid w:val="001B11B4"/>
    <w:rsid w:val="001B22A6"/>
    <w:rsid w:val="001B24A9"/>
    <w:rsid w:val="001B4005"/>
    <w:rsid w:val="001B405E"/>
    <w:rsid w:val="001B416A"/>
    <w:rsid w:val="001B4BB1"/>
    <w:rsid w:val="001B5CED"/>
    <w:rsid w:val="001B5DE2"/>
    <w:rsid w:val="001B776C"/>
    <w:rsid w:val="001C0259"/>
    <w:rsid w:val="001C27D9"/>
    <w:rsid w:val="001C2FFB"/>
    <w:rsid w:val="001C30D6"/>
    <w:rsid w:val="001C37C8"/>
    <w:rsid w:val="001C48D1"/>
    <w:rsid w:val="001C4CA9"/>
    <w:rsid w:val="001C5FBC"/>
    <w:rsid w:val="001C6C32"/>
    <w:rsid w:val="001C74C6"/>
    <w:rsid w:val="001D0499"/>
    <w:rsid w:val="001D06F0"/>
    <w:rsid w:val="001D0723"/>
    <w:rsid w:val="001D0C3B"/>
    <w:rsid w:val="001D0DBE"/>
    <w:rsid w:val="001D1D3E"/>
    <w:rsid w:val="001D28C3"/>
    <w:rsid w:val="001D49F3"/>
    <w:rsid w:val="001D538D"/>
    <w:rsid w:val="001D5E6C"/>
    <w:rsid w:val="001D74FE"/>
    <w:rsid w:val="001D7CAE"/>
    <w:rsid w:val="001D7E0A"/>
    <w:rsid w:val="001E043C"/>
    <w:rsid w:val="001E17F9"/>
    <w:rsid w:val="001E33DA"/>
    <w:rsid w:val="001E3948"/>
    <w:rsid w:val="001E46A2"/>
    <w:rsid w:val="001E4B74"/>
    <w:rsid w:val="001E5075"/>
    <w:rsid w:val="001E707A"/>
    <w:rsid w:val="001E73B7"/>
    <w:rsid w:val="001E7717"/>
    <w:rsid w:val="001F0845"/>
    <w:rsid w:val="001F2848"/>
    <w:rsid w:val="001F2ADE"/>
    <w:rsid w:val="001F4D63"/>
    <w:rsid w:val="001F4F85"/>
    <w:rsid w:val="001F5D00"/>
    <w:rsid w:val="001F5D4D"/>
    <w:rsid w:val="001F6AAB"/>
    <w:rsid w:val="001F6E85"/>
    <w:rsid w:val="00200A36"/>
    <w:rsid w:val="00200EE7"/>
    <w:rsid w:val="00201DE0"/>
    <w:rsid w:val="00201ED2"/>
    <w:rsid w:val="00203343"/>
    <w:rsid w:val="00205DB2"/>
    <w:rsid w:val="0020769F"/>
    <w:rsid w:val="00210965"/>
    <w:rsid w:val="00210B7E"/>
    <w:rsid w:val="00212517"/>
    <w:rsid w:val="00212B93"/>
    <w:rsid w:val="00213012"/>
    <w:rsid w:val="00213087"/>
    <w:rsid w:val="002130A2"/>
    <w:rsid w:val="00214145"/>
    <w:rsid w:val="00214171"/>
    <w:rsid w:val="002173E7"/>
    <w:rsid w:val="00220529"/>
    <w:rsid w:val="002232CB"/>
    <w:rsid w:val="002247EC"/>
    <w:rsid w:val="00226802"/>
    <w:rsid w:val="00227049"/>
    <w:rsid w:val="00230C03"/>
    <w:rsid w:val="002318F1"/>
    <w:rsid w:val="00231C98"/>
    <w:rsid w:val="00233335"/>
    <w:rsid w:val="00234192"/>
    <w:rsid w:val="00235339"/>
    <w:rsid w:val="00237102"/>
    <w:rsid w:val="0023787E"/>
    <w:rsid w:val="0024051E"/>
    <w:rsid w:val="00241520"/>
    <w:rsid w:val="00242CAD"/>
    <w:rsid w:val="00244DC5"/>
    <w:rsid w:val="00245B3D"/>
    <w:rsid w:val="00245C1D"/>
    <w:rsid w:val="002474C5"/>
    <w:rsid w:val="00247C4A"/>
    <w:rsid w:val="00250442"/>
    <w:rsid w:val="00250938"/>
    <w:rsid w:val="00250E12"/>
    <w:rsid w:val="002517F0"/>
    <w:rsid w:val="00251800"/>
    <w:rsid w:val="00254102"/>
    <w:rsid w:val="002554C1"/>
    <w:rsid w:val="002560FC"/>
    <w:rsid w:val="00256243"/>
    <w:rsid w:val="0025675D"/>
    <w:rsid w:val="002605C3"/>
    <w:rsid w:val="00260602"/>
    <w:rsid w:val="002609BE"/>
    <w:rsid w:val="00261A79"/>
    <w:rsid w:val="00263E0F"/>
    <w:rsid w:val="0026505A"/>
    <w:rsid w:val="002665F4"/>
    <w:rsid w:val="00266F8B"/>
    <w:rsid w:val="00267E3D"/>
    <w:rsid w:val="0027089A"/>
    <w:rsid w:val="00270F61"/>
    <w:rsid w:val="002716AA"/>
    <w:rsid w:val="00272032"/>
    <w:rsid w:val="00274283"/>
    <w:rsid w:val="002749C2"/>
    <w:rsid w:val="002754DF"/>
    <w:rsid w:val="00276CA9"/>
    <w:rsid w:val="00276DB2"/>
    <w:rsid w:val="002778C1"/>
    <w:rsid w:val="00277A3E"/>
    <w:rsid w:val="00280854"/>
    <w:rsid w:val="0028161B"/>
    <w:rsid w:val="00285665"/>
    <w:rsid w:val="00286475"/>
    <w:rsid w:val="002872A0"/>
    <w:rsid w:val="00287FB7"/>
    <w:rsid w:val="00295B28"/>
    <w:rsid w:val="00295E3F"/>
    <w:rsid w:val="00297292"/>
    <w:rsid w:val="002A01B1"/>
    <w:rsid w:val="002A0212"/>
    <w:rsid w:val="002A1AD0"/>
    <w:rsid w:val="002A2B39"/>
    <w:rsid w:val="002A3DF8"/>
    <w:rsid w:val="002A4AF2"/>
    <w:rsid w:val="002A51AC"/>
    <w:rsid w:val="002A7996"/>
    <w:rsid w:val="002A7CA1"/>
    <w:rsid w:val="002B1385"/>
    <w:rsid w:val="002B2763"/>
    <w:rsid w:val="002B2A74"/>
    <w:rsid w:val="002B386D"/>
    <w:rsid w:val="002B4220"/>
    <w:rsid w:val="002B444F"/>
    <w:rsid w:val="002B5711"/>
    <w:rsid w:val="002C03E7"/>
    <w:rsid w:val="002C1693"/>
    <w:rsid w:val="002C1817"/>
    <w:rsid w:val="002C2268"/>
    <w:rsid w:val="002C27A3"/>
    <w:rsid w:val="002C2A05"/>
    <w:rsid w:val="002C353C"/>
    <w:rsid w:val="002C5567"/>
    <w:rsid w:val="002C5F4F"/>
    <w:rsid w:val="002C7401"/>
    <w:rsid w:val="002C7975"/>
    <w:rsid w:val="002D0288"/>
    <w:rsid w:val="002D182C"/>
    <w:rsid w:val="002D206B"/>
    <w:rsid w:val="002D22A9"/>
    <w:rsid w:val="002D2359"/>
    <w:rsid w:val="002D278F"/>
    <w:rsid w:val="002D4531"/>
    <w:rsid w:val="002D58D7"/>
    <w:rsid w:val="002D70FF"/>
    <w:rsid w:val="002D74D2"/>
    <w:rsid w:val="002E002E"/>
    <w:rsid w:val="002E06C6"/>
    <w:rsid w:val="002E1216"/>
    <w:rsid w:val="002E3068"/>
    <w:rsid w:val="002E48C3"/>
    <w:rsid w:val="002E5F6E"/>
    <w:rsid w:val="002E6FFA"/>
    <w:rsid w:val="002E725D"/>
    <w:rsid w:val="002E7D5C"/>
    <w:rsid w:val="002F0DA9"/>
    <w:rsid w:val="002F1132"/>
    <w:rsid w:val="002F1647"/>
    <w:rsid w:val="002F1D49"/>
    <w:rsid w:val="002F2F4A"/>
    <w:rsid w:val="002F2FD0"/>
    <w:rsid w:val="002F34B5"/>
    <w:rsid w:val="002F5CC9"/>
    <w:rsid w:val="002F68A9"/>
    <w:rsid w:val="002F7046"/>
    <w:rsid w:val="002F7128"/>
    <w:rsid w:val="003000D7"/>
    <w:rsid w:val="00300E30"/>
    <w:rsid w:val="00304BF0"/>
    <w:rsid w:val="00305145"/>
    <w:rsid w:val="003059FD"/>
    <w:rsid w:val="00310D06"/>
    <w:rsid w:val="00313017"/>
    <w:rsid w:val="003131A6"/>
    <w:rsid w:val="00314156"/>
    <w:rsid w:val="0031421E"/>
    <w:rsid w:val="00314D64"/>
    <w:rsid w:val="00314E15"/>
    <w:rsid w:val="00314EB8"/>
    <w:rsid w:val="0031512B"/>
    <w:rsid w:val="00315296"/>
    <w:rsid w:val="00315C16"/>
    <w:rsid w:val="0031662C"/>
    <w:rsid w:val="00316D76"/>
    <w:rsid w:val="00320129"/>
    <w:rsid w:val="00320B68"/>
    <w:rsid w:val="00321008"/>
    <w:rsid w:val="0032294E"/>
    <w:rsid w:val="00323239"/>
    <w:rsid w:val="00323C4C"/>
    <w:rsid w:val="00324A08"/>
    <w:rsid w:val="00325A9D"/>
    <w:rsid w:val="00327A4A"/>
    <w:rsid w:val="00330996"/>
    <w:rsid w:val="0033133A"/>
    <w:rsid w:val="00331C65"/>
    <w:rsid w:val="0033228F"/>
    <w:rsid w:val="00335BCA"/>
    <w:rsid w:val="00336B0F"/>
    <w:rsid w:val="00336E40"/>
    <w:rsid w:val="00337B96"/>
    <w:rsid w:val="00337EB9"/>
    <w:rsid w:val="00340C39"/>
    <w:rsid w:val="0034228D"/>
    <w:rsid w:val="003422CA"/>
    <w:rsid w:val="003422CB"/>
    <w:rsid w:val="0034314C"/>
    <w:rsid w:val="00343CDA"/>
    <w:rsid w:val="00345946"/>
    <w:rsid w:val="003478B4"/>
    <w:rsid w:val="003501C2"/>
    <w:rsid w:val="00352E2A"/>
    <w:rsid w:val="0035328D"/>
    <w:rsid w:val="003533FE"/>
    <w:rsid w:val="00353863"/>
    <w:rsid w:val="00354525"/>
    <w:rsid w:val="003549FF"/>
    <w:rsid w:val="00356C37"/>
    <w:rsid w:val="00357651"/>
    <w:rsid w:val="00357764"/>
    <w:rsid w:val="00357A77"/>
    <w:rsid w:val="00360CBF"/>
    <w:rsid w:val="00361894"/>
    <w:rsid w:val="00362775"/>
    <w:rsid w:val="003632E2"/>
    <w:rsid w:val="003637A1"/>
    <w:rsid w:val="00365C84"/>
    <w:rsid w:val="003721FC"/>
    <w:rsid w:val="003730C2"/>
    <w:rsid w:val="00373C66"/>
    <w:rsid w:val="003746ED"/>
    <w:rsid w:val="00375F87"/>
    <w:rsid w:val="00382D59"/>
    <w:rsid w:val="00383519"/>
    <w:rsid w:val="00385330"/>
    <w:rsid w:val="0038575F"/>
    <w:rsid w:val="003874FF"/>
    <w:rsid w:val="003879BD"/>
    <w:rsid w:val="00391544"/>
    <w:rsid w:val="00394A64"/>
    <w:rsid w:val="00396DD9"/>
    <w:rsid w:val="003972BB"/>
    <w:rsid w:val="00397FC3"/>
    <w:rsid w:val="003A0663"/>
    <w:rsid w:val="003A09D9"/>
    <w:rsid w:val="003A26E8"/>
    <w:rsid w:val="003A2E6E"/>
    <w:rsid w:val="003A346E"/>
    <w:rsid w:val="003A3936"/>
    <w:rsid w:val="003A3F28"/>
    <w:rsid w:val="003A4101"/>
    <w:rsid w:val="003A4A0C"/>
    <w:rsid w:val="003A4C89"/>
    <w:rsid w:val="003A6E81"/>
    <w:rsid w:val="003B1B78"/>
    <w:rsid w:val="003B267A"/>
    <w:rsid w:val="003B2B98"/>
    <w:rsid w:val="003B2FDE"/>
    <w:rsid w:val="003B4ED7"/>
    <w:rsid w:val="003B5FA6"/>
    <w:rsid w:val="003B6704"/>
    <w:rsid w:val="003C1CF7"/>
    <w:rsid w:val="003C2DA7"/>
    <w:rsid w:val="003C3C8E"/>
    <w:rsid w:val="003C3EA0"/>
    <w:rsid w:val="003C45A6"/>
    <w:rsid w:val="003C4A82"/>
    <w:rsid w:val="003C4B07"/>
    <w:rsid w:val="003C4F41"/>
    <w:rsid w:val="003C5EBD"/>
    <w:rsid w:val="003C6888"/>
    <w:rsid w:val="003C6AA1"/>
    <w:rsid w:val="003C6F54"/>
    <w:rsid w:val="003C7960"/>
    <w:rsid w:val="003D0428"/>
    <w:rsid w:val="003D08C5"/>
    <w:rsid w:val="003D139D"/>
    <w:rsid w:val="003D15EC"/>
    <w:rsid w:val="003D1CFE"/>
    <w:rsid w:val="003D1E9F"/>
    <w:rsid w:val="003D3390"/>
    <w:rsid w:val="003D3F7A"/>
    <w:rsid w:val="003D54CD"/>
    <w:rsid w:val="003D56B0"/>
    <w:rsid w:val="003D7289"/>
    <w:rsid w:val="003D74C6"/>
    <w:rsid w:val="003D7B66"/>
    <w:rsid w:val="003E015B"/>
    <w:rsid w:val="003E0B7D"/>
    <w:rsid w:val="003E1105"/>
    <w:rsid w:val="003E11E0"/>
    <w:rsid w:val="003E171D"/>
    <w:rsid w:val="003E2C67"/>
    <w:rsid w:val="003E404E"/>
    <w:rsid w:val="003E4069"/>
    <w:rsid w:val="003E609A"/>
    <w:rsid w:val="003F0094"/>
    <w:rsid w:val="003F18FD"/>
    <w:rsid w:val="003F297D"/>
    <w:rsid w:val="003F58DC"/>
    <w:rsid w:val="003F6714"/>
    <w:rsid w:val="003F6CFF"/>
    <w:rsid w:val="003F7B6D"/>
    <w:rsid w:val="003F7ED8"/>
    <w:rsid w:val="0040090F"/>
    <w:rsid w:val="0040168A"/>
    <w:rsid w:val="00403AEA"/>
    <w:rsid w:val="00403DB5"/>
    <w:rsid w:val="00405174"/>
    <w:rsid w:val="00405DBA"/>
    <w:rsid w:val="00407326"/>
    <w:rsid w:val="004074AB"/>
    <w:rsid w:val="00410738"/>
    <w:rsid w:val="004112AD"/>
    <w:rsid w:val="00412D28"/>
    <w:rsid w:val="00412E26"/>
    <w:rsid w:val="00421D08"/>
    <w:rsid w:val="004233A1"/>
    <w:rsid w:val="0042380E"/>
    <w:rsid w:val="004268C5"/>
    <w:rsid w:val="0042693F"/>
    <w:rsid w:val="0042762F"/>
    <w:rsid w:val="00430505"/>
    <w:rsid w:val="00432391"/>
    <w:rsid w:val="00433D50"/>
    <w:rsid w:val="0043553F"/>
    <w:rsid w:val="00435B09"/>
    <w:rsid w:val="00437971"/>
    <w:rsid w:val="00446ABE"/>
    <w:rsid w:val="00446F03"/>
    <w:rsid w:val="004522A2"/>
    <w:rsid w:val="004542C3"/>
    <w:rsid w:val="00454A55"/>
    <w:rsid w:val="00455F3E"/>
    <w:rsid w:val="00460347"/>
    <w:rsid w:val="004629AB"/>
    <w:rsid w:val="00462AED"/>
    <w:rsid w:val="0046333D"/>
    <w:rsid w:val="00463A5F"/>
    <w:rsid w:val="00463CF2"/>
    <w:rsid w:val="004648FE"/>
    <w:rsid w:val="00464A27"/>
    <w:rsid w:val="00465613"/>
    <w:rsid w:val="00466209"/>
    <w:rsid w:val="004673A3"/>
    <w:rsid w:val="00467DC8"/>
    <w:rsid w:val="00471A8A"/>
    <w:rsid w:val="004731FB"/>
    <w:rsid w:val="00474783"/>
    <w:rsid w:val="00474C9B"/>
    <w:rsid w:val="00475499"/>
    <w:rsid w:val="00481200"/>
    <w:rsid w:val="004828D6"/>
    <w:rsid w:val="00487871"/>
    <w:rsid w:val="004878B1"/>
    <w:rsid w:val="00487ED9"/>
    <w:rsid w:val="0049271D"/>
    <w:rsid w:val="00493654"/>
    <w:rsid w:val="00493D52"/>
    <w:rsid w:val="00494791"/>
    <w:rsid w:val="00494B31"/>
    <w:rsid w:val="00496E16"/>
    <w:rsid w:val="004A0CA2"/>
    <w:rsid w:val="004A24A6"/>
    <w:rsid w:val="004A2EDF"/>
    <w:rsid w:val="004A3D21"/>
    <w:rsid w:val="004A484C"/>
    <w:rsid w:val="004A4870"/>
    <w:rsid w:val="004A4ECF"/>
    <w:rsid w:val="004A60B3"/>
    <w:rsid w:val="004B04ED"/>
    <w:rsid w:val="004B19F7"/>
    <w:rsid w:val="004B214D"/>
    <w:rsid w:val="004B2657"/>
    <w:rsid w:val="004B352B"/>
    <w:rsid w:val="004B3586"/>
    <w:rsid w:val="004B4BE8"/>
    <w:rsid w:val="004B56FB"/>
    <w:rsid w:val="004B7132"/>
    <w:rsid w:val="004C01CB"/>
    <w:rsid w:val="004C2F5C"/>
    <w:rsid w:val="004C3023"/>
    <w:rsid w:val="004C3A47"/>
    <w:rsid w:val="004C3AAB"/>
    <w:rsid w:val="004C4378"/>
    <w:rsid w:val="004C59B0"/>
    <w:rsid w:val="004C5DCE"/>
    <w:rsid w:val="004C681E"/>
    <w:rsid w:val="004C6E27"/>
    <w:rsid w:val="004C7B20"/>
    <w:rsid w:val="004D046E"/>
    <w:rsid w:val="004D22AE"/>
    <w:rsid w:val="004D3174"/>
    <w:rsid w:val="004D3D67"/>
    <w:rsid w:val="004D4C5D"/>
    <w:rsid w:val="004D5BCE"/>
    <w:rsid w:val="004D60AE"/>
    <w:rsid w:val="004D60CE"/>
    <w:rsid w:val="004D6128"/>
    <w:rsid w:val="004D6564"/>
    <w:rsid w:val="004D7D92"/>
    <w:rsid w:val="004E1C49"/>
    <w:rsid w:val="004E310E"/>
    <w:rsid w:val="004E41FC"/>
    <w:rsid w:val="004E4F6B"/>
    <w:rsid w:val="004E5848"/>
    <w:rsid w:val="004E6C4C"/>
    <w:rsid w:val="004E6ED8"/>
    <w:rsid w:val="004F1198"/>
    <w:rsid w:val="004F1F11"/>
    <w:rsid w:val="004F2760"/>
    <w:rsid w:val="004F2E95"/>
    <w:rsid w:val="004F4136"/>
    <w:rsid w:val="004F6290"/>
    <w:rsid w:val="005001B5"/>
    <w:rsid w:val="0050037D"/>
    <w:rsid w:val="005013D9"/>
    <w:rsid w:val="005018D7"/>
    <w:rsid w:val="005022FB"/>
    <w:rsid w:val="00502CF8"/>
    <w:rsid w:val="00503AC8"/>
    <w:rsid w:val="00505509"/>
    <w:rsid w:val="00507800"/>
    <w:rsid w:val="00507DD8"/>
    <w:rsid w:val="00507E82"/>
    <w:rsid w:val="00511DB8"/>
    <w:rsid w:val="00513ACB"/>
    <w:rsid w:val="00513C3B"/>
    <w:rsid w:val="00515350"/>
    <w:rsid w:val="00515702"/>
    <w:rsid w:val="005159DF"/>
    <w:rsid w:val="00515A14"/>
    <w:rsid w:val="00516775"/>
    <w:rsid w:val="00516938"/>
    <w:rsid w:val="00517EF2"/>
    <w:rsid w:val="005203D1"/>
    <w:rsid w:val="005203F2"/>
    <w:rsid w:val="00522E4B"/>
    <w:rsid w:val="00523B56"/>
    <w:rsid w:val="00523DF8"/>
    <w:rsid w:val="00525FBD"/>
    <w:rsid w:val="005269DB"/>
    <w:rsid w:val="00526E0C"/>
    <w:rsid w:val="00526FD5"/>
    <w:rsid w:val="00527471"/>
    <w:rsid w:val="00530244"/>
    <w:rsid w:val="00530920"/>
    <w:rsid w:val="00531BA7"/>
    <w:rsid w:val="00531DF9"/>
    <w:rsid w:val="005337DE"/>
    <w:rsid w:val="00535211"/>
    <w:rsid w:val="00535CB6"/>
    <w:rsid w:val="005362AD"/>
    <w:rsid w:val="0053642A"/>
    <w:rsid w:val="00537808"/>
    <w:rsid w:val="00537A9E"/>
    <w:rsid w:val="00537CB0"/>
    <w:rsid w:val="0054063C"/>
    <w:rsid w:val="005411B3"/>
    <w:rsid w:val="00542530"/>
    <w:rsid w:val="005428FC"/>
    <w:rsid w:val="00542FD3"/>
    <w:rsid w:val="005431C2"/>
    <w:rsid w:val="00543FD9"/>
    <w:rsid w:val="00544005"/>
    <w:rsid w:val="00544CFB"/>
    <w:rsid w:val="00546DB9"/>
    <w:rsid w:val="00546FD1"/>
    <w:rsid w:val="00547BCE"/>
    <w:rsid w:val="00550599"/>
    <w:rsid w:val="005506E0"/>
    <w:rsid w:val="0055076B"/>
    <w:rsid w:val="00551A61"/>
    <w:rsid w:val="00552B9E"/>
    <w:rsid w:val="00552D86"/>
    <w:rsid w:val="00553899"/>
    <w:rsid w:val="00557820"/>
    <w:rsid w:val="00560D83"/>
    <w:rsid w:val="0056111C"/>
    <w:rsid w:val="0056292F"/>
    <w:rsid w:val="00562FAB"/>
    <w:rsid w:val="00562FB1"/>
    <w:rsid w:val="0056474B"/>
    <w:rsid w:val="0056599F"/>
    <w:rsid w:val="005661AF"/>
    <w:rsid w:val="00566B3E"/>
    <w:rsid w:val="00566FF8"/>
    <w:rsid w:val="00567805"/>
    <w:rsid w:val="00570F6E"/>
    <w:rsid w:val="005727CE"/>
    <w:rsid w:val="0057331A"/>
    <w:rsid w:val="00573B23"/>
    <w:rsid w:val="0057419D"/>
    <w:rsid w:val="00574435"/>
    <w:rsid w:val="00574600"/>
    <w:rsid w:val="00575C8E"/>
    <w:rsid w:val="00576C0B"/>
    <w:rsid w:val="005773B0"/>
    <w:rsid w:val="00577523"/>
    <w:rsid w:val="0058011E"/>
    <w:rsid w:val="00582303"/>
    <w:rsid w:val="0058260C"/>
    <w:rsid w:val="005836DE"/>
    <w:rsid w:val="00583A32"/>
    <w:rsid w:val="00583C9D"/>
    <w:rsid w:val="00583D76"/>
    <w:rsid w:val="00584460"/>
    <w:rsid w:val="00585B54"/>
    <w:rsid w:val="0058629F"/>
    <w:rsid w:val="00586864"/>
    <w:rsid w:val="00586E21"/>
    <w:rsid w:val="00587153"/>
    <w:rsid w:val="00587E0D"/>
    <w:rsid w:val="005909D8"/>
    <w:rsid w:val="00591684"/>
    <w:rsid w:val="005918EC"/>
    <w:rsid w:val="00593D5C"/>
    <w:rsid w:val="00595896"/>
    <w:rsid w:val="005965CC"/>
    <w:rsid w:val="0059785A"/>
    <w:rsid w:val="005A0026"/>
    <w:rsid w:val="005A0438"/>
    <w:rsid w:val="005A0794"/>
    <w:rsid w:val="005A3DED"/>
    <w:rsid w:val="005A453D"/>
    <w:rsid w:val="005A7757"/>
    <w:rsid w:val="005B14B9"/>
    <w:rsid w:val="005B3242"/>
    <w:rsid w:val="005B336F"/>
    <w:rsid w:val="005B3EDC"/>
    <w:rsid w:val="005B4D66"/>
    <w:rsid w:val="005B6D41"/>
    <w:rsid w:val="005B6FEC"/>
    <w:rsid w:val="005B76A8"/>
    <w:rsid w:val="005C0064"/>
    <w:rsid w:val="005C020A"/>
    <w:rsid w:val="005C1838"/>
    <w:rsid w:val="005C2433"/>
    <w:rsid w:val="005C2D4D"/>
    <w:rsid w:val="005C31C6"/>
    <w:rsid w:val="005C4058"/>
    <w:rsid w:val="005C4318"/>
    <w:rsid w:val="005C5EC4"/>
    <w:rsid w:val="005C7435"/>
    <w:rsid w:val="005D143C"/>
    <w:rsid w:val="005D3994"/>
    <w:rsid w:val="005D435D"/>
    <w:rsid w:val="005D654B"/>
    <w:rsid w:val="005D6B4E"/>
    <w:rsid w:val="005E19FC"/>
    <w:rsid w:val="005E1FF5"/>
    <w:rsid w:val="005E2210"/>
    <w:rsid w:val="005E2813"/>
    <w:rsid w:val="005E3B4C"/>
    <w:rsid w:val="005E3D6C"/>
    <w:rsid w:val="005E6654"/>
    <w:rsid w:val="005E7D92"/>
    <w:rsid w:val="005F0548"/>
    <w:rsid w:val="005F10B9"/>
    <w:rsid w:val="005F1646"/>
    <w:rsid w:val="005F23ED"/>
    <w:rsid w:val="005F2911"/>
    <w:rsid w:val="005F30DD"/>
    <w:rsid w:val="005F37C6"/>
    <w:rsid w:val="005F3932"/>
    <w:rsid w:val="005F4B34"/>
    <w:rsid w:val="005F4F63"/>
    <w:rsid w:val="005F5441"/>
    <w:rsid w:val="005F66CD"/>
    <w:rsid w:val="005F76AC"/>
    <w:rsid w:val="005F7C67"/>
    <w:rsid w:val="006007D4"/>
    <w:rsid w:val="00601BFB"/>
    <w:rsid w:val="006033E9"/>
    <w:rsid w:val="00603E19"/>
    <w:rsid w:val="006055A3"/>
    <w:rsid w:val="00606050"/>
    <w:rsid w:val="00606C8C"/>
    <w:rsid w:val="00606D9E"/>
    <w:rsid w:val="0060707C"/>
    <w:rsid w:val="006077FF"/>
    <w:rsid w:val="00611465"/>
    <w:rsid w:val="006117C1"/>
    <w:rsid w:val="00611E5E"/>
    <w:rsid w:val="006125A3"/>
    <w:rsid w:val="00616880"/>
    <w:rsid w:val="00616AB5"/>
    <w:rsid w:val="006174CD"/>
    <w:rsid w:val="006202A4"/>
    <w:rsid w:val="00621A47"/>
    <w:rsid w:val="00622D65"/>
    <w:rsid w:val="00623B5B"/>
    <w:rsid w:val="00623BF9"/>
    <w:rsid w:val="00624D2B"/>
    <w:rsid w:val="00625139"/>
    <w:rsid w:val="00627419"/>
    <w:rsid w:val="0063015F"/>
    <w:rsid w:val="0063032E"/>
    <w:rsid w:val="006325C1"/>
    <w:rsid w:val="00632725"/>
    <w:rsid w:val="00632D3D"/>
    <w:rsid w:val="006351F4"/>
    <w:rsid w:val="0063535A"/>
    <w:rsid w:val="006369A2"/>
    <w:rsid w:val="006373D1"/>
    <w:rsid w:val="00637500"/>
    <w:rsid w:val="00637707"/>
    <w:rsid w:val="00637F26"/>
    <w:rsid w:val="006410E2"/>
    <w:rsid w:val="00641C4A"/>
    <w:rsid w:val="00643D07"/>
    <w:rsid w:val="00643D46"/>
    <w:rsid w:val="00644CA8"/>
    <w:rsid w:val="00644E6A"/>
    <w:rsid w:val="0064597B"/>
    <w:rsid w:val="006502C1"/>
    <w:rsid w:val="006511E9"/>
    <w:rsid w:val="006514C3"/>
    <w:rsid w:val="006518A6"/>
    <w:rsid w:val="0065207D"/>
    <w:rsid w:val="00653528"/>
    <w:rsid w:val="0065421A"/>
    <w:rsid w:val="0065424C"/>
    <w:rsid w:val="00657266"/>
    <w:rsid w:val="00657C6C"/>
    <w:rsid w:val="0066125F"/>
    <w:rsid w:val="00662DC9"/>
    <w:rsid w:val="00664FA2"/>
    <w:rsid w:val="00665B15"/>
    <w:rsid w:val="00665EDA"/>
    <w:rsid w:val="006679A6"/>
    <w:rsid w:val="00670207"/>
    <w:rsid w:val="00670AFE"/>
    <w:rsid w:val="0067216D"/>
    <w:rsid w:val="00672A1F"/>
    <w:rsid w:val="00672C61"/>
    <w:rsid w:val="0067419A"/>
    <w:rsid w:val="006755A9"/>
    <w:rsid w:val="00677957"/>
    <w:rsid w:val="00685178"/>
    <w:rsid w:val="00685A45"/>
    <w:rsid w:val="00685B74"/>
    <w:rsid w:val="00687632"/>
    <w:rsid w:val="0069040E"/>
    <w:rsid w:val="0069049F"/>
    <w:rsid w:val="00690CCA"/>
    <w:rsid w:val="00690F72"/>
    <w:rsid w:val="00691B70"/>
    <w:rsid w:val="00692351"/>
    <w:rsid w:val="006923C4"/>
    <w:rsid w:val="0069240C"/>
    <w:rsid w:val="0069422E"/>
    <w:rsid w:val="0069752C"/>
    <w:rsid w:val="006A16D7"/>
    <w:rsid w:val="006A2246"/>
    <w:rsid w:val="006A2475"/>
    <w:rsid w:val="006A449F"/>
    <w:rsid w:val="006A5CD2"/>
    <w:rsid w:val="006A6386"/>
    <w:rsid w:val="006B0273"/>
    <w:rsid w:val="006B04C9"/>
    <w:rsid w:val="006B26B6"/>
    <w:rsid w:val="006B326D"/>
    <w:rsid w:val="006B52BB"/>
    <w:rsid w:val="006B53F8"/>
    <w:rsid w:val="006B6038"/>
    <w:rsid w:val="006B6387"/>
    <w:rsid w:val="006B6B83"/>
    <w:rsid w:val="006B6EF1"/>
    <w:rsid w:val="006C36B8"/>
    <w:rsid w:val="006C5DDF"/>
    <w:rsid w:val="006C653F"/>
    <w:rsid w:val="006C6A04"/>
    <w:rsid w:val="006C6A1C"/>
    <w:rsid w:val="006C7B8A"/>
    <w:rsid w:val="006D0829"/>
    <w:rsid w:val="006D173F"/>
    <w:rsid w:val="006D19A3"/>
    <w:rsid w:val="006D2497"/>
    <w:rsid w:val="006D2BFC"/>
    <w:rsid w:val="006D32B9"/>
    <w:rsid w:val="006D3522"/>
    <w:rsid w:val="006D3F38"/>
    <w:rsid w:val="006D5BAC"/>
    <w:rsid w:val="006D667D"/>
    <w:rsid w:val="006D6FE8"/>
    <w:rsid w:val="006E15EB"/>
    <w:rsid w:val="006E49D2"/>
    <w:rsid w:val="006E4EF5"/>
    <w:rsid w:val="006E56F3"/>
    <w:rsid w:val="006E5BD8"/>
    <w:rsid w:val="006E5C62"/>
    <w:rsid w:val="006E64BB"/>
    <w:rsid w:val="006E6DB3"/>
    <w:rsid w:val="006F1361"/>
    <w:rsid w:val="006F3C0B"/>
    <w:rsid w:val="006F4039"/>
    <w:rsid w:val="006F4981"/>
    <w:rsid w:val="006F6DDF"/>
    <w:rsid w:val="006F75C5"/>
    <w:rsid w:val="0070140C"/>
    <w:rsid w:val="00702091"/>
    <w:rsid w:val="007057CD"/>
    <w:rsid w:val="007063C7"/>
    <w:rsid w:val="0070741E"/>
    <w:rsid w:val="00707A0A"/>
    <w:rsid w:val="0071166B"/>
    <w:rsid w:val="007116F2"/>
    <w:rsid w:val="0071172E"/>
    <w:rsid w:val="00712E4B"/>
    <w:rsid w:val="00713036"/>
    <w:rsid w:val="0071459B"/>
    <w:rsid w:val="00714660"/>
    <w:rsid w:val="00714F33"/>
    <w:rsid w:val="00716AD8"/>
    <w:rsid w:val="007202A7"/>
    <w:rsid w:val="00722DAF"/>
    <w:rsid w:val="00723124"/>
    <w:rsid w:val="007232EF"/>
    <w:rsid w:val="007233A0"/>
    <w:rsid w:val="0072403F"/>
    <w:rsid w:val="007240C3"/>
    <w:rsid w:val="007240E9"/>
    <w:rsid w:val="00725083"/>
    <w:rsid w:val="00726DD0"/>
    <w:rsid w:val="007305FC"/>
    <w:rsid w:val="00731981"/>
    <w:rsid w:val="00731EA5"/>
    <w:rsid w:val="00732263"/>
    <w:rsid w:val="007324FF"/>
    <w:rsid w:val="00732A01"/>
    <w:rsid w:val="00732D64"/>
    <w:rsid w:val="0073471D"/>
    <w:rsid w:val="00735F47"/>
    <w:rsid w:val="0073618F"/>
    <w:rsid w:val="00736AD5"/>
    <w:rsid w:val="00736F91"/>
    <w:rsid w:val="00737848"/>
    <w:rsid w:val="00737A3C"/>
    <w:rsid w:val="00737F3C"/>
    <w:rsid w:val="0074043B"/>
    <w:rsid w:val="007410CE"/>
    <w:rsid w:val="00742130"/>
    <w:rsid w:val="0074370E"/>
    <w:rsid w:val="007437D9"/>
    <w:rsid w:val="0074476B"/>
    <w:rsid w:val="0075270B"/>
    <w:rsid w:val="00752B8C"/>
    <w:rsid w:val="00752C5F"/>
    <w:rsid w:val="007536CC"/>
    <w:rsid w:val="00756044"/>
    <w:rsid w:val="00756B26"/>
    <w:rsid w:val="00760CDB"/>
    <w:rsid w:val="0076128C"/>
    <w:rsid w:val="0076391E"/>
    <w:rsid w:val="0076420A"/>
    <w:rsid w:val="0076502B"/>
    <w:rsid w:val="00765054"/>
    <w:rsid w:val="00765400"/>
    <w:rsid w:val="007655B7"/>
    <w:rsid w:val="007657AF"/>
    <w:rsid w:val="0076739E"/>
    <w:rsid w:val="00767795"/>
    <w:rsid w:val="007731CF"/>
    <w:rsid w:val="007742DE"/>
    <w:rsid w:val="007743A2"/>
    <w:rsid w:val="00774EDE"/>
    <w:rsid w:val="00775D86"/>
    <w:rsid w:val="0077705B"/>
    <w:rsid w:val="0077706F"/>
    <w:rsid w:val="00777480"/>
    <w:rsid w:val="0077755F"/>
    <w:rsid w:val="0077790D"/>
    <w:rsid w:val="0078176F"/>
    <w:rsid w:val="00781B31"/>
    <w:rsid w:val="00782C3F"/>
    <w:rsid w:val="00782E8E"/>
    <w:rsid w:val="00784093"/>
    <w:rsid w:val="00784198"/>
    <w:rsid w:val="00784D6D"/>
    <w:rsid w:val="00790E4F"/>
    <w:rsid w:val="00791776"/>
    <w:rsid w:val="00791C2A"/>
    <w:rsid w:val="00791FCD"/>
    <w:rsid w:val="007936DF"/>
    <w:rsid w:val="00793763"/>
    <w:rsid w:val="0079379A"/>
    <w:rsid w:val="00794DB1"/>
    <w:rsid w:val="00796B03"/>
    <w:rsid w:val="00797BB4"/>
    <w:rsid w:val="007A24AE"/>
    <w:rsid w:val="007A2705"/>
    <w:rsid w:val="007A3DDA"/>
    <w:rsid w:val="007A68F3"/>
    <w:rsid w:val="007A7CF6"/>
    <w:rsid w:val="007B02EC"/>
    <w:rsid w:val="007B0CE8"/>
    <w:rsid w:val="007B14B6"/>
    <w:rsid w:val="007B2764"/>
    <w:rsid w:val="007B3CBF"/>
    <w:rsid w:val="007B5B2A"/>
    <w:rsid w:val="007B6CF8"/>
    <w:rsid w:val="007C0D37"/>
    <w:rsid w:val="007C0F9E"/>
    <w:rsid w:val="007C1D2E"/>
    <w:rsid w:val="007C2043"/>
    <w:rsid w:val="007C2DFC"/>
    <w:rsid w:val="007C3BDE"/>
    <w:rsid w:val="007C44A8"/>
    <w:rsid w:val="007C4EBB"/>
    <w:rsid w:val="007C6BCB"/>
    <w:rsid w:val="007C7176"/>
    <w:rsid w:val="007C76D6"/>
    <w:rsid w:val="007D10D4"/>
    <w:rsid w:val="007D217E"/>
    <w:rsid w:val="007D23CE"/>
    <w:rsid w:val="007D3E6D"/>
    <w:rsid w:val="007D4DC7"/>
    <w:rsid w:val="007D6564"/>
    <w:rsid w:val="007D7B35"/>
    <w:rsid w:val="007D7D20"/>
    <w:rsid w:val="007D7D2C"/>
    <w:rsid w:val="007E0553"/>
    <w:rsid w:val="007E1000"/>
    <w:rsid w:val="007E3486"/>
    <w:rsid w:val="007E44A8"/>
    <w:rsid w:val="007E5114"/>
    <w:rsid w:val="007E6793"/>
    <w:rsid w:val="007E6EEF"/>
    <w:rsid w:val="007E6F78"/>
    <w:rsid w:val="007E7417"/>
    <w:rsid w:val="007E75E7"/>
    <w:rsid w:val="007E7C58"/>
    <w:rsid w:val="007E7E38"/>
    <w:rsid w:val="007F0A52"/>
    <w:rsid w:val="007F1CC3"/>
    <w:rsid w:val="007F1E20"/>
    <w:rsid w:val="007F1F08"/>
    <w:rsid w:val="007F34EF"/>
    <w:rsid w:val="007F36C2"/>
    <w:rsid w:val="007F46A1"/>
    <w:rsid w:val="007F4E1C"/>
    <w:rsid w:val="007F5884"/>
    <w:rsid w:val="007F71BD"/>
    <w:rsid w:val="00800DB4"/>
    <w:rsid w:val="00800F31"/>
    <w:rsid w:val="0080665C"/>
    <w:rsid w:val="008137D6"/>
    <w:rsid w:val="00816782"/>
    <w:rsid w:val="008210F9"/>
    <w:rsid w:val="008211AA"/>
    <w:rsid w:val="008215DA"/>
    <w:rsid w:val="00823B07"/>
    <w:rsid w:val="00824A7F"/>
    <w:rsid w:val="008255E0"/>
    <w:rsid w:val="00827702"/>
    <w:rsid w:val="00827C5D"/>
    <w:rsid w:val="00831278"/>
    <w:rsid w:val="00831742"/>
    <w:rsid w:val="0083372C"/>
    <w:rsid w:val="008340F9"/>
    <w:rsid w:val="00837715"/>
    <w:rsid w:val="008377AB"/>
    <w:rsid w:val="00837B77"/>
    <w:rsid w:val="00840BF6"/>
    <w:rsid w:val="00841AD6"/>
    <w:rsid w:val="00843541"/>
    <w:rsid w:val="0084376C"/>
    <w:rsid w:val="00843EC2"/>
    <w:rsid w:val="00843EE5"/>
    <w:rsid w:val="00844B62"/>
    <w:rsid w:val="00845716"/>
    <w:rsid w:val="008458B9"/>
    <w:rsid w:val="00851DCC"/>
    <w:rsid w:val="0085246A"/>
    <w:rsid w:val="0085291D"/>
    <w:rsid w:val="00852CFE"/>
    <w:rsid w:val="008559C0"/>
    <w:rsid w:val="00860203"/>
    <w:rsid w:val="00860D86"/>
    <w:rsid w:val="0086385D"/>
    <w:rsid w:val="00864D74"/>
    <w:rsid w:val="008658CD"/>
    <w:rsid w:val="008704D1"/>
    <w:rsid w:val="00871628"/>
    <w:rsid w:val="008739A0"/>
    <w:rsid w:val="00874F08"/>
    <w:rsid w:val="0087530E"/>
    <w:rsid w:val="008755BB"/>
    <w:rsid w:val="00875BF7"/>
    <w:rsid w:val="00876626"/>
    <w:rsid w:val="00876C38"/>
    <w:rsid w:val="00880FEA"/>
    <w:rsid w:val="00881CE7"/>
    <w:rsid w:val="008820E1"/>
    <w:rsid w:val="0088467F"/>
    <w:rsid w:val="00884795"/>
    <w:rsid w:val="00886951"/>
    <w:rsid w:val="00886A31"/>
    <w:rsid w:val="00886F10"/>
    <w:rsid w:val="00887AC2"/>
    <w:rsid w:val="00891368"/>
    <w:rsid w:val="008916EA"/>
    <w:rsid w:val="008929CF"/>
    <w:rsid w:val="008937BA"/>
    <w:rsid w:val="00893979"/>
    <w:rsid w:val="00894D91"/>
    <w:rsid w:val="00895C0F"/>
    <w:rsid w:val="008A198A"/>
    <w:rsid w:val="008A216F"/>
    <w:rsid w:val="008A351B"/>
    <w:rsid w:val="008A36A6"/>
    <w:rsid w:val="008A5387"/>
    <w:rsid w:val="008A5495"/>
    <w:rsid w:val="008A5E69"/>
    <w:rsid w:val="008A60D3"/>
    <w:rsid w:val="008A6659"/>
    <w:rsid w:val="008A7580"/>
    <w:rsid w:val="008B073B"/>
    <w:rsid w:val="008B0F78"/>
    <w:rsid w:val="008B13DF"/>
    <w:rsid w:val="008B2776"/>
    <w:rsid w:val="008B4B87"/>
    <w:rsid w:val="008B54D8"/>
    <w:rsid w:val="008B71F3"/>
    <w:rsid w:val="008B76DF"/>
    <w:rsid w:val="008B79E8"/>
    <w:rsid w:val="008C0121"/>
    <w:rsid w:val="008C2403"/>
    <w:rsid w:val="008C38FB"/>
    <w:rsid w:val="008C47AF"/>
    <w:rsid w:val="008C6562"/>
    <w:rsid w:val="008C6893"/>
    <w:rsid w:val="008C72A1"/>
    <w:rsid w:val="008C752D"/>
    <w:rsid w:val="008C7D30"/>
    <w:rsid w:val="008D12C2"/>
    <w:rsid w:val="008D20D0"/>
    <w:rsid w:val="008D2B94"/>
    <w:rsid w:val="008D313A"/>
    <w:rsid w:val="008D319D"/>
    <w:rsid w:val="008D6BF4"/>
    <w:rsid w:val="008E01E5"/>
    <w:rsid w:val="008E1A32"/>
    <w:rsid w:val="008E1F30"/>
    <w:rsid w:val="008E2F87"/>
    <w:rsid w:val="008E5885"/>
    <w:rsid w:val="008E5FA7"/>
    <w:rsid w:val="008E61A7"/>
    <w:rsid w:val="008F09DD"/>
    <w:rsid w:val="008F230C"/>
    <w:rsid w:val="008F3916"/>
    <w:rsid w:val="008F575D"/>
    <w:rsid w:val="008F6771"/>
    <w:rsid w:val="008F703C"/>
    <w:rsid w:val="0090033F"/>
    <w:rsid w:val="00900AE2"/>
    <w:rsid w:val="00900B5B"/>
    <w:rsid w:val="00901064"/>
    <w:rsid w:val="009018D3"/>
    <w:rsid w:val="00902073"/>
    <w:rsid w:val="00902A6F"/>
    <w:rsid w:val="00903DC2"/>
    <w:rsid w:val="00906A1B"/>
    <w:rsid w:val="009078C0"/>
    <w:rsid w:val="00907A1A"/>
    <w:rsid w:val="0091043A"/>
    <w:rsid w:val="00912779"/>
    <w:rsid w:val="0091293C"/>
    <w:rsid w:val="00912972"/>
    <w:rsid w:val="0091486E"/>
    <w:rsid w:val="00914BCD"/>
    <w:rsid w:val="00916BDD"/>
    <w:rsid w:val="00917DCB"/>
    <w:rsid w:val="00921E29"/>
    <w:rsid w:val="009222BF"/>
    <w:rsid w:val="00923045"/>
    <w:rsid w:val="009233F9"/>
    <w:rsid w:val="00925F76"/>
    <w:rsid w:val="00927367"/>
    <w:rsid w:val="009307E0"/>
    <w:rsid w:val="00930BE4"/>
    <w:rsid w:val="0093119E"/>
    <w:rsid w:val="009331E5"/>
    <w:rsid w:val="00934955"/>
    <w:rsid w:val="00935633"/>
    <w:rsid w:val="009365AC"/>
    <w:rsid w:val="00936900"/>
    <w:rsid w:val="00936FB6"/>
    <w:rsid w:val="009373EF"/>
    <w:rsid w:val="00941439"/>
    <w:rsid w:val="00941A34"/>
    <w:rsid w:val="00942642"/>
    <w:rsid w:val="0094374E"/>
    <w:rsid w:val="00944461"/>
    <w:rsid w:val="00944DA9"/>
    <w:rsid w:val="00945369"/>
    <w:rsid w:val="009471D9"/>
    <w:rsid w:val="00952FB5"/>
    <w:rsid w:val="009564AA"/>
    <w:rsid w:val="0095659A"/>
    <w:rsid w:val="00956A38"/>
    <w:rsid w:val="009576BC"/>
    <w:rsid w:val="009607C5"/>
    <w:rsid w:val="00961D63"/>
    <w:rsid w:val="00963A76"/>
    <w:rsid w:val="00963FE9"/>
    <w:rsid w:val="009648C3"/>
    <w:rsid w:val="009656B5"/>
    <w:rsid w:val="00971E08"/>
    <w:rsid w:val="0097261A"/>
    <w:rsid w:val="009738DD"/>
    <w:rsid w:val="00973EAE"/>
    <w:rsid w:val="00975B53"/>
    <w:rsid w:val="00977077"/>
    <w:rsid w:val="00980589"/>
    <w:rsid w:val="009817BC"/>
    <w:rsid w:val="009837E9"/>
    <w:rsid w:val="00985F66"/>
    <w:rsid w:val="009867D3"/>
    <w:rsid w:val="00990798"/>
    <w:rsid w:val="00991591"/>
    <w:rsid w:val="00993CE4"/>
    <w:rsid w:val="00994DED"/>
    <w:rsid w:val="009956C7"/>
    <w:rsid w:val="009A0F08"/>
    <w:rsid w:val="009A1343"/>
    <w:rsid w:val="009A16D0"/>
    <w:rsid w:val="009A2E90"/>
    <w:rsid w:val="009A35D8"/>
    <w:rsid w:val="009A3D8D"/>
    <w:rsid w:val="009A3DBA"/>
    <w:rsid w:val="009A612F"/>
    <w:rsid w:val="009A7556"/>
    <w:rsid w:val="009B05FC"/>
    <w:rsid w:val="009B0B18"/>
    <w:rsid w:val="009B0EF0"/>
    <w:rsid w:val="009B1178"/>
    <w:rsid w:val="009B36BE"/>
    <w:rsid w:val="009B55FF"/>
    <w:rsid w:val="009B5748"/>
    <w:rsid w:val="009B6DCB"/>
    <w:rsid w:val="009B6EF9"/>
    <w:rsid w:val="009B7628"/>
    <w:rsid w:val="009C2A4E"/>
    <w:rsid w:val="009C3BB3"/>
    <w:rsid w:val="009C3C83"/>
    <w:rsid w:val="009C495D"/>
    <w:rsid w:val="009C495E"/>
    <w:rsid w:val="009C54EC"/>
    <w:rsid w:val="009C66A0"/>
    <w:rsid w:val="009C7166"/>
    <w:rsid w:val="009C7E8E"/>
    <w:rsid w:val="009D10E8"/>
    <w:rsid w:val="009D2A2C"/>
    <w:rsid w:val="009D38F8"/>
    <w:rsid w:val="009D40F6"/>
    <w:rsid w:val="009D439E"/>
    <w:rsid w:val="009D4DE6"/>
    <w:rsid w:val="009D4E67"/>
    <w:rsid w:val="009D5D5C"/>
    <w:rsid w:val="009D657E"/>
    <w:rsid w:val="009D679C"/>
    <w:rsid w:val="009D6D4C"/>
    <w:rsid w:val="009E2289"/>
    <w:rsid w:val="009E23AD"/>
    <w:rsid w:val="009E24A5"/>
    <w:rsid w:val="009E2AE1"/>
    <w:rsid w:val="009E3257"/>
    <w:rsid w:val="009E47BB"/>
    <w:rsid w:val="009E5A06"/>
    <w:rsid w:val="009E5DC0"/>
    <w:rsid w:val="009E7F6D"/>
    <w:rsid w:val="009F08CB"/>
    <w:rsid w:val="009F0ED3"/>
    <w:rsid w:val="009F1BE9"/>
    <w:rsid w:val="009F2981"/>
    <w:rsid w:val="009F5203"/>
    <w:rsid w:val="009F7168"/>
    <w:rsid w:val="009F763D"/>
    <w:rsid w:val="00A01017"/>
    <w:rsid w:val="00A0224B"/>
    <w:rsid w:val="00A0230E"/>
    <w:rsid w:val="00A03E88"/>
    <w:rsid w:val="00A045A6"/>
    <w:rsid w:val="00A055C9"/>
    <w:rsid w:val="00A05733"/>
    <w:rsid w:val="00A07DE0"/>
    <w:rsid w:val="00A10917"/>
    <w:rsid w:val="00A11B1D"/>
    <w:rsid w:val="00A14DE6"/>
    <w:rsid w:val="00A15A93"/>
    <w:rsid w:val="00A174C6"/>
    <w:rsid w:val="00A17FAE"/>
    <w:rsid w:val="00A20979"/>
    <w:rsid w:val="00A212BC"/>
    <w:rsid w:val="00A21E62"/>
    <w:rsid w:val="00A21ECA"/>
    <w:rsid w:val="00A23CA4"/>
    <w:rsid w:val="00A24F7F"/>
    <w:rsid w:val="00A26395"/>
    <w:rsid w:val="00A2739B"/>
    <w:rsid w:val="00A2765B"/>
    <w:rsid w:val="00A276DA"/>
    <w:rsid w:val="00A300B2"/>
    <w:rsid w:val="00A34470"/>
    <w:rsid w:val="00A354DA"/>
    <w:rsid w:val="00A35DF9"/>
    <w:rsid w:val="00A36B8C"/>
    <w:rsid w:val="00A36C08"/>
    <w:rsid w:val="00A370EE"/>
    <w:rsid w:val="00A37506"/>
    <w:rsid w:val="00A40369"/>
    <w:rsid w:val="00A43E03"/>
    <w:rsid w:val="00A44F11"/>
    <w:rsid w:val="00A457F2"/>
    <w:rsid w:val="00A4585F"/>
    <w:rsid w:val="00A460B6"/>
    <w:rsid w:val="00A46176"/>
    <w:rsid w:val="00A47E88"/>
    <w:rsid w:val="00A5042D"/>
    <w:rsid w:val="00A526E2"/>
    <w:rsid w:val="00A52A4C"/>
    <w:rsid w:val="00A53053"/>
    <w:rsid w:val="00A535FC"/>
    <w:rsid w:val="00A54200"/>
    <w:rsid w:val="00A5467D"/>
    <w:rsid w:val="00A54B61"/>
    <w:rsid w:val="00A54C2D"/>
    <w:rsid w:val="00A54F08"/>
    <w:rsid w:val="00A5508C"/>
    <w:rsid w:val="00A550C0"/>
    <w:rsid w:val="00A56F04"/>
    <w:rsid w:val="00A56FB9"/>
    <w:rsid w:val="00A57277"/>
    <w:rsid w:val="00A602D7"/>
    <w:rsid w:val="00A60585"/>
    <w:rsid w:val="00A60701"/>
    <w:rsid w:val="00A60D28"/>
    <w:rsid w:val="00A629BA"/>
    <w:rsid w:val="00A641D5"/>
    <w:rsid w:val="00A656D5"/>
    <w:rsid w:val="00A659A9"/>
    <w:rsid w:val="00A65FC2"/>
    <w:rsid w:val="00A67EBD"/>
    <w:rsid w:val="00A707B5"/>
    <w:rsid w:val="00A714B2"/>
    <w:rsid w:val="00A71FFA"/>
    <w:rsid w:val="00A73B00"/>
    <w:rsid w:val="00A74287"/>
    <w:rsid w:val="00A745CE"/>
    <w:rsid w:val="00A75C22"/>
    <w:rsid w:val="00A77A78"/>
    <w:rsid w:val="00A77B08"/>
    <w:rsid w:val="00A80F5B"/>
    <w:rsid w:val="00A811EA"/>
    <w:rsid w:val="00A82CE4"/>
    <w:rsid w:val="00A8328B"/>
    <w:rsid w:val="00A8392D"/>
    <w:rsid w:val="00A841B4"/>
    <w:rsid w:val="00A84611"/>
    <w:rsid w:val="00A84B1B"/>
    <w:rsid w:val="00A8626D"/>
    <w:rsid w:val="00A864EE"/>
    <w:rsid w:val="00A92E8C"/>
    <w:rsid w:val="00A970A1"/>
    <w:rsid w:val="00A97282"/>
    <w:rsid w:val="00A97FCD"/>
    <w:rsid w:val="00AA0A1C"/>
    <w:rsid w:val="00AA0B0E"/>
    <w:rsid w:val="00AA16D6"/>
    <w:rsid w:val="00AA2080"/>
    <w:rsid w:val="00AA2ABB"/>
    <w:rsid w:val="00AA4D21"/>
    <w:rsid w:val="00AA5B37"/>
    <w:rsid w:val="00AA5B68"/>
    <w:rsid w:val="00AA6518"/>
    <w:rsid w:val="00AA70F6"/>
    <w:rsid w:val="00AA7DD2"/>
    <w:rsid w:val="00AA7FBC"/>
    <w:rsid w:val="00AB0369"/>
    <w:rsid w:val="00AB0991"/>
    <w:rsid w:val="00AB0F80"/>
    <w:rsid w:val="00AB0FD1"/>
    <w:rsid w:val="00AB1D0B"/>
    <w:rsid w:val="00AB2DB6"/>
    <w:rsid w:val="00AB2ED8"/>
    <w:rsid w:val="00AB3050"/>
    <w:rsid w:val="00AB3D75"/>
    <w:rsid w:val="00AB62A0"/>
    <w:rsid w:val="00AB6841"/>
    <w:rsid w:val="00AB7662"/>
    <w:rsid w:val="00AC1370"/>
    <w:rsid w:val="00AC3C8A"/>
    <w:rsid w:val="00AC431B"/>
    <w:rsid w:val="00AC4600"/>
    <w:rsid w:val="00AC68EA"/>
    <w:rsid w:val="00AC7453"/>
    <w:rsid w:val="00AD0169"/>
    <w:rsid w:val="00AD0786"/>
    <w:rsid w:val="00AD169B"/>
    <w:rsid w:val="00AD1CBE"/>
    <w:rsid w:val="00AD1D39"/>
    <w:rsid w:val="00AD2CA8"/>
    <w:rsid w:val="00AD4746"/>
    <w:rsid w:val="00AD55D4"/>
    <w:rsid w:val="00AD6036"/>
    <w:rsid w:val="00AD62D4"/>
    <w:rsid w:val="00AE001B"/>
    <w:rsid w:val="00AE1A34"/>
    <w:rsid w:val="00AE253B"/>
    <w:rsid w:val="00AE2E0E"/>
    <w:rsid w:val="00AE2F81"/>
    <w:rsid w:val="00AE367F"/>
    <w:rsid w:val="00AE3843"/>
    <w:rsid w:val="00AE3D9F"/>
    <w:rsid w:val="00AE616F"/>
    <w:rsid w:val="00AF078B"/>
    <w:rsid w:val="00AF3F41"/>
    <w:rsid w:val="00AF4938"/>
    <w:rsid w:val="00AF5127"/>
    <w:rsid w:val="00AF53EC"/>
    <w:rsid w:val="00AF5B15"/>
    <w:rsid w:val="00AF6218"/>
    <w:rsid w:val="00AF6529"/>
    <w:rsid w:val="00AF7A87"/>
    <w:rsid w:val="00B008C3"/>
    <w:rsid w:val="00B0158D"/>
    <w:rsid w:val="00B0223F"/>
    <w:rsid w:val="00B0264A"/>
    <w:rsid w:val="00B027A8"/>
    <w:rsid w:val="00B03C04"/>
    <w:rsid w:val="00B04BC1"/>
    <w:rsid w:val="00B050C2"/>
    <w:rsid w:val="00B069C8"/>
    <w:rsid w:val="00B06C39"/>
    <w:rsid w:val="00B10225"/>
    <w:rsid w:val="00B102DF"/>
    <w:rsid w:val="00B124C2"/>
    <w:rsid w:val="00B12B4F"/>
    <w:rsid w:val="00B131BA"/>
    <w:rsid w:val="00B167EC"/>
    <w:rsid w:val="00B1772A"/>
    <w:rsid w:val="00B17AF4"/>
    <w:rsid w:val="00B24C1A"/>
    <w:rsid w:val="00B2537E"/>
    <w:rsid w:val="00B253C9"/>
    <w:rsid w:val="00B25D17"/>
    <w:rsid w:val="00B26443"/>
    <w:rsid w:val="00B26529"/>
    <w:rsid w:val="00B267B1"/>
    <w:rsid w:val="00B26A26"/>
    <w:rsid w:val="00B2753C"/>
    <w:rsid w:val="00B27FD7"/>
    <w:rsid w:val="00B31AE4"/>
    <w:rsid w:val="00B329B8"/>
    <w:rsid w:val="00B3342C"/>
    <w:rsid w:val="00B336DE"/>
    <w:rsid w:val="00B35591"/>
    <w:rsid w:val="00B3596E"/>
    <w:rsid w:val="00B36707"/>
    <w:rsid w:val="00B37178"/>
    <w:rsid w:val="00B37D19"/>
    <w:rsid w:val="00B37E6A"/>
    <w:rsid w:val="00B426A8"/>
    <w:rsid w:val="00B44E12"/>
    <w:rsid w:val="00B45640"/>
    <w:rsid w:val="00B4720B"/>
    <w:rsid w:val="00B47BC5"/>
    <w:rsid w:val="00B504CC"/>
    <w:rsid w:val="00B50AC7"/>
    <w:rsid w:val="00B5289C"/>
    <w:rsid w:val="00B52C26"/>
    <w:rsid w:val="00B52CF7"/>
    <w:rsid w:val="00B5397D"/>
    <w:rsid w:val="00B55A74"/>
    <w:rsid w:val="00B55EF9"/>
    <w:rsid w:val="00B56AAA"/>
    <w:rsid w:val="00B57CB1"/>
    <w:rsid w:val="00B60999"/>
    <w:rsid w:val="00B60ED0"/>
    <w:rsid w:val="00B61FC5"/>
    <w:rsid w:val="00B624F3"/>
    <w:rsid w:val="00B63C87"/>
    <w:rsid w:val="00B65B7F"/>
    <w:rsid w:val="00B67744"/>
    <w:rsid w:val="00B704E8"/>
    <w:rsid w:val="00B70C06"/>
    <w:rsid w:val="00B736CD"/>
    <w:rsid w:val="00B73860"/>
    <w:rsid w:val="00B73FEB"/>
    <w:rsid w:val="00B755EC"/>
    <w:rsid w:val="00B76A7A"/>
    <w:rsid w:val="00B76F5A"/>
    <w:rsid w:val="00B8379A"/>
    <w:rsid w:val="00B838D9"/>
    <w:rsid w:val="00B84776"/>
    <w:rsid w:val="00B878E5"/>
    <w:rsid w:val="00B87A8D"/>
    <w:rsid w:val="00B87D0B"/>
    <w:rsid w:val="00B908EF"/>
    <w:rsid w:val="00B93C6C"/>
    <w:rsid w:val="00B95A20"/>
    <w:rsid w:val="00B96A31"/>
    <w:rsid w:val="00B96C66"/>
    <w:rsid w:val="00BA06E1"/>
    <w:rsid w:val="00BA24FA"/>
    <w:rsid w:val="00BA55C5"/>
    <w:rsid w:val="00BA560F"/>
    <w:rsid w:val="00BB0CCD"/>
    <w:rsid w:val="00BB3716"/>
    <w:rsid w:val="00BB3941"/>
    <w:rsid w:val="00BB3E6B"/>
    <w:rsid w:val="00BB4A3F"/>
    <w:rsid w:val="00BB4E56"/>
    <w:rsid w:val="00BB78A6"/>
    <w:rsid w:val="00BC0BA9"/>
    <w:rsid w:val="00BC0C80"/>
    <w:rsid w:val="00BC12B7"/>
    <w:rsid w:val="00BC15AB"/>
    <w:rsid w:val="00BC2175"/>
    <w:rsid w:val="00BC2FD0"/>
    <w:rsid w:val="00BC3031"/>
    <w:rsid w:val="00BC3490"/>
    <w:rsid w:val="00BC53CC"/>
    <w:rsid w:val="00BC6AF9"/>
    <w:rsid w:val="00BC715B"/>
    <w:rsid w:val="00BC7302"/>
    <w:rsid w:val="00BC7D4F"/>
    <w:rsid w:val="00BD1017"/>
    <w:rsid w:val="00BD4E07"/>
    <w:rsid w:val="00BD4EEF"/>
    <w:rsid w:val="00BD6A24"/>
    <w:rsid w:val="00BD715A"/>
    <w:rsid w:val="00BD71E2"/>
    <w:rsid w:val="00BE0FD0"/>
    <w:rsid w:val="00BE50B4"/>
    <w:rsid w:val="00BE51E5"/>
    <w:rsid w:val="00BF17F7"/>
    <w:rsid w:val="00BF1C1D"/>
    <w:rsid w:val="00BF2411"/>
    <w:rsid w:val="00BF2871"/>
    <w:rsid w:val="00BF638C"/>
    <w:rsid w:val="00BF6684"/>
    <w:rsid w:val="00BF78A5"/>
    <w:rsid w:val="00C000E4"/>
    <w:rsid w:val="00C015EA"/>
    <w:rsid w:val="00C0172C"/>
    <w:rsid w:val="00C04E26"/>
    <w:rsid w:val="00C060D0"/>
    <w:rsid w:val="00C1001B"/>
    <w:rsid w:val="00C1126B"/>
    <w:rsid w:val="00C11CBE"/>
    <w:rsid w:val="00C1446E"/>
    <w:rsid w:val="00C16E92"/>
    <w:rsid w:val="00C1736C"/>
    <w:rsid w:val="00C20674"/>
    <w:rsid w:val="00C20C5F"/>
    <w:rsid w:val="00C226BE"/>
    <w:rsid w:val="00C2292C"/>
    <w:rsid w:val="00C22C06"/>
    <w:rsid w:val="00C23DB8"/>
    <w:rsid w:val="00C24666"/>
    <w:rsid w:val="00C25661"/>
    <w:rsid w:val="00C26A93"/>
    <w:rsid w:val="00C26BB7"/>
    <w:rsid w:val="00C26CA5"/>
    <w:rsid w:val="00C3075A"/>
    <w:rsid w:val="00C30832"/>
    <w:rsid w:val="00C3085C"/>
    <w:rsid w:val="00C30EA7"/>
    <w:rsid w:val="00C3100C"/>
    <w:rsid w:val="00C31420"/>
    <w:rsid w:val="00C31822"/>
    <w:rsid w:val="00C3359C"/>
    <w:rsid w:val="00C35D1C"/>
    <w:rsid w:val="00C362AD"/>
    <w:rsid w:val="00C3723E"/>
    <w:rsid w:val="00C37761"/>
    <w:rsid w:val="00C40928"/>
    <w:rsid w:val="00C40FBE"/>
    <w:rsid w:val="00C4185F"/>
    <w:rsid w:val="00C41F3C"/>
    <w:rsid w:val="00C422C8"/>
    <w:rsid w:val="00C44114"/>
    <w:rsid w:val="00C47034"/>
    <w:rsid w:val="00C47AB1"/>
    <w:rsid w:val="00C47BCB"/>
    <w:rsid w:val="00C47D9A"/>
    <w:rsid w:val="00C505E0"/>
    <w:rsid w:val="00C50940"/>
    <w:rsid w:val="00C51A01"/>
    <w:rsid w:val="00C51A56"/>
    <w:rsid w:val="00C52483"/>
    <w:rsid w:val="00C546BA"/>
    <w:rsid w:val="00C54BFE"/>
    <w:rsid w:val="00C550AA"/>
    <w:rsid w:val="00C5771C"/>
    <w:rsid w:val="00C5780C"/>
    <w:rsid w:val="00C57CB7"/>
    <w:rsid w:val="00C60BAE"/>
    <w:rsid w:val="00C616B1"/>
    <w:rsid w:val="00C620B6"/>
    <w:rsid w:val="00C6340A"/>
    <w:rsid w:val="00C642C4"/>
    <w:rsid w:val="00C64499"/>
    <w:rsid w:val="00C64FF5"/>
    <w:rsid w:val="00C651F6"/>
    <w:rsid w:val="00C66E65"/>
    <w:rsid w:val="00C67EF3"/>
    <w:rsid w:val="00C703F4"/>
    <w:rsid w:val="00C717AA"/>
    <w:rsid w:val="00C731F2"/>
    <w:rsid w:val="00C73D83"/>
    <w:rsid w:val="00C73E7F"/>
    <w:rsid w:val="00C750E0"/>
    <w:rsid w:val="00C75CC3"/>
    <w:rsid w:val="00C76168"/>
    <w:rsid w:val="00C81F3B"/>
    <w:rsid w:val="00C82981"/>
    <w:rsid w:val="00C84C0D"/>
    <w:rsid w:val="00C86A86"/>
    <w:rsid w:val="00C86DDF"/>
    <w:rsid w:val="00C90247"/>
    <w:rsid w:val="00C91958"/>
    <w:rsid w:val="00C93B5A"/>
    <w:rsid w:val="00C9472A"/>
    <w:rsid w:val="00C964A8"/>
    <w:rsid w:val="00C96BE3"/>
    <w:rsid w:val="00C9730A"/>
    <w:rsid w:val="00CA16A2"/>
    <w:rsid w:val="00CA279C"/>
    <w:rsid w:val="00CA3DD8"/>
    <w:rsid w:val="00CA491F"/>
    <w:rsid w:val="00CA5121"/>
    <w:rsid w:val="00CA63E0"/>
    <w:rsid w:val="00CA6B05"/>
    <w:rsid w:val="00CA7A08"/>
    <w:rsid w:val="00CB1297"/>
    <w:rsid w:val="00CB164F"/>
    <w:rsid w:val="00CB654D"/>
    <w:rsid w:val="00CB66F6"/>
    <w:rsid w:val="00CC0096"/>
    <w:rsid w:val="00CC0B58"/>
    <w:rsid w:val="00CC38AA"/>
    <w:rsid w:val="00CC3986"/>
    <w:rsid w:val="00CC5503"/>
    <w:rsid w:val="00CC6443"/>
    <w:rsid w:val="00CC6E50"/>
    <w:rsid w:val="00CD0E06"/>
    <w:rsid w:val="00CD1503"/>
    <w:rsid w:val="00CD18A0"/>
    <w:rsid w:val="00CD21A7"/>
    <w:rsid w:val="00CD23AA"/>
    <w:rsid w:val="00CD3703"/>
    <w:rsid w:val="00CD61E2"/>
    <w:rsid w:val="00CD7206"/>
    <w:rsid w:val="00CE0CA2"/>
    <w:rsid w:val="00CE2924"/>
    <w:rsid w:val="00CE7118"/>
    <w:rsid w:val="00CF04ED"/>
    <w:rsid w:val="00CF16A3"/>
    <w:rsid w:val="00CF1804"/>
    <w:rsid w:val="00CF180A"/>
    <w:rsid w:val="00CF3343"/>
    <w:rsid w:val="00CF42A3"/>
    <w:rsid w:val="00CF5A03"/>
    <w:rsid w:val="00CF6C00"/>
    <w:rsid w:val="00CF79B2"/>
    <w:rsid w:val="00D02ACC"/>
    <w:rsid w:val="00D03F79"/>
    <w:rsid w:val="00D0416F"/>
    <w:rsid w:val="00D042B3"/>
    <w:rsid w:val="00D045B6"/>
    <w:rsid w:val="00D049C7"/>
    <w:rsid w:val="00D0671A"/>
    <w:rsid w:val="00D06D89"/>
    <w:rsid w:val="00D104C8"/>
    <w:rsid w:val="00D10C45"/>
    <w:rsid w:val="00D125D5"/>
    <w:rsid w:val="00D1341D"/>
    <w:rsid w:val="00D13425"/>
    <w:rsid w:val="00D13493"/>
    <w:rsid w:val="00D13A34"/>
    <w:rsid w:val="00D15581"/>
    <w:rsid w:val="00D15DA4"/>
    <w:rsid w:val="00D1603E"/>
    <w:rsid w:val="00D16605"/>
    <w:rsid w:val="00D20723"/>
    <w:rsid w:val="00D20B9C"/>
    <w:rsid w:val="00D2227F"/>
    <w:rsid w:val="00D22CCD"/>
    <w:rsid w:val="00D22CDE"/>
    <w:rsid w:val="00D22D70"/>
    <w:rsid w:val="00D23351"/>
    <w:rsid w:val="00D24EBA"/>
    <w:rsid w:val="00D25584"/>
    <w:rsid w:val="00D25F21"/>
    <w:rsid w:val="00D27260"/>
    <w:rsid w:val="00D3094F"/>
    <w:rsid w:val="00D32ADA"/>
    <w:rsid w:val="00D34485"/>
    <w:rsid w:val="00D359EF"/>
    <w:rsid w:val="00D36150"/>
    <w:rsid w:val="00D373F7"/>
    <w:rsid w:val="00D428A9"/>
    <w:rsid w:val="00D42BED"/>
    <w:rsid w:val="00D43D87"/>
    <w:rsid w:val="00D45092"/>
    <w:rsid w:val="00D45A56"/>
    <w:rsid w:val="00D45E0B"/>
    <w:rsid w:val="00D47606"/>
    <w:rsid w:val="00D50DFD"/>
    <w:rsid w:val="00D50FBC"/>
    <w:rsid w:val="00D51692"/>
    <w:rsid w:val="00D51922"/>
    <w:rsid w:val="00D51ED1"/>
    <w:rsid w:val="00D54216"/>
    <w:rsid w:val="00D5434E"/>
    <w:rsid w:val="00D5459D"/>
    <w:rsid w:val="00D54BD5"/>
    <w:rsid w:val="00D553F1"/>
    <w:rsid w:val="00D55F31"/>
    <w:rsid w:val="00D604CD"/>
    <w:rsid w:val="00D61090"/>
    <w:rsid w:val="00D61307"/>
    <w:rsid w:val="00D623EA"/>
    <w:rsid w:val="00D6293C"/>
    <w:rsid w:val="00D63028"/>
    <w:rsid w:val="00D63B12"/>
    <w:rsid w:val="00D640AD"/>
    <w:rsid w:val="00D7018A"/>
    <w:rsid w:val="00D71EAE"/>
    <w:rsid w:val="00D72372"/>
    <w:rsid w:val="00D75DAA"/>
    <w:rsid w:val="00D76322"/>
    <w:rsid w:val="00D76819"/>
    <w:rsid w:val="00D76C50"/>
    <w:rsid w:val="00D778C3"/>
    <w:rsid w:val="00D828DD"/>
    <w:rsid w:val="00D833F6"/>
    <w:rsid w:val="00D837E3"/>
    <w:rsid w:val="00D83B80"/>
    <w:rsid w:val="00D860D6"/>
    <w:rsid w:val="00D91079"/>
    <w:rsid w:val="00D913A1"/>
    <w:rsid w:val="00D9492E"/>
    <w:rsid w:val="00D96569"/>
    <w:rsid w:val="00D96840"/>
    <w:rsid w:val="00D96E14"/>
    <w:rsid w:val="00D97FAE"/>
    <w:rsid w:val="00DA243E"/>
    <w:rsid w:val="00DA24D9"/>
    <w:rsid w:val="00DA3E00"/>
    <w:rsid w:val="00DA43E0"/>
    <w:rsid w:val="00DA513A"/>
    <w:rsid w:val="00DA5618"/>
    <w:rsid w:val="00DA5E4D"/>
    <w:rsid w:val="00DA7CBF"/>
    <w:rsid w:val="00DB01BD"/>
    <w:rsid w:val="00DB0CA0"/>
    <w:rsid w:val="00DB188C"/>
    <w:rsid w:val="00DB2994"/>
    <w:rsid w:val="00DB2F13"/>
    <w:rsid w:val="00DB4253"/>
    <w:rsid w:val="00DB44CE"/>
    <w:rsid w:val="00DB4A2C"/>
    <w:rsid w:val="00DB5AC0"/>
    <w:rsid w:val="00DB6081"/>
    <w:rsid w:val="00DB6E75"/>
    <w:rsid w:val="00DB7784"/>
    <w:rsid w:val="00DB7CF5"/>
    <w:rsid w:val="00DC07A5"/>
    <w:rsid w:val="00DC0A3D"/>
    <w:rsid w:val="00DC0D3E"/>
    <w:rsid w:val="00DC10FC"/>
    <w:rsid w:val="00DC2D86"/>
    <w:rsid w:val="00DC39C7"/>
    <w:rsid w:val="00DC47E1"/>
    <w:rsid w:val="00DC52AC"/>
    <w:rsid w:val="00DC6C46"/>
    <w:rsid w:val="00DC77FC"/>
    <w:rsid w:val="00DC7B96"/>
    <w:rsid w:val="00DC7FDF"/>
    <w:rsid w:val="00DD09E7"/>
    <w:rsid w:val="00DD1E5E"/>
    <w:rsid w:val="00DD21C2"/>
    <w:rsid w:val="00DD22D5"/>
    <w:rsid w:val="00DD270C"/>
    <w:rsid w:val="00DD3B40"/>
    <w:rsid w:val="00DD59F3"/>
    <w:rsid w:val="00DD5CFE"/>
    <w:rsid w:val="00DD5D4C"/>
    <w:rsid w:val="00DD5E7F"/>
    <w:rsid w:val="00DD7969"/>
    <w:rsid w:val="00DE0DFC"/>
    <w:rsid w:val="00DE1F15"/>
    <w:rsid w:val="00DE2305"/>
    <w:rsid w:val="00DE5B0E"/>
    <w:rsid w:val="00DE5F30"/>
    <w:rsid w:val="00DE60E6"/>
    <w:rsid w:val="00DE6B0F"/>
    <w:rsid w:val="00DE75BA"/>
    <w:rsid w:val="00DF1047"/>
    <w:rsid w:val="00DF14D5"/>
    <w:rsid w:val="00DF19E1"/>
    <w:rsid w:val="00DF1C14"/>
    <w:rsid w:val="00DF36B8"/>
    <w:rsid w:val="00DF3CC8"/>
    <w:rsid w:val="00DF6DC5"/>
    <w:rsid w:val="00DF7572"/>
    <w:rsid w:val="00DF78E0"/>
    <w:rsid w:val="00E00D6C"/>
    <w:rsid w:val="00E01E97"/>
    <w:rsid w:val="00E03039"/>
    <w:rsid w:val="00E03D70"/>
    <w:rsid w:val="00E042B5"/>
    <w:rsid w:val="00E07F50"/>
    <w:rsid w:val="00E10F68"/>
    <w:rsid w:val="00E11C94"/>
    <w:rsid w:val="00E13BF0"/>
    <w:rsid w:val="00E13D79"/>
    <w:rsid w:val="00E14BD0"/>
    <w:rsid w:val="00E153C6"/>
    <w:rsid w:val="00E1677D"/>
    <w:rsid w:val="00E17692"/>
    <w:rsid w:val="00E2001E"/>
    <w:rsid w:val="00E257F8"/>
    <w:rsid w:val="00E264CB"/>
    <w:rsid w:val="00E302E0"/>
    <w:rsid w:val="00E312B3"/>
    <w:rsid w:val="00E322BF"/>
    <w:rsid w:val="00E329A3"/>
    <w:rsid w:val="00E32D80"/>
    <w:rsid w:val="00E356F7"/>
    <w:rsid w:val="00E36574"/>
    <w:rsid w:val="00E365A8"/>
    <w:rsid w:val="00E36612"/>
    <w:rsid w:val="00E3666C"/>
    <w:rsid w:val="00E36EA9"/>
    <w:rsid w:val="00E405FF"/>
    <w:rsid w:val="00E417FE"/>
    <w:rsid w:val="00E42266"/>
    <w:rsid w:val="00E42E53"/>
    <w:rsid w:val="00E43652"/>
    <w:rsid w:val="00E45859"/>
    <w:rsid w:val="00E45DB1"/>
    <w:rsid w:val="00E50240"/>
    <w:rsid w:val="00E51562"/>
    <w:rsid w:val="00E5170B"/>
    <w:rsid w:val="00E517F3"/>
    <w:rsid w:val="00E53AFA"/>
    <w:rsid w:val="00E53C2C"/>
    <w:rsid w:val="00E54801"/>
    <w:rsid w:val="00E557F4"/>
    <w:rsid w:val="00E55FDB"/>
    <w:rsid w:val="00E564E3"/>
    <w:rsid w:val="00E570D5"/>
    <w:rsid w:val="00E57804"/>
    <w:rsid w:val="00E609C8"/>
    <w:rsid w:val="00E60CC8"/>
    <w:rsid w:val="00E616D4"/>
    <w:rsid w:val="00E61729"/>
    <w:rsid w:val="00E624A7"/>
    <w:rsid w:val="00E63013"/>
    <w:rsid w:val="00E667C3"/>
    <w:rsid w:val="00E66E64"/>
    <w:rsid w:val="00E67503"/>
    <w:rsid w:val="00E70DBE"/>
    <w:rsid w:val="00E7231C"/>
    <w:rsid w:val="00E73DB1"/>
    <w:rsid w:val="00E7403A"/>
    <w:rsid w:val="00E74EED"/>
    <w:rsid w:val="00E750EA"/>
    <w:rsid w:val="00E75413"/>
    <w:rsid w:val="00E75DB9"/>
    <w:rsid w:val="00E8031D"/>
    <w:rsid w:val="00E80397"/>
    <w:rsid w:val="00E813B0"/>
    <w:rsid w:val="00E82162"/>
    <w:rsid w:val="00E84068"/>
    <w:rsid w:val="00E84461"/>
    <w:rsid w:val="00E857D6"/>
    <w:rsid w:val="00E863F6"/>
    <w:rsid w:val="00E8717A"/>
    <w:rsid w:val="00E87312"/>
    <w:rsid w:val="00E87936"/>
    <w:rsid w:val="00E91A8D"/>
    <w:rsid w:val="00E91E26"/>
    <w:rsid w:val="00E924CA"/>
    <w:rsid w:val="00E93082"/>
    <w:rsid w:val="00E94D76"/>
    <w:rsid w:val="00E96666"/>
    <w:rsid w:val="00E966D6"/>
    <w:rsid w:val="00E96868"/>
    <w:rsid w:val="00EA0B3B"/>
    <w:rsid w:val="00EA1108"/>
    <w:rsid w:val="00EA1FEC"/>
    <w:rsid w:val="00EA27FC"/>
    <w:rsid w:val="00EA42F4"/>
    <w:rsid w:val="00EA4D9F"/>
    <w:rsid w:val="00EA5706"/>
    <w:rsid w:val="00EB0286"/>
    <w:rsid w:val="00EB16C6"/>
    <w:rsid w:val="00EB2059"/>
    <w:rsid w:val="00EB2E27"/>
    <w:rsid w:val="00EB4BB2"/>
    <w:rsid w:val="00EB71E1"/>
    <w:rsid w:val="00EB76BC"/>
    <w:rsid w:val="00EB7BED"/>
    <w:rsid w:val="00EC0A00"/>
    <w:rsid w:val="00EC1007"/>
    <w:rsid w:val="00EC14E5"/>
    <w:rsid w:val="00EC208C"/>
    <w:rsid w:val="00EC394E"/>
    <w:rsid w:val="00ED091E"/>
    <w:rsid w:val="00ED14B7"/>
    <w:rsid w:val="00ED1C10"/>
    <w:rsid w:val="00ED4823"/>
    <w:rsid w:val="00ED5A25"/>
    <w:rsid w:val="00ED7D88"/>
    <w:rsid w:val="00EE1458"/>
    <w:rsid w:val="00EE24AE"/>
    <w:rsid w:val="00EE2CB5"/>
    <w:rsid w:val="00EE317C"/>
    <w:rsid w:val="00EE3AF0"/>
    <w:rsid w:val="00EE4696"/>
    <w:rsid w:val="00EF06B9"/>
    <w:rsid w:val="00EF19A0"/>
    <w:rsid w:val="00EF217F"/>
    <w:rsid w:val="00EF2C27"/>
    <w:rsid w:val="00EF50EE"/>
    <w:rsid w:val="00EF596B"/>
    <w:rsid w:val="00EF5F55"/>
    <w:rsid w:val="00EF7A83"/>
    <w:rsid w:val="00F01596"/>
    <w:rsid w:val="00F03A17"/>
    <w:rsid w:val="00F0430B"/>
    <w:rsid w:val="00F05F00"/>
    <w:rsid w:val="00F07C1F"/>
    <w:rsid w:val="00F07F3D"/>
    <w:rsid w:val="00F10521"/>
    <w:rsid w:val="00F10705"/>
    <w:rsid w:val="00F11956"/>
    <w:rsid w:val="00F1219C"/>
    <w:rsid w:val="00F137FD"/>
    <w:rsid w:val="00F14FF7"/>
    <w:rsid w:val="00F15EC1"/>
    <w:rsid w:val="00F21964"/>
    <w:rsid w:val="00F24755"/>
    <w:rsid w:val="00F24BC7"/>
    <w:rsid w:val="00F25346"/>
    <w:rsid w:val="00F2540F"/>
    <w:rsid w:val="00F255B6"/>
    <w:rsid w:val="00F2571C"/>
    <w:rsid w:val="00F268C4"/>
    <w:rsid w:val="00F26EA1"/>
    <w:rsid w:val="00F2716A"/>
    <w:rsid w:val="00F30A41"/>
    <w:rsid w:val="00F32A58"/>
    <w:rsid w:val="00F33C28"/>
    <w:rsid w:val="00F348FF"/>
    <w:rsid w:val="00F35140"/>
    <w:rsid w:val="00F3520A"/>
    <w:rsid w:val="00F352C9"/>
    <w:rsid w:val="00F370EC"/>
    <w:rsid w:val="00F37470"/>
    <w:rsid w:val="00F44544"/>
    <w:rsid w:val="00F446F8"/>
    <w:rsid w:val="00F45C3F"/>
    <w:rsid w:val="00F45CCA"/>
    <w:rsid w:val="00F45FAC"/>
    <w:rsid w:val="00F476DA"/>
    <w:rsid w:val="00F53304"/>
    <w:rsid w:val="00F53F2E"/>
    <w:rsid w:val="00F5649C"/>
    <w:rsid w:val="00F5697E"/>
    <w:rsid w:val="00F57142"/>
    <w:rsid w:val="00F61E0D"/>
    <w:rsid w:val="00F62B2D"/>
    <w:rsid w:val="00F6335E"/>
    <w:rsid w:val="00F6727F"/>
    <w:rsid w:val="00F70E3F"/>
    <w:rsid w:val="00F71385"/>
    <w:rsid w:val="00F71C91"/>
    <w:rsid w:val="00F74260"/>
    <w:rsid w:val="00F746B1"/>
    <w:rsid w:val="00F75A60"/>
    <w:rsid w:val="00F75C5A"/>
    <w:rsid w:val="00F7621F"/>
    <w:rsid w:val="00F76396"/>
    <w:rsid w:val="00F768C9"/>
    <w:rsid w:val="00F800BB"/>
    <w:rsid w:val="00F80EB0"/>
    <w:rsid w:val="00F841BE"/>
    <w:rsid w:val="00F858A5"/>
    <w:rsid w:val="00F85E2A"/>
    <w:rsid w:val="00F876AA"/>
    <w:rsid w:val="00F87C66"/>
    <w:rsid w:val="00F92E7B"/>
    <w:rsid w:val="00F938A8"/>
    <w:rsid w:val="00F94B94"/>
    <w:rsid w:val="00F96656"/>
    <w:rsid w:val="00F96FB4"/>
    <w:rsid w:val="00F971CC"/>
    <w:rsid w:val="00FA1586"/>
    <w:rsid w:val="00FA2280"/>
    <w:rsid w:val="00FA625A"/>
    <w:rsid w:val="00FA7AC7"/>
    <w:rsid w:val="00FB036F"/>
    <w:rsid w:val="00FB0526"/>
    <w:rsid w:val="00FB2D06"/>
    <w:rsid w:val="00FB4379"/>
    <w:rsid w:val="00FB4E0D"/>
    <w:rsid w:val="00FB50DB"/>
    <w:rsid w:val="00FB6F32"/>
    <w:rsid w:val="00FB7281"/>
    <w:rsid w:val="00FC2F36"/>
    <w:rsid w:val="00FC42EF"/>
    <w:rsid w:val="00FC4888"/>
    <w:rsid w:val="00FC55DD"/>
    <w:rsid w:val="00FC6ECA"/>
    <w:rsid w:val="00FD56AB"/>
    <w:rsid w:val="00FD5B0C"/>
    <w:rsid w:val="00FE17DB"/>
    <w:rsid w:val="00FE249B"/>
    <w:rsid w:val="00FE2A23"/>
    <w:rsid w:val="00FE3078"/>
    <w:rsid w:val="00FE44E7"/>
    <w:rsid w:val="00FE59AB"/>
    <w:rsid w:val="00FE7123"/>
    <w:rsid w:val="00FF09DE"/>
    <w:rsid w:val="00FF09F1"/>
    <w:rsid w:val="00FF0D60"/>
    <w:rsid w:val="00FF131F"/>
    <w:rsid w:val="00FF24C4"/>
    <w:rsid w:val="00FF414A"/>
    <w:rsid w:val="00FF481E"/>
    <w:rsid w:val="00FF705A"/>
  </w:rsids>
  <m:mathPr>
    <m:mathFont m:val="Cambria Math"/>
    <m:brkBin m:val="before"/>
    <m:brkBinSub m:val="--"/>
    <m:smallFrac m:val="0"/>
    <m:dispDef/>
    <m:lMargin m:val="0"/>
    <m:rMargin m:val="0"/>
    <m:defJc m:val="centerGroup"/>
    <m:wrapIndent m:val="1440"/>
    <m:intLim m:val="subSup"/>
    <m:naryLim m:val="undOvr"/>
  </m:mathPr>
  <w:themeFontLang w:val="hr-HR"/>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0180F750"/>
  <w15:docId w15:val="{7C2AE238-3293-4240-A70F-35505DA19D2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Theme="minorHAnsi" w:eastAsiaTheme="minorEastAsia" w:hAnsiTheme="minorHAnsi" w:cstheme="minorBidi"/>
        <w:sz w:val="22"/>
        <w:szCs w:val="22"/>
        <w:lang w:val="hr-HR" w:eastAsia="en-US" w:bidi="ar-SA"/>
      </w:rPr>
    </w:rPrDefault>
    <w:pPrDefault>
      <w:pPr>
        <w:spacing w:after="200" w:line="276" w:lineRule="auto"/>
      </w:pPr>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A5508C"/>
  </w:style>
  <w:style w:type="paragraph" w:styleId="Heading1">
    <w:name w:val="heading 1"/>
    <w:basedOn w:val="Normal"/>
    <w:next w:val="Normal"/>
    <w:link w:val="Heading1Char"/>
    <w:uiPriority w:val="9"/>
    <w:qFormat/>
    <w:rsid w:val="00197136"/>
    <w:pPr>
      <w:keepNext/>
      <w:keepLines/>
      <w:numPr>
        <w:numId w:val="19"/>
      </w:numPr>
      <w:spacing w:before="480" w:after="0"/>
      <w:ind w:left="431" w:hanging="431"/>
      <w:outlineLvl w:val="0"/>
    </w:pPr>
    <w:rPr>
      <w:rFonts w:asciiTheme="majorHAnsi" w:eastAsiaTheme="majorEastAsia" w:hAnsiTheme="majorHAnsi" w:cstheme="majorBidi"/>
      <w:b/>
      <w:bCs/>
      <w:color w:val="365F91" w:themeColor="accent1" w:themeShade="BF"/>
      <w:sz w:val="28"/>
      <w:szCs w:val="28"/>
    </w:rPr>
  </w:style>
  <w:style w:type="paragraph" w:styleId="Heading2">
    <w:name w:val="heading 2"/>
    <w:basedOn w:val="Normal"/>
    <w:next w:val="Normal"/>
    <w:link w:val="Heading2Char"/>
    <w:autoRedefine/>
    <w:uiPriority w:val="9"/>
    <w:unhideWhenUsed/>
    <w:qFormat/>
    <w:rsid w:val="00902A6F"/>
    <w:pPr>
      <w:keepNext/>
      <w:keepLines/>
      <w:numPr>
        <w:ilvl w:val="1"/>
        <w:numId w:val="19"/>
      </w:numPr>
      <w:spacing w:after="0" w:line="240" w:lineRule="auto"/>
      <w:jc w:val="both"/>
      <w:outlineLvl w:val="1"/>
    </w:pPr>
    <w:rPr>
      <w:rFonts w:asciiTheme="majorHAnsi" w:eastAsia="Times New Roman" w:hAnsiTheme="majorHAnsi" w:cstheme="majorBidi"/>
      <w:b/>
      <w:bCs/>
      <w:color w:val="4F81BD" w:themeColor="accent1"/>
      <w:sz w:val="26"/>
      <w:szCs w:val="26"/>
      <w:lang w:eastAsia="hr-HR"/>
    </w:rPr>
  </w:style>
  <w:style w:type="paragraph" w:styleId="Heading3">
    <w:name w:val="heading 3"/>
    <w:aliases w:val="Heading 3.1."/>
    <w:basedOn w:val="Normal"/>
    <w:next w:val="Normal"/>
    <w:link w:val="Heading3Char"/>
    <w:autoRedefine/>
    <w:uiPriority w:val="9"/>
    <w:unhideWhenUsed/>
    <w:qFormat/>
    <w:rsid w:val="00902A6F"/>
    <w:pPr>
      <w:keepNext/>
      <w:keepLines/>
      <w:numPr>
        <w:ilvl w:val="2"/>
        <w:numId w:val="19"/>
      </w:numPr>
      <w:spacing w:before="200" w:after="0"/>
      <w:jc w:val="both"/>
      <w:outlineLvl w:val="2"/>
    </w:pPr>
    <w:rPr>
      <w:rFonts w:asciiTheme="majorHAnsi" w:eastAsiaTheme="majorEastAsia" w:hAnsiTheme="majorHAnsi" w:cstheme="majorBidi"/>
      <w:b/>
      <w:bCs/>
      <w:color w:val="4F81BD" w:themeColor="accent1"/>
    </w:rPr>
  </w:style>
  <w:style w:type="paragraph" w:styleId="Heading4">
    <w:name w:val="heading 4"/>
    <w:basedOn w:val="Normal"/>
    <w:next w:val="Normal"/>
    <w:link w:val="Heading4Char"/>
    <w:uiPriority w:val="9"/>
    <w:unhideWhenUsed/>
    <w:qFormat/>
    <w:rsid w:val="00685B74"/>
    <w:pPr>
      <w:keepNext/>
      <w:keepLines/>
      <w:numPr>
        <w:ilvl w:val="3"/>
        <w:numId w:val="19"/>
      </w:numPr>
      <w:spacing w:before="200" w:after="0"/>
      <w:outlineLvl w:val="3"/>
    </w:pPr>
    <w:rPr>
      <w:rFonts w:asciiTheme="majorHAnsi" w:eastAsiaTheme="majorEastAsia" w:hAnsiTheme="majorHAnsi" w:cstheme="majorBidi"/>
      <w:b/>
      <w:bCs/>
      <w:i/>
      <w:iCs/>
      <w:color w:val="4F81BD" w:themeColor="accent1"/>
    </w:rPr>
  </w:style>
  <w:style w:type="paragraph" w:styleId="Heading5">
    <w:name w:val="heading 5"/>
    <w:basedOn w:val="Normal"/>
    <w:next w:val="Normal"/>
    <w:link w:val="Heading5Char"/>
    <w:uiPriority w:val="9"/>
    <w:unhideWhenUsed/>
    <w:qFormat/>
    <w:rsid w:val="00685B74"/>
    <w:pPr>
      <w:keepNext/>
      <w:keepLines/>
      <w:numPr>
        <w:ilvl w:val="4"/>
        <w:numId w:val="19"/>
      </w:numPr>
      <w:spacing w:before="200" w:after="0"/>
      <w:outlineLvl w:val="4"/>
    </w:pPr>
    <w:rPr>
      <w:rFonts w:asciiTheme="majorHAnsi" w:eastAsiaTheme="majorEastAsia" w:hAnsiTheme="majorHAnsi" w:cstheme="majorBidi"/>
      <w:color w:val="243F60" w:themeColor="accent1" w:themeShade="7F"/>
    </w:rPr>
  </w:style>
  <w:style w:type="paragraph" w:styleId="Heading6">
    <w:name w:val="heading 6"/>
    <w:basedOn w:val="Normal"/>
    <w:next w:val="Normal"/>
    <w:link w:val="Heading6Char"/>
    <w:uiPriority w:val="9"/>
    <w:unhideWhenUsed/>
    <w:qFormat/>
    <w:rsid w:val="00685B74"/>
    <w:pPr>
      <w:keepNext/>
      <w:keepLines/>
      <w:numPr>
        <w:ilvl w:val="5"/>
        <w:numId w:val="19"/>
      </w:numPr>
      <w:spacing w:before="200" w:after="0"/>
      <w:outlineLvl w:val="5"/>
    </w:pPr>
    <w:rPr>
      <w:rFonts w:asciiTheme="majorHAnsi" w:eastAsiaTheme="majorEastAsia" w:hAnsiTheme="majorHAnsi" w:cstheme="majorBidi"/>
      <w:i/>
      <w:iCs/>
      <w:color w:val="243F60" w:themeColor="accent1" w:themeShade="7F"/>
    </w:rPr>
  </w:style>
  <w:style w:type="paragraph" w:styleId="Heading7">
    <w:name w:val="heading 7"/>
    <w:basedOn w:val="Normal"/>
    <w:next w:val="Normal"/>
    <w:link w:val="Heading7Char"/>
    <w:uiPriority w:val="9"/>
    <w:unhideWhenUsed/>
    <w:qFormat/>
    <w:rsid w:val="00685B74"/>
    <w:pPr>
      <w:keepNext/>
      <w:keepLines/>
      <w:numPr>
        <w:ilvl w:val="6"/>
        <w:numId w:val="19"/>
      </w:numPr>
      <w:spacing w:before="200" w:after="0"/>
      <w:outlineLvl w:val="6"/>
    </w:pPr>
    <w:rPr>
      <w:rFonts w:asciiTheme="majorHAnsi" w:eastAsiaTheme="majorEastAsia" w:hAnsiTheme="majorHAnsi" w:cstheme="majorBidi"/>
      <w:i/>
      <w:iCs/>
      <w:color w:val="404040" w:themeColor="text1" w:themeTint="BF"/>
    </w:rPr>
  </w:style>
  <w:style w:type="paragraph" w:styleId="Heading8">
    <w:name w:val="heading 8"/>
    <w:basedOn w:val="Normal"/>
    <w:next w:val="Normal"/>
    <w:link w:val="Heading8Char"/>
    <w:uiPriority w:val="9"/>
    <w:unhideWhenUsed/>
    <w:qFormat/>
    <w:rsid w:val="00685B74"/>
    <w:pPr>
      <w:keepNext/>
      <w:keepLines/>
      <w:numPr>
        <w:ilvl w:val="7"/>
        <w:numId w:val="19"/>
      </w:numPr>
      <w:spacing w:before="200" w:after="0"/>
      <w:outlineLvl w:val="7"/>
    </w:pPr>
    <w:rPr>
      <w:rFonts w:asciiTheme="majorHAnsi" w:eastAsiaTheme="majorEastAsia" w:hAnsiTheme="majorHAnsi" w:cstheme="majorBidi"/>
      <w:color w:val="4F81BD" w:themeColor="accent1"/>
      <w:sz w:val="20"/>
      <w:szCs w:val="20"/>
    </w:rPr>
  </w:style>
  <w:style w:type="paragraph" w:styleId="Heading9">
    <w:name w:val="heading 9"/>
    <w:basedOn w:val="Normal"/>
    <w:next w:val="Normal"/>
    <w:link w:val="Heading9Char"/>
    <w:uiPriority w:val="9"/>
    <w:unhideWhenUsed/>
    <w:qFormat/>
    <w:rsid w:val="00685B74"/>
    <w:pPr>
      <w:keepNext/>
      <w:keepLines/>
      <w:numPr>
        <w:ilvl w:val="8"/>
        <w:numId w:val="19"/>
      </w:numPr>
      <w:spacing w:before="200" w:after="0"/>
      <w:outlineLvl w:val="8"/>
    </w:pPr>
    <w:rPr>
      <w:rFonts w:asciiTheme="majorHAnsi" w:eastAsiaTheme="majorEastAsia" w:hAnsiTheme="majorHAnsi" w:cstheme="majorBidi"/>
      <w:i/>
      <w:iCs/>
      <w:color w:val="404040" w:themeColor="text1" w:themeTint="BF"/>
      <w:sz w:val="20"/>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FootnoteText">
    <w:name w:val="footnote text"/>
    <w:basedOn w:val="Normal"/>
    <w:link w:val="FootnoteTextChar"/>
    <w:uiPriority w:val="99"/>
    <w:rsid w:val="008B0F78"/>
    <w:pPr>
      <w:spacing w:after="0" w:line="240" w:lineRule="auto"/>
    </w:pPr>
    <w:rPr>
      <w:rFonts w:ascii="Times New Roman" w:eastAsia="Times New Roman" w:hAnsi="Times New Roman" w:cs="Times New Roman"/>
      <w:sz w:val="20"/>
      <w:szCs w:val="20"/>
    </w:rPr>
  </w:style>
  <w:style w:type="character" w:customStyle="1" w:styleId="FootnoteTextChar">
    <w:name w:val="Footnote Text Char"/>
    <w:basedOn w:val="DefaultParagraphFont"/>
    <w:link w:val="FootnoteText"/>
    <w:uiPriority w:val="99"/>
    <w:rsid w:val="008B0F78"/>
    <w:rPr>
      <w:rFonts w:ascii="Times New Roman" w:eastAsia="Times New Roman" w:hAnsi="Times New Roman" w:cs="Times New Roman"/>
      <w:sz w:val="20"/>
      <w:szCs w:val="20"/>
    </w:rPr>
  </w:style>
  <w:style w:type="character" w:styleId="FootnoteReference">
    <w:name w:val="footnote reference"/>
    <w:uiPriority w:val="99"/>
    <w:rsid w:val="008B0F78"/>
    <w:rPr>
      <w:vertAlign w:val="superscript"/>
    </w:rPr>
  </w:style>
  <w:style w:type="paragraph" w:styleId="BalloonText">
    <w:name w:val="Balloon Text"/>
    <w:basedOn w:val="Normal"/>
    <w:link w:val="BalloonTextChar"/>
    <w:uiPriority w:val="99"/>
    <w:semiHidden/>
    <w:unhideWhenUsed/>
    <w:rsid w:val="008B0F78"/>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8B0F78"/>
    <w:rPr>
      <w:rFonts w:ascii="Tahoma" w:hAnsi="Tahoma" w:cs="Tahoma"/>
      <w:sz w:val="16"/>
      <w:szCs w:val="16"/>
    </w:rPr>
  </w:style>
  <w:style w:type="character" w:customStyle="1" w:styleId="Heading1Char">
    <w:name w:val="Heading 1 Char"/>
    <w:basedOn w:val="DefaultParagraphFont"/>
    <w:link w:val="Heading1"/>
    <w:uiPriority w:val="9"/>
    <w:rsid w:val="00197136"/>
    <w:rPr>
      <w:rFonts w:asciiTheme="majorHAnsi" w:eastAsiaTheme="majorEastAsia" w:hAnsiTheme="majorHAnsi" w:cstheme="majorBidi"/>
      <w:b/>
      <w:bCs/>
      <w:color w:val="365F91" w:themeColor="accent1" w:themeShade="BF"/>
      <w:sz w:val="28"/>
      <w:szCs w:val="28"/>
    </w:rPr>
  </w:style>
  <w:style w:type="character" w:customStyle="1" w:styleId="Heading2Char">
    <w:name w:val="Heading 2 Char"/>
    <w:basedOn w:val="DefaultParagraphFont"/>
    <w:link w:val="Heading2"/>
    <w:uiPriority w:val="9"/>
    <w:rsid w:val="00902A6F"/>
    <w:rPr>
      <w:rFonts w:asciiTheme="majorHAnsi" w:eastAsia="Times New Roman" w:hAnsiTheme="majorHAnsi" w:cstheme="majorBidi"/>
      <w:b/>
      <w:bCs/>
      <w:color w:val="4F81BD" w:themeColor="accent1"/>
      <w:sz w:val="26"/>
      <w:szCs w:val="26"/>
      <w:lang w:eastAsia="hr-HR"/>
    </w:rPr>
  </w:style>
  <w:style w:type="paragraph" w:styleId="Caption">
    <w:name w:val="caption"/>
    <w:basedOn w:val="Normal"/>
    <w:next w:val="Normal"/>
    <w:uiPriority w:val="35"/>
    <w:unhideWhenUsed/>
    <w:qFormat/>
    <w:rsid w:val="00685B74"/>
    <w:pPr>
      <w:spacing w:line="240" w:lineRule="auto"/>
    </w:pPr>
    <w:rPr>
      <w:b/>
      <w:bCs/>
      <w:color w:val="4F81BD" w:themeColor="accent1"/>
      <w:sz w:val="18"/>
      <w:szCs w:val="18"/>
    </w:rPr>
  </w:style>
  <w:style w:type="character" w:customStyle="1" w:styleId="Heading3Char">
    <w:name w:val="Heading 3 Char"/>
    <w:aliases w:val="Heading 3.1. Char"/>
    <w:basedOn w:val="DefaultParagraphFont"/>
    <w:link w:val="Heading3"/>
    <w:uiPriority w:val="9"/>
    <w:rsid w:val="00902A6F"/>
    <w:rPr>
      <w:rFonts w:asciiTheme="majorHAnsi" w:eastAsiaTheme="majorEastAsia" w:hAnsiTheme="majorHAnsi" w:cstheme="majorBidi"/>
      <w:b/>
      <w:bCs/>
      <w:color w:val="4F81BD" w:themeColor="accent1"/>
    </w:rPr>
  </w:style>
  <w:style w:type="character" w:customStyle="1" w:styleId="Heading4Char">
    <w:name w:val="Heading 4 Char"/>
    <w:basedOn w:val="DefaultParagraphFont"/>
    <w:link w:val="Heading4"/>
    <w:uiPriority w:val="9"/>
    <w:rsid w:val="00685B74"/>
    <w:rPr>
      <w:rFonts w:asciiTheme="majorHAnsi" w:eastAsiaTheme="majorEastAsia" w:hAnsiTheme="majorHAnsi" w:cstheme="majorBidi"/>
      <w:b/>
      <w:bCs/>
      <w:i/>
      <w:iCs/>
      <w:color w:val="4F81BD" w:themeColor="accent1"/>
    </w:rPr>
  </w:style>
  <w:style w:type="character" w:customStyle="1" w:styleId="Heading5Char">
    <w:name w:val="Heading 5 Char"/>
    <w:basedOn w:val="DefaultParagraphFont"/>
    <w:link w:val="Heading5"/>
    <w:uiPriority w:val="9"/>
    <w:rsid w:val="00685B74"/>
    <w:rPr>
      <w:rFonts w:asciiTheme="majorHAnsi" w:eastAsiaTheme="majorEastAsia" w:hAnsiTheme="majorHAnsi" w:cstheme="majorBidi"/>
      <w:color w:val="243F60" w:themeColor="accent1" w:themeShade="7F"/>
    </w:rPr>
  </w:style>
  <w:style w:type="character" w:customStyle="1" w:styleId="Heading6Char">
    <w:name w:val="Heading 6 Char"/>
    <w:basedOn w:val="DefaultParagraphFont"/>
    <w:link w:val="Heading6"/>
    <w:uiPriority w:val="9"/>
    <w:rsid w:val="00685B74"/>
    <w:rPr>
      <w:rFonts w:asciiTheme="majorHAnsi" w:eastAsiaTheme="majorEastAsia" w:hAnsiTheme="majorHAnsi" w:cstheme="majorBidi"/>
      <w:i/>
      <w:iCs/>
      <w:color w:val="243F60" w:themeColor="accent1" w:themeShade="7F"/>
    </w:rPr>
  </w:style>
  <w:style w:type="character" w:customStyle="1" w:styleId="Heading7Char">
    <w:name w:val="Heading 7 Char"/>
    <w:basedOn w:val="DefaultParagraphFont"/>
    <w:link w:val="Heading7"/>
    <w:uiPriority w:val="9"/>
    <w:rsid w:val="00685B74"/>
    <w:rPr>
      <w:rFonts w:asciiTheme="majorHAnsi" w:eastAsiaTheme="majorEastAsia" w:hAnsiTheme="majorHAnsi" w:cstheme="majorBidi"/>
      <w:i/>
      <w:iCs/>
      <w:color w:val="404040" w:themeColor="text1" w:themeTint="BF"/>
    </w:rPr>
  </w:style>
  <w:style w:type="character" w:customStyle="1" w:styleId="Heading8Char">
    <w:name w:val="Heading 8 Char"/>
    <w:basedOn w:val="DefaultParagraphFont"/>
    <w:link w:val="Heading8"/>
    <w:uiPriority w:val="9"/>
    <w:rsid w:val="00685B74"/>
    <w:rPr>
      <w:rFonts w:asciiTheme="majorHAnsi" w:eastAsiaTheme="majorEastAsia" w:hAnsiTheme="majorHAnsi" w:cstheme="majorBidi"/>
      <w:color w:val="4F81BD" w:themeColor="accent1"/>
      <w:sz w:val="20"/>
      <w:szCs w:val="20"/>
    </w:rPr>
  </w:style>
  <w:style w:type="character" w:customStyle="1" w:styleId="Heading9Char">
    <w:name w:val="Heading 9 Char"/>
    <w:basedOn w:val="DefaultParagraphFont"/>
    <w:link w:val="Heading9"/>
    <w:uiPriority w:val="9"/>
    <w:rsid w:val="00685B74"/>
    <w:rPr>
      <w:rFonts w:asciiTheme="majorHAnsi" w:eastAsiaTheme="majorEastAsia" w:hAnsiTheme="majorHAnsi" w:cstheme="majorBidi"/>
      <w:i/>
      <w:iCs/>
      <w:color w:val="404040" w:themeColor="text1" w:themeTint="BF"/>
      <w:sz w:val="20"/>
      <w:szCs w:val="20"/>
    </w:rPr>
  </w:style>
  <w:style w:type="paragraph" w:styleId="ListParagraph">
    <w:name w:val="List Paragraph"/>
    <w:basedOn w:val="Normal"/>
    <w:uiPriority w:val="34"/>
    <w:qFormat/>
    <w:rsid w:val="00BD6A24"/>
    <w:pPr>
      <w:ind w:left="720"/>
      <w:contextualSpacing/>
    </w:pPr>
  </w:style>
  <w:style w:type="paragraph" w:styleId="Subtitle">
    <w:name w:val="Subtitle"/>
    <w:basedOn w:val="Normal"/>
    <w:next w:val="Normal"/>
    <w:link w:val="SubtitleChar"/>
    <w:uiPriority w:val="11"/>
    <w:qFormat/>
    <w:rsid w:val="00685B74"/>
    <w:pPr>
      <w:numPr>
        <w:ilvl w:val="1"/>
      </w:numPr>
    </w:pPr>
    <w:rPr>
      <w:rFonts w:asciiTheme="majorHAnsi" w:eastAsiaTheme="majorEastAsia" w:hAnsiTheme="majorHAnsi" w:cstheme="majorBidi"/>
      <w:i/>
      <w:iCs/>
      <w:color w:val="4F81BD" w:themeColor="accent1"/>
      <w:spacing w:val="15"/>
      <w:sz w:val="24"/>
      <w:szCs w:val="24"/>
    </w:rPr>
  </w:style>
  <w:style w:type="character" w:customStyle="1" w:styleId="SubtitleChar">
    <w:name w:val="Subtitle Char"/>
    <w:basedOn w:val="DefaultParagraphFont"/>
    <w:link w:val="Subtitle"/>
    <w:uiPriority w:val="11"/>
    <w:rsid w:val="00685B74"/>
    <w:rPr>
      <w:rFonts w:asciiTheme="majorHAnsi" w:eastAsiaTheme="majorEastAsia" w:hAnsiTheme="majorHAnsi" w:cstheme="majorBidi"/>
      <w:i/>
      <w:iCs/>
      <w:color w:val="4F81BD" w:themeColor="accent1"/>
      <w:spacing w:val="15"/>
      <w:sz w:val="24"/>
      <w:szCs w:val="24"/>
    </w:rPr>
  </w:style>
  <w:style w:type="character" w:styleId="CommentReference">
    <w:name w:val="annotation reference"/>
    <w:basedOn w:val="DefaultParagraphFont"/>
    <w:unhideWhenUsed/>
    <w:rsid w:val="002F2FD0"/>
    <w:rPr>
      <w:sz w:val="16"/>
      <w:szCs w:val="16"/>
    </w:rPr>
  </w:style>
  <w:style w:type="paragraph" w:styleId="CommentText">
    <w:name w:val="annotation text"/>
    <w:basedOn w:val="Normal"/>
    <w:link w:val="CommentTextChar"/>
    <w:uiPriority w:val="99"/>
    <w:unhideWhenUsed/>
    <w:rsid w:val="002F2FD0"/>
    <w:pPr>
      <w:spacing w:line="240" w:lineRule="auto"/>
    </w:pPr>
    <w:rPr>
      <w:sz w:val="20"/>
      <w:szCs w:val="20"/>
    </w:rPr>
  </w:style>
  <w:style w:type="character" w:customStyle="1" w:styleId="CommentTextChar">
    <w:name w:val="Comment Text Char"/>
    <w:basedOn w:val="DefaultParagraphFont"/>
    <w:link w:val="CommentText"/>
    <w:uiPriority w:val="99"/>
    <w:rsid w:val="002F2FD0"/>
    <w:rPr>
      <w:sz w:val="20"/>
      <w:szCs w:val="20"/>
    </w:rPr>
  </w:style>
  <w:style w:type="paragraph" w:styleId="CommentSubject">
    <w:name w:val="annotation subject"/>
    <w:basedOn w:val="CommentText"/>
    <w:next w:val="CommentText"/>
    <w:link w:val="CommentSubjectChar"/>
    <w:uiPriority w:val="99"/>
    <w:semiHidden/>
    <w:unhideWhenUsed/>
    <w:rsid w:val="002F2FD0"/>
    <w:rPr>
      <w:b/>
      <w:bCs/>
    </w:rPr>
  </w:style>
  <w:style w:type="character" w:customStyle="1" w:styleId="CommentSubjectChar">
    <w:name w:val="Comment Subject Char"/>
    <w:basedOn w:val="CommentTextChar"/>
    <w:link w:val="CommentSubject"/>
    <w:uiPriority w:val="99"/>
    <w:semiHidden/>
    <w:rsid w:val="002F2FD0"/>
    <w:rPr>
      <w:b/>
      <w:bCs/>
      <w:sz w:val="20"/>
      <w:szCs w:val="20"/>
    </w:rPr>
  </w:style>
  <w:style w:type="paragraph" w:styleId="Header">
    <w:name w:val="header"/>
    <w:basedOn w:val="Normal"/>
    <w:link w:val="HeaderChar"/>
    <w:uiPriority w:val="99"/>
    <w:unhideWhenUsed/>
    <w:rsid w:val="00455F3E"/>
    <w:pPr>
      <w:tabs>
        <w:tab w:val="center" w:pos="4536"/>
        <w:tab w:val="right" w:pos="9072"/>
      </w:tabs>
      <w:spacing w:after="0" w:line="240" w:lineRule="auto"/>
    </w:pPr>
  </w:style>
  <w:style w:type="character" w:customStyle="1" w:styleId="HeaderChar">
    <w:name w:val="Header Char"/>
    <w:basedOn w:val="DefaultParagraphFont"/>
    <w:link w:val="Header"/>
    <w:uiPriority w:val="99"/>
    <w:rsid w:val="00455F3E"/>
  </w:style>
  <w:style w:type="paragraph" w:styleId="Footer">
    <w:name w:val="footer"/>
    <w:basedOn w:val="Normal"/>
    <w:link w:val="FooterChar"/>
    <w:uiPriority w:val="99"/>
    <w:unhideWhenUsed/>
    <w:rsid w:val="00455F3E"/>
    <w:pPr>
      <w:tabs>
        <w:tab w:val="center" w:pos="4536"/>
        <w:tab w:val="right" w:pos="9072"/>
      </w:tabs>
      <w:spacing w:after="0" w:line="240" w:lineRule="auto"/>
    </w:pPr>
  </w:style>
  <w:style w:type="character" w:customStyle="1" w:styleId="FooterChar">
    <w:name w:val="Footer Char"/>
    <w:basedOn w:val="DefaultParagraphFont"/>
    <w:link w:val="Footer"/>
    <w:uiPriority w:val="99"/>
    <w:rsid w:val="00455F3E"/>
  </w:style>
  <w:style w:type="character" w:styleId="PageNumber">
    <w:name w:val="page number"/>
    <w:basedOn w:val="DefaultParagraphFont"/>
    <w:rsid w:val="00F87C66"/>
  </w:style>
  <w:style w:type="paragraph" w:styleId="TOC1">
    <w:name w:val="toc 1"/>
    <w:basedOn w:val="Normal"/>
    <w:next w:val="Normal"/>
    <w:autoRedefine/>
    <w:uiPriority w:val="39"/>
    <w:unhideWhenUsed/>
    <w:rsid w:val="00DF1047"/>
    <w:pPr>
      <w:tabs>
        <w:tab w:val="left" w:pos="440"/>
        <w:tab w:val="right" w:leader="dot" w:pos="9062"/>
      </w:tabs>
      <w:spacing w:after="0"/>
    </w:pPr>
  </w:style>
  <w:style w:type="paragraph" w:styleId="TOC2">
    <w:name w:val="toc 2"/>
    <w:basedOn w:val="Normal"/>
    <w:next w:val="Normal"/>
    <w:autoRedefine/>
    <w:uiPriority w:val="39"/>
    <w:unhideWhenUsed/>
    <w:rsid w:val="00944DA9"/>
    <w:pPr>
      <w:tabs>
        <w:tab w:val="left" w:pos="880"/>
        <w:tab w:val="right" w:leader="dot" w:pos="9062"/>
      </w:tabs>
      <w:spacing w:after="100" w:line="240" w:lineRule="auto"/>
      <w:ind w:left="221"/>
    </w:pPr>
  </w:style>
  <w:style w:type="paragraph" w:styleId="TOC3">
    <w:name w:val="toc 3"/>
    <w:basedOn w:val="Normal"/>
    <w:next w:val="Normal"/>
    <w:autoRedefine/>
    <w:uiPriority w:val="39"/>
    <w:unhideWhenUsed/>
    <w:rsid w:val="00F87C66"/>
    <w:pPr>
      <w:spacing w:after="100"/>
      <w:ind w:left="440"/>
    </w:pPr>
  </w:style>
  <w:style w:type="character" w:styleId="Hyperlink">
    <w:name w:val="Hyperlink"/>
    <w:basedOn w:val="DefaultParagraphFont"/>
    <w:uiPriority w:val="99"/>
    <w:unhideWhenUsed/>
    <w:rsid w:val="00F87C66"/>
    <w:rPr>
      <w:color w:val="0000FF" w:themeColor="hyperlink"/>
      <w:u w:val="single"/>
    </w:rPr>
  </w:style>
  <w:style w:type="paragraph" w:styleId="TOCHeading">
    <w:name w:val="TOC Heading"/>
    <w:basedOn w:val="Heading1"/>
    <w:next w:val="Normal"/>
    <w:uiPriority w:val="39"/>
    <w:unhideWhenUsed/>
    <w:qFormat/>
    <w:rsid w:val="00685B74"/>
    <w:pPr>
      <w:outlineLvl w:val="9"/>
    </w:pPr>
  </w:style>
  <w:style w:type="character" w:styleId="FollowedHyperlink">
    <w:name w:val="FollowedHyperlink"/>
    <w:basedOn w:val="DefaultParagraphFont"/>
    <w:uiPriority w:val="99"/>
    <w:semiHidden/>
    <w:unhideWhenUsed/>
    <w:rsid w:val="001C48D1"/>
    <w:rPr>
      <w:color w:val="800080" w:themeColor="followedHyperlink"/>
      <w:u w:val="single"/>
    </w:rPr>
  </w:style>
  <w:style w:type="paragraph" w:styleId="TableofFigures">
    <w:name w:val="table of figures"/>
    <w:basedOn w:val="Normal"/>
    <w:next w:val="Normal"/>
    <w:uiPriority w:val="99"/>
    <w:unhideWhenUsed/>
    <w:rsid w:val="00157DFC"/>
    <w:pPr>
      <w:spacing w:after="0"/>
    </w:pPr>
  </w:style>
  <w:style w:type="table" w:styleId="ColorfulShading-Accent1">
    <w:name w:val="Colorful Shading Accent 1"/>
    <w:basedOn w:val="TableNormal"/>
    <w:uiPriority w:val="71"/>
    <w:rsid w:val="00537CB0"/>
    <w:pPr>
      <w:spacing w:after="0" w:line="240" w:lineRule="auto"/>
    </w:pPr>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MediumList2-Accent1">
    <w:name w:val="Medium List 2 Accent 1"/>
    <w:basedOn w:val="TableNormal"/>
    <w:uiPriority w:val="66"/>
    <w:rsid w:val="00537CB0"/>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TableGrid">
    <w:name w:val="Table Grid"/>
    <w:basedOn w:val="TableNormal"/>
    <w:uiPriority w:val="59"/>
    <w:rsid w:val="00E813B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LightGrid-Accent1">
    <w:name w:val="Light Grid Accent 1"/>
    <w:basedOn w:val="TableNormal"/>
    <w:uiPriority w:val="62"/>
    <w:rsid w:val="00C66E65"/>
    <w:pPr>
      <w:spacing w:after="0" w:line="240" w:lineRule="auto"/>
    </w:p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customStyle="1" w:styleId="TableGrid1">
    <w:name w:val="Table Grid1"/>
    <w:basedOn w:val="TableNormal"/>
    <w:next w:val="TableGrid"/>
    <w:uiPriority w:val="59"/>
    <w:rsid w:val="00AF5127"/>
    <w:pPr>
      <w:spacing w:after="0" w:line="240" w:lineRule="auto"/>
    </w:pPr>
    <w:rPr>
      <w:lang w:val="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LightList-Accent1">
    <w:name w:val="Light List Accent 1"/>
    <w:basedOn w:val="TableNormal"/>
    <w:uiPriority w:val="61"/>
    <w:rsid w:val="002749C2"/>
    <w:pPr>
      <w:spacing w:after="0" w:line="240" w:lineRule="auto"/>
    </w:p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paragraph" w:customStyle="1" w:styleId="Default">
    <w:name w:val="Default"/>
    <w:rsid w:val="00511DB8"/>
    <w:pPr>
      <w:autoSpaceDE w:val="0"/>
      <w:autoSpaceDN w:val="0"/>
      <w:adjustRightInd w:val="0"/>
      <w:spacing w:after="0" w:line="240" w:lineRule="auto"/>
    </w:pPr>
    <w:rPr>
      <w:rFonts w:ascii="Calibri" w:hAnsi="Calibri" w:cs="Calibri"/>
      <w:color w:val="000000"/>
      <w:sz w:val="24"/>
      <w:szCs w:val="24"/>
    </w:rPr>
  </w:style>
  <w:style w:type="table" w:styleId="LightGrid-Accent5">
    <w:name w:val="Light Grid Accent 5"/>
    <w:basedOn w:val="TableNormal"/>
    <w:uiPriority w:val="62"/>
    <w:rsid w:val="00280854"/>
    <w:pPr>
      <w:spacing w:after="0" w:line="240" w:lineRule="auto"/>
    </w:p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paragraph" w:styleId="Revision">
    <w:name w:val="Revision"/>
    <w:hidden/>
    <w:uiPriority w:val="99"/>
    <w:semiHidden/>
    <w:rsid w:val="002517F0"/>
    <w:pPr>
      <w:spacing w:after="0" w:line="240" w:lineRule="auto"/>
    </w:pPr>
  </w:style>
  <w:style w:type="character" w:customStyle="1" w:styleId="markedcontent">
    <w:name w:val="markedcontent"/>
    <w:basedOn w:val="DefaultParagraphFont"/>
    <w:rsid w:val="0011164A"/>
  </w:style>
  <w:style w:type="paragraph" w:styleId="Title">
    <w:name w:val="Title"/>
    <w:basedOn w:val="Normal"/>
    <w:next w:val="Normal"/>
    <w:link w:val="TitleChar"/>
    <w:uiPriority w:val="10"/>
    <w:qFormat/>
    <w:rsid w:val="00685B74"/>
    <w:pPr>
      <w:pBdr>
        <w:bottom w:val="single" w:sz="8" w:space="4" w:color="4F81BD" w:themeColor="accent1"/>
      </w:pBdr>
      <w:spacing w:after="300" w:line="240" w:lineRule="auto"/>
      <w:contextualSpacing/>
    </w:pPr>
    <w:rPr>
      <w:rFonts w:asciiTheme="majorHAnsi" w:eastAsiaTheme="majorEastAsia" w:hAnsiTheme="majorHAnsi" w:cstheme="majorBidi"/>
      <w:color w:val="17365D" w:themeColor="text2" w:themeShade="BF"/>
      <w:spacing w:val="5"/>
      <w:sz w:val="52"/>
      <w:szCs w:val="52"/>
    </w:rPr>
  </w:style>
  <w:style w:type="character" w:customStyle="1" w:styleId="TitleChar">
    <w:name w:val="Title Char"/>
    <w:basedOn w:val="DefaultParagraphFont"/>
    <w:link w:val="Title"/>
    <w:uiPriority w:val="10"/>
    <w:rsid w:val="00685B74"/>
    <w:rPr>
      <w:rFonts w:asciiTheme="majorHAnsi" w:eastAsiaTheme="majorEastAsia" w:hAnsiTheme="majorHAnsi" w:cstheme="majorBidi"/>
      <w:color w:val="17365D" w:themeColor="text2" w:themeShade="BF"/>
      <w:spacing w:val="5"/>
      <w:sz w:val="52"/>
      <w:szCs w:val="52"/>
    </w:rPr>
  </w:style>
  <w:style w:type="character" w:styleId="Strong">
    <w:name w:val="Strong"/>
    <w:basedOn w:val="DefaultParagraphFont"/>
    <w:uiPriority w:val="22"/>
    <w:qFormat/>
    <w:rsid w:val="00685B74"/>
    <w:rPr>
      <w:b/>
      <w:bCs/>
    </w:rPr>
  </w:style>
  <w:style w:type="character" w:styleId="Emphasis">
    <w:name w:val="Emphasis"/>
    <w:basedOn w:val="DefaultParagraphFont"/>
    <w:uiPriority w:val="20"/>
    <w:qFormat/>
    <w:rsid w:val="00685B74"/>
    <w:rPr>
      <w:i/>
      <w:iCs/>
    </w:rPr>
  </w:style>
  <w:style w:type="paragraph" w:styleId="NoSpacing">
    <w:name w:val="No Spacing"/>
    <w:uiPriority w:val="1"/>
    <w:qFormat/>
    <w:rsid w:val="00685B74"/>
    <w:pPr>
      <w:spacing w:after="0" w:line="240" w:lineRule="auto"/>
    </w:pPr>
  </w:style>
  <w:style w:type="paragraph" w:styleId="Quote">
    <w:name w:val="Quote"/>
    <w:basedOn w:val="Normal"/>
    <w:next w:val="Normal"/>
    <w:link w:val="QuoteChar"/>
    <w:uiPriority w:val="29"/>
    <w:qFormat/>
    <w:rsid w:val="00685B74"/>
    <w:rPr>
      <w:i/>
      <w:iCs/>
      <w:color w:val="000000" w:themeColor="text1"/>
    </w:rPr>
  </w:style>
  <w:style w:type="character" w:customStyle="1" w:styleId="QuoteChar">
    <w:name w:val="Quote Char"/>
    <w:basedOn w:val="DefaultParagraphFont"/>
    <w:link w:val="Quote"/>
    <w:uiPriority w:val="29"/>
    <w:rsid w:val="00685B74"/>
    <w:rPr>
      <w:i/>
      <w:iCs/>
      <w:color w:val="000000" w:themeColor="text1"/>
    </w:rPr>
  </w:style>
  <w:style w:type="paragraph" w:styleId="IntenseQuote">
    <w:name w:val="Intense Quote"/>
    <w:basedOn w:val="Normal"/>
    <w:next w:val="Normal"/>
    <w:link w:val="IntenseQuoteChar"/>
    <w:uiPriority w:val="30"/>
    <w:qFormat/>
    <w:rsid w:val="00685B74"/>
    <w:pPr>
      <w:pBdr>
        <w:bottom w:val="single" w:sz="4" w:space="4" w:color="4F81BD" w:themeColor="accent1"/>
      </w:pBdr>
      <w:spacing w:before="200" w:after="280"/>
      <w:ind w:left="936" w:right="936"/>
    </w:pPr>
    <w:rPr>
      <w:b/>
      <w:bCs/>
      <w:i/>
      <w:iCs/>
      <w:color w:val="4F81BD" w:themeColor="accent1"/>
    </w:rPr>
  </w:style>
  <w:style w:type="character" w:customStyle="1" w:styleId="IntenseQuoteChar">
    <w:name w:val="Intense Quote Char"/>
    <w:basedOn w:val="DefaultParagraphFont"/>
    <w:link w:val="IntenseQuote"/>
    <w:uiPriority w:val="30"/>
    <w:rsid w:val="00685B74"/>
    <w:rPr>
      <w:b/>
      <w:bCs/>
      <w:i/>
      <w:iCs/>
      <w:color w:val="4F81BD" w:themeColor="accent1"/>
    </w:rPr>
  </w:style>
  <w:style w:type="character" w:styleId="SubtleEmphasis">
    <w:name w:val="Subtle Emphasis"/>
    <w:basedOn w:val="DefaultParagraphFont"/>
    <w:uiPriority w:val="19"/>
    <w:qFormat/>
    <w:rsid w:val="00685B74"/>
    <w:rPr>
      <w:i/>
      <w:iCs/>
      <w:color w:val="808080" w:themeColor="text1" w:themeTint="7F"/>
    </w:rPr>
  </w:style>
  <w:style w:type="character" w:styleId="IntenseEmphasis">
    <w:name w:val="Intense Emphasis"/>
    <w:basedOn w:val="DefaultParagraphFont"/>
    <w:uiPriority w:val="21"/>
    <w:qFormat/>
    <w:rsid w:val="00685B74"/>
    <w:rPr>
      <w:b/>
      <w:bCs/>
      <w:i/>
      <w:iCs/>
      <w:color w:val="4F81BD" w:themeColor="accent1"/>
    </w:rPr>
  </w:style>
  <w:style w:type="character" w:styleId="SubtleReference">
    <w:name w:val="Subtle Reference"/>
    <w:basedOn w:val="DefaultParagraphFont"/>
    <w:uiPriority w:val="31"/>
    <w:qFormat/>
    <w:rsid w:val="00685B74"/>
    <w:rPr>
      <w:smallCaps/>
      <w:color w:val="C0504D" w:themeColor="accent2"/>
      <w:u w:val="single"/>
    </w:rPr>
  </w:style>
  <w:style w:type="character" w:styleId="IntenseReference">
    <w:name w:val="Intense Reference"/>
    <w:basedOn w:val="DefaultParagraphFont"/>
    <w:uiPriority w:val="32"/>
    <w:qFormat/>
    <w:rsid w:val="00685B74"/>
    <w:rPr>
      <w:b/>
      <w:bCs/>
      <w:smallCaps/>
      <w:color w:val="C0504D" w:themeColor="accent2"/>
      <w:spacing w:val="5"/>
      <w:u w:val="single"/>
    </w:rPr>
  </w:style>
  <w:style w:type="character" w:styleId="BookTitle">
    <w:name w:val="Book Title"/>
    <w:basedOn w:val="DefaultParagraphFont"/>
    <w:uiPriority w:val="33"/>
    <w:qFormat/>
    <w:rsid w:val="00685B74"/>
    <w:rPr>
      <w:b/>
      <w:bCs/>
      <w:smallCaps/>
      <w:spacing w:val="5"/>
    </w:rPr>
  </w:style>
  <w:style w:type="numbering" w:customStyle="1" w:styleId="Style1">
    <w:name w:val="Style1"/>
    <w:basedOn w:val="NoList"/>
    <w:uiPriority w:val="99"/>
    <w:rsid w:val="00A5508C"/>
    <w:pPr>
      <w:numPr>
        <w:numId w:val="9"/>
      </w:numPr>
    </w:pPr>
  </w:style>
  <w:style w:type="paragraph" w:customStyle="1" w:styleId="tdp">
    <w:name w:val="td_p"/>
    <w:basedOn w:val="Normal"/>
    <w:rsid w:val="00716AD8"/>
    <w:pPr>
      <w:spacing w:after="0" w:line="240" w:lineRule="auto"/>
    </w:pPr>
    <w:rPr>
      <w:rFonts w:ascii="Arial" w:eastAsia="Arial" w:hAnsi="Arial" w:cs="Arial"/>
      <w:sz w:val="24"/>
      <w:szCs w:val="24"/>
      <w:lang w:eastAsia="hr-HR"/>
    </w:rPr>
  </w:style>
  <w:style w:type="paragraph" w:customStyle="1" w:styleId="footnotedescription">
    <w:name w:val="footnote description"/>
    <w:next w:val="Normal"/>
    <w:link w:val="footnotedescriptionChar"/>
    <w:hidden/>
    <w:rsid w:val="007E75E7"/>
    <w:pPr>
      <w:spacing w:after="0" w:line="254" w:lineRule="auto"/>
    </w:pPr>
    <w:rPr>
      <w:rFonts w:ascii="Calibri" w:eastAsia="Calibri" w:hAnsi="Calibri" w:cs="Calibri"/>
      <w:color w:val="000000"/>
      <w:sz w:val="18"/>
      <w:lang w:eastAsia="hr-HR"/>
    </w:rPr>
  </w:style>
  <w:style w:type="character" w:customStyle="1" w:styleId="footnotedescriptionChar">
    <w:name w:val="footnote description Char"/>
    <w:link w:val="footnotedescription"/>
    <w:rsid w:val="007E75E7"/>
    <w:rPr>
      <w:rFonts w:ascii="Calibri" w:eastAsia="Calibri" w:hAnsi="Calibri" w:cs="Calibri"/>
      <w:color w:val="000000"/>
      <w:sz w:val="18"/>
      <w:lang w:eastAsia="hr-HR"/>
    </w:rPr>
  </w:style>
  <w:style w:type="character" w:customStyle="1" w:styleId="footnotemark">
    <w:name w:val="footnote mark"/>
    <w:hidden/>
    <w:rsid w:val="007E75E7"/>
    <w:rPr>
      <w:rFonts w:ascii="Calibri" w:eastAsia="Calibri" w:hAnsi="Calibri" w:cs="Calibri"/>
      <w:color w:val="000000"/>
      <w:sz w:val="18"/>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115023817">
      <w:bodyDiv w:val="1"/>
      <w:marLeft w:val="0"/>
      <w:marRight w:val="0"/>
      <w:marTop w:val="0"/>
      <w:marBottom w:val="0"/>
      <w:divBdr>
        <w:top w:val="none" w:sz="0" w:space="0" w:color="auto"/>
        <w:left w:val="none" w:sz="0" w:space="0" w:color="auto"/>
        <w:bottom w:val="none" w:sz="0" w:space="0" w:color="auto"/>
        <w:right w:val="none" w:sz="0" w:space="0" w:color="auto"/>
      </w:divBdr>
    </w:div>
    <w:div w:id="573125165">
      <w:bodyDiv w:val="1"/>
      <w:marLeft w:val="0"/>
      <w:marRight w:val="0"/>
      <w:marTop w:val="0"/>
      <w:marBottom w:val="0"/>
      <w:divBdr>
        <w:top w:val="none" w:sz="0" w:space="0" w:color="auto"/>
        <w:left w:val="none" w:sz="0" w:space="0" w:color="auto"/>
        <w:bottom w:val="none" w:sz="0" w:space="0" w:color="auto"/>
        <w:right w:val="none" w:sz="0" w:space="0" w:color="auto"/>
      </w:divBdr>
    </w:div>
    <w:div w:id="694843003">
      <w:bodyDiv w:val="1"/>
      <w:marLeft w:val="0"/>
      <w:marRight w:val="0"/>
      <w:marTop w:val="0"/>
      <w:marBottom w:val="0"/>
      <w:divBdr>
        <w:top w:val="none" w:sz="0" w:space="0" w:color="auto"/>
        <w:left w:val="none" w:sz="0" w:space="0" w:color="auto"/>
        <w:bottom w:val="none" w:sz="0" w:space="0" w:color="auto"/>
        <w:right w:val="none" w:sz="0" w:space="0" w:color="auto"/>
      </w:divBdr>
    </w:div>
    <w:div w:id="970749765">
      <w:bodyDiv w:val="1"/>
      <w:marLeft w:val="0"/>
      <w:marRight w:val="0"/>
      <w:marTop w:val="0"/>
      <w:marBottom w:val="0"/>
      <w:divBdr>
        <w:top w:val="none" w:sz="0" w:space="0" w:color="auto"/>
        <w:left w:val="none" w:sz="0" w:space="0" w:color="auto"/>
        <w:bottom w:val="none" w:sz="0" w:space="0" w:color="auto"/>
        <w:right w:val="none" w:sz="0" w:space="0" w:color="auto"/>
      </w:divBdr>
    </w:div>
    <w:div w:id="1009216865">
      <w:bodyDiv w:val="1"/>
      <w:marLeft w:val="0"/>
      <w:marRight w:val="0"/>
      <w:marTop w:val="0"/>
      <w:marBottom w:val="0"/>
      <w:divBdr>
        <w:top w:val="none" w:sz="0" w:space="0" w:color="auto"/>
        <w:left w:val="none" w:sz="0" w:space="0" w:color="auto"/>
        <w:bottom w:val="none" w:sz="0" w:space="0" w:color="auto"/>
        <w:right w:val="none" w:sz="0" w:space="0" w:color="auto"/>
      </w:divBdr>
    </w:div>
    <w:div w:id="1391270248">
      <w:bodyDiv w:val="1"/>
      <w:marLeft w:val="0"/>
      <w:marRight w:val="0"/>
      <w:marTop w:val="0"/>
      <w:marBottom w:val="0"/>
      <w:divBdr>
        <w:top w:val="none" w:sz="0" w:space="0" w:color="auto"/>
        <w:left w:val="none" w:sz="0" w:space="0" w:color="auto"/>
        <w:bottom w:val="none" w:sz="0" w:space="0" w:color="auto"/>
        <w:right w:val="none" w:sz="0" w:space="0" w:color="auto"/>
      </w:divBdr>
    </w:div>
    <w:div w:id="1555850654">
      <w:bodyDiv w:val="1"/>
      <w:marLeft w:val="0"/>
      <w:marRight w:val="0"/>
      <w:marTop w:val="0"/>
      <w:marBottom w:val="0"/>
      <w:divBdr>
        <w:top w:val="none" w:sz="0" w:space="0" w:color="auto"/>
        <w:left w:val="none" w:sz="0" w:space="0" w:color="auto"/>
        <w:bottom w:val="none" w:sz="0" w:space="0" w:color="auto"/>
        <w:right w:val="none" w:sz="0" w:space="0" w:color="auto"/>
      </w:divBdr>
    </w:div>
    <w:div w:id="1587496321">
      <w:bodyDiv w:val="1"/>
      <w:marLeft w:val="0"/>
      <w:marRight w:val="0"/>
      <w:marTop w:val="0"/>
      <w:marBottom w:val="0"/>
      <w:divBdr>
        <w:top w:val="none" w:sz="0" w:space="0" w:color="auto"/>
        <w:left w:val="none" w:sz="0" w:space="0" w:color="auto"/>
        <w:bottom w:val="none" w:sz="0" w:space="0" w:color="auto"/>
        <w:right w:val="none" w:sz="0" w:space="0" w:color="auto"/>
      </w:divBdr>
    </w:div>
    <w:div w:id="1951007886">
      <w:bodyDiv w:val="1"/>
      <w:marLeft w:val="0"/>
      <w:marRight w:val="0"/>
      <w:marTop w:val="0"/>
      <w:marBottom w:val="0"/>
      <w:divBdr>
        <w:top w:val="none" w:sz="0" w:space="0" w:color="auto"/>
        <w:left w:val="none" w:sz="0" w:space="0" w:color="auto"/>
        <w:bottom w:val="none" w:sz="0" w:space="0" w:color="auto"/>
        <w:right w:val="none" w:sz="0" w:space="0" w:color="auto"/>
      </w:divBdr>
    </w:div>
    <w:div w:id="211801601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chart" Target="charts/chart2.xml"/><Relationship Id="rId26" Type="http://schemas.openxmlformats.org/officeDocument/2006/relationships/chart" Target="charts/chart10.xml"/><Relationship Id="rId3" Type="http://schemas.openxmlformats.org/officeDocument/2006/relationships/customXml" Target="../customXml/item3.xml"/><Relationship Id="rId21" Type="http://schemas.openxmlformats.org/officeDocument/2006/relationships/chart" Target="charts/chart5.xml"/><Relationship Id="rId34" Type="http://schemas.openxmlformats.org/officeDocument/2006/relationships/fontTable" Target="fontTable.xml"/><Relationship Id="rId7" Type="http://schemas.openxmlformats.org/officeDocument/2006/relationships/settings" Target="settings.xml"/><Relationship Id="rId12" Type="http://schemas.openxmlformats.org/officeDocument/2006/relationships/image" Target="media/image1.png"/><Relationship Id="rId17" Type="http://schemas.openxmlformats.org/officeDocument/2006/relationships/chart" Target="charts/chart1.xml"/><Relationship Id="rId25" Type="http://schemas.openxmlformats.org/officeDocument/2006/relationships/chart" Target="charts/chart9.xml"/><Relationship Id="rId33"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hyperlink" Target="https://www.hakom.hr/UserDocsImages/2018/odluke_rjesenja_presude/Dokument-exM1%20analiza-20180509.pdf" TargetMode="External"/><Relationship Id="rId20" Type="http://schemas.openxmlformats.org/officeDocument/2006/relationships/chart" Target="charts/chart4.xml"/><Relationship Id="rId29" Type="http://schemas.openxmlformats.org/officeDocument/2006/relationships/chart" Target="charts/chart12.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intranet/aplikacije" TargetMode="External"/><Relationship Id="rId24" Type="http://schemas.openxmlformats.org/officeDocument/2006/relationships/chart" Target="charts/chart8.xml"/><Relationship Id="rId32" Type="http://schemas.openxmlformats.org/officeDocument/2006/relationships/chart" Target="charts/chart14.xml"/><Relationship Id="rId5"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chart" Target="charts/chart7.xml"/><Relationship Id="rId28" Type="http://schemas.openxmlformats.org/officeDocument/2006/relationships/image" Target="media/image2.png"/><Relationship Id="rId10" Type="http://schemas.openxmlformats.org/officeDocument/2006/relationships/endnotes" Target="endnotes.xml"/><Relationship Id="rId19" Type="http://schemas.openxmlformats.org/officeDocument/2006/relationships/chart" Target="charts/chart3.xml"/><Relationship Id="rId31" Type="http://schemas.openxmlformats.org/officeDocument/2006/relationships/image" Target="media/image3.pn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1.xml"/><Relationship Id="rId22" Type="http://schemas.openxmlformats.org/officeDocument/2006/relationships/chart" Target="charts/chart6.xml"/><Relationship Id="rId27" Type="http://schemas.openxmlformats.org/officeDocument/2006/relationships/chart" Target="charts/chart11.xml"/><Relationship Id="rId30" Type="http://schemas.openxmlformats.org/officeDocument/2006/relationships/chart" Target="charts/chart13.xml"/><Relationship Id="rId35" Type="http://schemas.openxmlformats.org/officeDocument/2006/relationships/theme" Target="theme/theme1.xml"/><Relationship Id="rId8" Type="http://schemas.openxmlformats.org/officeDocument/2006/relationships/webSettings" Target="webSettings.xml"/></Relationships>
</file>

<file path=word/_rels/footnotes.xml.rels><?xml version="1.0" encoding="UTF-8" standalone="yes"?>
<Relationships xmlns="http://schemas.openxmlformats.org/package/2006/relationships"><Relationship Id="rId2" Type="http://schemas.openxmlformats.org/officeDocument/2006/relationships/hyperlink" Target="https://www.hakom.hr/UserDocsImages/2018/odluke_rjesenja_presude/Dokument-exM1%20analiza-20180509.pdf" TargetMode="External"/><Relationship Id="rId1" Type="http://schemas.openxmlformats.org/officeDocument/2006/relationships/hyperlink" Target="https://www.hakom.hr/UserDocsImages/2018/odluke_rjesenja_presude/Odluka-exM1%20analiza-20180509.pdf" TargetMode="External"/></Relationships>
</file>

<file path=word/charts/_rels/chart1.xml.rels><?xml version="1.0" encoding="UTF-8" standalone="yes"?>
<Relationships xmlns="http://schemas.openxmlformats.org/package/2006/relationships"><Relationship Id="rId3" Type="http://schemas.openxmlformats.org/officeDocument/2006/relationships/oleObject" Target="file:///\\hzt.local\hakom\Mape_Odjela\Analiza%20tr&#382;i&#353;ta\Analize%20mjerodavnih%20tr&#382;i&#353;ta\2021_exM1%20i%20exM2\Pra&#263;enje%20tr&#382;i&#353;ta%20M2-2007_%202019%20%2027.07.2021..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file:///\\hzt.local\hakom\Mape_Odjela\Analiza%20tr&#382;i&#353;ta\Analize%20mjerodavnih%20tr&#382;i&#353;ta\2021_exM1%20i%20exM2\Pra&#263;enje%20tr&#382;i&#353;ta%20M2-2007_%202019%20%2027.07.2021..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file:///\\hzt.local\hakom\Mape_Odjela\Analiza%20tr&#382;i&#353;ta\Analize%20mjerodavnih%20tr&#382;i&#353;ta\2021_exM1%20i%20exM2\Pra&#263;enje%20tr&#382;i&#353;ta%20M2-2007_%202019%20%2027.07.2021..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7.xml"/><Relationship Id="rId1" Type="http://schemas.microsoft.com/office/2011/relationships/chartStyle" Target="style7.xml"/><Relationship Id="rId4" Type="http://schemas.openxmlformats.org/officeDocument/2006/relationships/oleObject" Target="file:///\\hzt.local\hakom\Mape_Odjela\Analiza%20tr&#382;i&#353;ta\Analize%20mjerodavnih%20tr&#382;i&#353;ta\2021_exM1%20i%20exM2\Pra&#263;enje%20tr&#382;i&#353;ta%20M2-2007_%202019%20%2019.07.2021..xlsx" TargetMode="External"/></Relationships>
</file>

<file path=word/charts/_rels/chart8.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oleObject" Target="file:///\\hzt.local\hakom\Mape_Odjela\Analiza%20tr&#382;i&#353;ta\Analize%20mjerodavnih%20tr&#382;i&#353;ta\2021_exM1%20i%20exM2\Pra&#263;enje%20tr&#382;i&#353;ta%20M2-2007_%202019%20%2027.07.2021..xlsx" TargetMode="External"/><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1" Type="http://schemas.openxmlformats.org/officeDocument/2006/relationships/oleObject" Target="file:///\\hzt.local\hakom\Mape_Odjela\Analiza%20tr&#382;i&#353;ta\Analize%20mjerodavnih%20tr&#382;i&#353;ta\2021_exM1%20i%20exM2\Pra&#263;enje%20tr&#382;i&#353;ta%20M2-2007_%202019%20%2027.07.2021..xlsx" TargetMode="External"/></Relationships>
</file>

<file path=word/charts/_rels/chart11.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10.xml"/><Relationship Id="rId1" Type="http://schemas.microsoft.com/office/2011/relationships/chartStyle" Target="style10.xml"/></Relationships>
</file>

<file path=word/charts/_rels/chart12.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11.xml"/><Relationship Id="rId1" Type="http://schemas.microsoft.com/office/2011/relationships/chartStyle" Target="style11.xml"/></Relationships>
</file>

<file path=word/charts/_rels/chart13.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12.xml"/><Relationship Id="rId1" Type="http://schemas.microsoft.com/office/2011/relationships/chartStyle" Target="style12.xml"/></Relationships>
</file>

<file path=word/charts/_rels/chart14.xml.rels><?xml version="1.0" encoding="UTF-8" standalone="yes"?>
<Relationships xmlns="http://schemas.openxmlformats.org/package/2006/relationships"><Relationship Id="rId3" Type="http://schemas.openxmlformats.org/officeDocument/2006/relationships/package" Target="../embeddings/Microsoft_Excel_Worksheet7.xlsx"/><Relationship Id="rId2" Type="http://schemas.microsoft.com/office/2011/relationships/chartColorStyle" Target="colors13.xml"/><Relationship Id="rId1" Type="http://schemas.microsoft.com/office/2011/relationships/chartStyle" Target="style13.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6326841377048751E-2"/>
          <c:y val="0.15326872605856195"/>
          <c:w val="0.42517680470120517"/>
          <c:h val="0.74603107067766206"/>
        </c:manualLayout>
      </c:layout>
      <c:doughnutChart>
        <c:varyColors val="1"/>
        <c:ser>
          <c:idx val="0"/>
          <c:order val="0"/>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A205-4D1F-96B0-AFD329F4094E}"/>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A205-4D1F-96B0-AFD329F4094E}"/>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A205-4D1F-96B0-AFD329F4094E}"/>
              </c:ext>
            </c:extLst>
          </c:dPt>
          <c:dPt>
            <c:idx val="3"/>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A205-4D1F-96B0-AFD329F4094E}"/>
              </c:ext>
            </c:extLst>
          </c:dPt>
          <c:dLbls>
            <c:numFmt formatCode="0.00%" sourceLinked="0"/>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ysClr val="windowText" lastClr="000000"/>
                    </a:solidFill>
                    <a:latin typeface="Calibri" panose="020F0502020204030204" pitchFamily="34" charset="0"/>
                    <a:ea typeface="+mn-ea"/>
                    <a:cs typeface="Calibri" panose="020F0502020204030204" pitchFamily="34" charset="0"/>
                  </a:defRPr>
                </a:pPr>
                <a:endParaRPr lang="sr-Latn-RS"/>
              </a:p>
            </c:txP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'Broj priključaka'!$A$29:$A$32</c:f>
              <c:strCache>
                <c:ptCount val="4"/>
                <c:pt idx="0">
                  <c:v>pristup putem POTS priključaka_x000d_</c:v>
                </c:pt>
                <c:pt idx="1">
                  <c:v>pristup putem ISDN priključaka</c:v>
                </c:pt>
                <c:pt idx="2">
                  <c:v>pristup putem IP priključaka</c:v>
                </c:pt>
                <c:pt idx="3">
                  <c:v>pristup na fiksnoj lokaciji putem mreže pokretnih komunikacija</c:v>
                </c:pt>
              </c:strCache>
            </c:strRef>
          </c:cat>
          <c:val>
            <c:numRef>
              <c:f>'Broj priključaka'!$C$29:$C$32</c:f>
              <c:numCache>
                <c:formatCode>0.00000%</c:formatCode>
                <c:ptCount val="4"/>
                <c:pt idx="0" formatCode="0.00%">
                  <c:v>0.24301759782073007</c:v>
                </c:pt>
                <c:pt idx="1">
                  <c:v>3.5477922320317823E-5</c:v>
                </c:pt>
                <c:pt idx="2" formatCode="0.00%">
                  <c:v>0.6102973898275541</c:v>
                </c:pt>
                <c:pt idx="3" formatCode="0.00%">
                  <c:v>0.14664953442939546</c:v>
                </c:pt>
              </c:numCache>
            </c:numRef>
          </c:val>
          <c:extLst>
            <c:ext xmlns:c16="http://schemas.microsoft.com/office/drawing/2014/chart" uri="{C3380CC4-5D6E-409C-BE32-E72D297353CC}">
              <c16:uniqueId val="{00000008-A205-4D1F-96B0-AFD329F4094E}"/>
            </c:ext>
          </c:extLst>
        </c:ser>
        <c:dLbls>
          <c:showLegendKey val="0"/>
          <c:showVal val="0"/>
          <c:showCatName val="0"/>
          <c:showSerName val="0"/>
          <c:showPercent val="1"/>
          <c:showBubbleSize val="0"/>
          <c:showLeaderLines val="1"/>
        </c:dLbls>
        <c:firstSliceAng val="0"/>
        <c:holeSize val="50"/>
      </c:doughnutChart>
      <c:spPr>
        <a:noFill/>
        <a:ln>
          <a:noFill/>
        </a:ln>
        <a:effectLst/>
      </c:spPr>
    </c:plotArea>
    <c:legend>
      <c:legendPos val="r"/>
      <c:layout>
        <c:manualLayout>
          <c:xMode val="edge"/>
          <c:yMode val="edge"/>
          <c:x val="0.57515783612470328"/>
          <c:y val="0.32832502773542943"/>
          <c:w val="0.38117816057299603"/>
          <c:h val="0.43387860892388452"/>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dk1">
                  <a:lumMod val="75000"/>
                  <a:lumOff val="25000"/>
                </a:schemeClr>
              </a:solidFill>
              <a:latin typeface="Calibri" panose="020F0502020204030204" pitchFamily="34" charset="0"/>
              <a:ea typeface="+mn-ea"/>
              <a:cs typeface="Calibri" panose="020F0502020204030204" pitchFamily="34" charset="0"/>
            </a:defRPr>
          </a:pPr>
          <a:endParaRPr lang="sr-Latn-RS"/>
        </a:p>
      </c:txPr>
    </c:legend>
    <c:plotVisOnly val="1"/>
    <c:dispBlanksAs val="gap"/>
    <c:showDLblsOverMax val="0"/>
  </c:chart>
  <c:spPr>
    <a:noFill/>
    <a:ln w="9525" cap="flat" cmpd="sng" algn="ctr">
      <a:solidFill>
        <a:schemeClr val="accent1"/>
      </a:solidFill>
      <a:round/>
    </a:ln>
    <a:effectLst/>
  </c:spPr>
  <c:txPr>
    <a:bodyPr/>
    <a:lstStyle/>
    <a:p>
      <a:pPr>
        <a:defRPr/>
      </a:pPr>
      <a:endParaRPr lang="sr-Latn-R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'2020izračun'!$A$29</c:f>
              <c:strCache>
                <c:ptCount val="1"/>
                <c:pt idx="0">
                  <c:v>broj korisnika samostalne javno dostupne telefonske usluge</c:v>
                </c:pt>
              </c:strCache>
            </c:strRef>
          </c:tx>
          <c:spPr>
            <a:solidFill>
              <a:schemeClr val="accent1"/>
            </a:solidFill>
            <a:ln>
              <a:noFill/>
            </a:ln>
            <a:effectLst/>
          </c:spPr>
          <c:invertIfNegative val="0"/>
          <c:dLbls>
            <c:dLbl>
              <c:idx val="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7C12-41F3-A5DF-0A991574F0D7}"/>
                </c:ext>
              </c:extLst>
            </c:dLbl>
            <c:dLbl>
              <c:idx val="1"/>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7C12-41F3-A5DF-0A991574F0D7}"/>
                </c:ext>
              </c:extLst>
            </c:dLbl>
            <c:dLbl>
              <c:idx val="2"/>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7C12-41F3-A5DF-0A991574F0D7}"/>
                </c:ext>
              </c:extLst>
            </c:dLbl>
            <c:dLbl>
              <c:idx val="3"/>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7C12-41F3-A5DF-0A991574F0D7}"/>
                </c:ext>
              </c:extLst>
            </c:dLbl>
            <c:dLbl>
              <c:idx val="4"/>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7C12-41F3-A5DF-0A991574F0D7}"/>
                </c:ext>
              </c:extLst>
            </c:dLbl>
            <c:dLbl>
              <c:idx val="5"/>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7C12-41F3-A5DF-0A991574F0D7}"/>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sr-Latn-R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'2020izračun'!$D$28:$I$28</c:f>
              <c:strCache>
                <c:ptCount val="6"/>
                <c:pt idx="0">
                  <c:v>2018/1</c:v>
                </c:pt>
                <c:pt idx="1">
                  <c:v>2018/2</c:v>
                </c:pt>
                <c:pt idx="2">
                  <c:v>2019/1</c:v>
                </c:pt>
                <c:pt idx="3">
                  <c:v>2019/2</c:v>
                </c:pt>
                <c:pt idx="4">
                  <c:v>2020/1</c:v>
                </c:pt>
                <c:pt idx="5">
                  <c:v>2020/2</c:v>
                </c:pt>
              </c:strCache>
            </c:strRef>
          </c:cat>
          <c:val>
            <c:numRef>
              <c:f>'2020izračun'!$D$29:$I$29</c:f>
              <c:numCache>
                <c:formatCode>#,##0</c:formatCode>
                <c:ptCount val="6"/>
                <c:pt idx="0">
                  <c:v>488465</c:v>
                </c:pt>
                <c:pt idx="1">
                  <c:v>414248</c:v>
                </c:pt>
                <c:pt idx="2">
                  <c:v>391377</c:v>
                </c:pt>
                <c:pt idx="3">
                  <c:v>370010</c:v>
                </c:pt>
                <c:pt idx="4">
                  <c:v>343333</c:v>
                </c:pt>
                <c:pt idx="5">
                  <c:v>313827</c:v>
                </c:pt>
              </c:numCache>
            </c:numRef>
          </c:val>
          <c:extLst>
            <c:ext xmlns:c16="http://schemas.microsoft.com/office/drawing/2014/chart" uri="{C3380CC4-5D6E-409C-BE32-E72D297353CC}">
              <c16:uniqueId val="{00000006-7C12-41F3-A5DF-0A991574F0D7}"/>
            </c:ext>
          </c:extLst>
        </c:ser>
        <c:dLbls>
          <c:showLegendKey val="0"/>
          <c:showVal val="0"/>
          <c:showCatName val="0"/>
          <c:showSerName val="0"/>
          <c:showPercent val="0"/>
          <c:showBubbleSize val="0"/>
        </c:dLbls>
        <c:gapWidth val="64"/>
        <c:axId val="-233863264"/>
        <c:axId val="-233857824"/>
      </c:barChart>
      <c:catAx>
        <c:axId val="-233863264"/>
        <c:scaling>
          <c:orientation val="minMax"/>
        </c:scaling>
        <c:delete val="0"/>
        <c:axPos val="b"/>
        <c:numFmt formatCode="General" sourceLinked="1"/>
        <c:majorTickMark val="none"/>
        <c:minorTickMark val="none"/>
        <c:tickLblPos val="nextTo"/>
        <c:spPr>
          <a:noFill/>
          <a:ln w="9525" cap="flat" cmpd="sng" algn="ctr">
            <a:solidFill>
              <a:schemeClr val="bg1">
                <a:lumMod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r-Latn-RS"/>
          </a:p>
        </c:txPr>
        <c:crossAx val="-233857824"/>
        <c:crosses val="autoZero"/>
        <c:auto val="1"/>
        <c:lblAlgn val="ctr"/>
        <c:lblOffset val="100"/>
        <c:noMultiLvlLbl val="0"/>
      </c:catAx>
      <c:valAx>
        <c:axId val="-233857824"/>
        <c:scaling>
          <c:orientation val="minMax"/>
        </c:scaling>
        <c:delete val="0"/>
        <c:axPos val="l"/>
        <c:majorGridlines>
          <c:spPr>
            <a:ln w="9525" cap="flat" cmpd="sng" algn="ctr">
              <a:no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r-Latn-RS"/>
          </a:p>
        </c:txPr>
        <c:crossAx val="-233863264"/>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accent1"/>
      </a:solidFill>
      <a:round/>
    </a:ln>
    <a:effectLst/>
  </c:spPr>
  <c:txPr>
    <a:bodyPr/>
    <a:lstStyle/>
    <a:p>
      <a:pPr>
        <a:defRPr/>
      </a:pPr>
      <a:endParaRPr lang="sr-Latn-R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240734884842301E-2"/>
          <c:y val="4.03427410603443E-2"/>
          <c:w val="0.52067824503964966"/>
          <c:h val="0.919912524654528"/>
        </c:manualLayout>
      </c:layout>
      <c:doughnutChart>
        <c:varyColors val="1"/>
        <c:ser>
          <c:idx val="0"/>
          <c:order val="0"/>
          <c:spPr>
            <a:solidFill>
              <a:schemeClr val="accent1"/>
            </a:solidFill>
          </c:spPr>
          <c:dPt>
            <c:idx val="0"/>
            <c:bubble3D val="0"/>
            <c:spPr>
              <a:solidFill>
                <a:schemeClr val="accent2"/>
              </a:solidFill>
              <a:ln w="19050">
                <a:noFill/>
              </a:ln>
              <a:effectLst/>
            </c:spPr>
            <c:extLst>
              <c:ext xmlns:c16="http://schemas.microsoft.com/office/drawing/2014/chart" uri="{C3380CC4-5D6E-409C-BE32-E72D297353CC}">
                <c16:uniqueId val="{00000001-B6A3-4AF3-9C12-43396FC13EEA}"/>
              </c:ext>
            </c:extLst>
          </c:dPt>
          <c:dPt>
            <c:idx val="1"/>
            <c:bubble3D val="0"/>
            <c:spPr>
              <a:solidFill>
                <a:schemeClr val="accent1"/>
              </a:solidFill>
              <a:ln w="19050">
                <a:noFill/>
              </a:ln>
              <a:effectLst/>
            </c:spPr>
            <c:extLst>
              <c:ext xmlns:c16="http://schemas.microsoft.com/office/drawing/2014/chart" uri="{C3380CC4-5D6E-409C-BE32-E72D297353CC}">
                <c16:uniqueId val="{00000003-B6A3-4AF3-9C12-43396FC13EEA}"/>
              </c:ext>
            </c:extLst>
          </c:dPt>
          <c:dLbls>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ysClr val="windowText" lastClr="000000"/>
                    </a:solidFill>
                    <a:latin typeface="+mn-lt"/>
                    <a:ea typeface="+mn-ea"/>
                    <a:cs typeface="+mn-cs"/>
                  </a:defRPr>
                </a:pPr>
                <a:endParaRPr lang="sr-Latn-R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'Broj priključaka'!$A$24:$A$25</c:f>
              <c:strCache>
                <c:ptCount val="2"/>
                <c:pt idx="0">
                  <c:v>samostalna javno dostupna telefonska usluga</c:v>
                </c:pt>
                <c:pt idx="1">
                  <c:v>javno dostupna telefonska usluga  unutar paketa</c:v>
                </c:pt>
              </c:strCache>
            </c:strRef>
          </c:cat>
          <c:val>
            <c:numRef>
              <c:f>'Broj priključaka'!$H$24:$H$25</c:f>
              <c:numCache>
                <c:formatCode>0.00%</c:formatCode>
                <c:ptCount val="2"/>
                <c:pt idx="0">
                  <c:v>0.24204195495692132</c:v>
                </c:pt>
                <c:pt idx="1">
                  <c:v>0.75795804504307873</c:v>
                </c:pt>
              </c:numCache>
            </c:numRef>
          </c:val>
          <c:extLst>
            <c:ext xmlns:c16="http://schemas.microsoft.com/office/drawing/2014/chart" uri="{C3380CC4-5D6E-409C-BE32-E72D297353CC}">
              <c16:uniqueId val="{00000004-B6A3-4AF3-9C12-43396FC13EEA}"/>
            </c:ext>
          </c:extLst>
        </c:ser>
        <c:dLbls>
          <c:showLegendKey val="0"/>
          <c:showVal val="0"/>
          <c:showCatName val="0"/>
          <c:showSerName val="0"/>
          <c:showPercent val="0"/>
          <c:showBubbleSize val="0"/>
          <c:showLeaderLines val="1"/>
        </c:dLbls>
        <c:firstSliceAng val="279"/>
        <c:holeSize val="50"/>
      </c:doughnutChart>
      <c:spPr>
        <a:noFill/>
        <a:ln>
          <a:noFill/>
        </a:ln>
        <a:effectLst/>
      </c:spPr>
    </c:plotArea>
    <c:legend>
      <c:legendPos val="r"/>
      <c:layout>
        <c:manualLayout>
          <c:xMode val="edge"/>
          <c:yMode val="edge"/>
          <c:x val="0.67804426946631657"/>
          <c:y val="0.10126582278481013"/>
          <c:w val="0.27970593425100759"/>
          <c:h val="0.79963686501212661"/>
        </c:manualLayout>
      </c:layout>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sr-Latn-RS"/>
        </a:p>
      </c:txPr>
    </c:legend>
    <c:plotVisOnly val="1"/>
    <c:dispBlanksAs val="gap"/>
    <c:showDLblsOverMax val="0"/>
  </c:chart>
  <c:spPr>
    <a:noFill/>
    <a:ln w="9525" cap="flat" cmpd="sng" algn="ctr">
      <a:solidFill>
        <a:schemeClr val="accent1"/>
      </a:solidFill>
      <a:round/>
    </a:ln>
    <a:effectLst/>
  </c:spPr>
  <c:txPr>
    <a:bodyPr/>
    <a:lstStyle/>
    <a:p>
      <a:pPr>
        <a:defRPr/>
      </a:pPr>
      <a:endParaRPr lang="sr-Latn-R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'Odlaz poz u NM'!$A$40</c:f>
              <c:strCache>
                <c:ptCount val="1"/>
                <c:pt idx="0">
                  <c:v>Trajanje odlaznih poziva iz nepokretne mreže</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sr-Latn-R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'Odlaz poz u NM'!$C$3:$H$3</c:f>
              <c:strCache>
                <c:ptCount val="6"/>
                <c:pt idx="0">
                  <c:v>2018/1</c:v>
                </c:pt>
                <c:pt idx="1">
                  <c:v>2018/2</c:v>
                </c:pt>
                <c:pt idx="2">
                  <c:v>2019/1</c:v>
                </c:pt>
                <c:pt idx="3">
                  <c:v>2019/2</c:v>
                </c:pt>
                <c:pt idx="4">
                  <c:v>2020/1</c:v>
                </c:pt>
                <c:pt idx="5">
                  <c:v>2020/2</c:v>
                </c:pt>
              </c:strCache>
            </c:strRef>
          </c:cat>
          <c:val>
            <c:numRef>
              <c:f>'Odlaz poz u NM'!$C$40:$H$40</c:f>
              <c:numCache>
                <c:formatCode>#,##0</c:formatCode>
                <c:ptCount val="6"/>
                <c:pt idx="0">
                  <c:v>976451470</c:v>
                </c:pt>
                <c:pt idx="1">
                  <c:v>884850680</c:v>
                </c:pt>
                <c:pt idx="2">
                  <c:v>844452056</c:v>
                </c:pt>
                <c:pt idx="3">
                  <c:v>794925618</c:v>
                </c:pt>
                <c:pt idx="4">
                  <c:v>874775197.56000006</c:v>
                </c:pt>
                <c:pt idx="5">
                  <c:v>844231333.00095248</c:v>
                </c:pt>
              </c:numCache>
            </c:numRef>
          </c:val>
          <c:extLst>
            <c:ext xmlns:c16="http://schemas.microsoft.com/office/drawing/2014/chart" uri="{C3380CC4-5D6E-409C-BE32-E72D297353CC}">
              <c16:uniqueId val="{00000000-8BCC-4048-AEE0-E19807C0BD82}"/>
            </c:ext>
          </c:extLst>
        </c:ser>
        <c:dLbls>
          <c:showLegendKey val="0"/>
          <c:showVal val="0"/>
          <c:showCatName val="0"/>
          <c:showSerName val="0"/>
          <c:showPercent val="0"/>
          <c:showBubbleSize val="0"/>
        </c:dLbls>
        <c:gapWidth val="64"/>
        <c:axId val="1541151119"/>
        <c:axId val="1541154447"/>
      </c:barChart>
      <c:catAx>
        <c:axId val="1541151119"/>
        <c:scaling>
          <c:orientation val="minMax"/>
        </c:scaling>
        <c:delete val="0"/>
        <c:axPos val="b"/>
        <c:numFmt formatCode="General" sourceLinked="1"/>
        <c:majorTickMark val="none"/>
        <c:minorTickMark val="none"/>
        <c:tickLblPos val="nextTo"/>
        <c:spPr>
          <a:noFill/>
          <a:ln w="9525" cap="flat" cmpd="sng" algn="ctr">
            <a:solidFill>
              <a:schemeClr val="bg1">
                <a:lumMod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r-Latn-RS"/>
          </a:p>
        </c:txPr>
        <c:crossAx val="1541154447"/>
        <c:crosses val="autoZero"/>
        <c:auto val="1"/>
        <c:lblAlgn val="ctr"/>
        <c:lblOffset val="100"/>
        <c:noMultiLvlLbl val="0"/>
      </c:catAx>
      <c:valAx>
        <c:axId val="1541154447"/>
        <c:scaling>
          <c:orientation val="minMax"/>
        </c:scaling>
        <c:delete val="0"/>
        <c:axPos val="l"/>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r-Latn-RS"/>
          </a:p>
        </c:txPr>
        <c:crossAx val="1541151119"/>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accent1"/>
      </a:solidFill>
      <a:round/>
    </a:ln>
    <a:effectLst/>
  </c:spPr>
  <c:txPr>
    <a:bodyPr/>
    <a:lstStyle/>
    <a:p>
      <a:pPr>
        <a:defRPr/>
      </a:pPr>
      <a:endParaRPr lang="sr-Latn-R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9172992492867613E-2"/>
          <c:y val="3.2124194001426021E-2"/>
          <c:w val="0.52041845667893682"/>
          <c:h val="0.91945354145510327"/>
        </c:manualLayout>
      </c:layout>
      <c:doughnutChart>
        <c:varyColors val="1"/>
        <c:ser>
          <c:idx val="0"/>
          <c:order val="0"/>
          <c:tx>
            <c:strRef>
              <c:f>WLR!$P$18</c:f>
              <c:strCache>
                <c:ptCount val="1"/>
                <c:pt idx="0">
                  <c:v>2020/2</c:v>
                </c:pt>
              </c:strCache>
            </c:strRef>
          </c:tx>
          <c:spPr>
            <a:solidFill>
              <a:schemeClr val="accent2"/>
            </a:solidFill>
          </c:spPr>
          <c:dPt>
            <c:idx val="0"/>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5236-454A-8862-8F98CA8519C3}"/>
              </c:ext>
            </c:extLst>
          </c:dPt>
          <c:dPt>
            <c:idx val="1"/>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5236-454A-8862-8F98CA8519C3}"/>
              </c:ext>
            </c:extLst>
          </c:dPt>
          <c:dLbls>
            <c:dLbl>
              <c:idx val="0"/>
              <c:numFmt formatCode="0.00%" sourceLinked="0"/>
              <c:spPr>
                <a:noFill/>
                <a:ln>
                  <a:noFill/>
                </a:ln>
                <a:effectLst>
                  <a:outerShdw sx="1000" sy="1000" algn="tl" rotWithShape="0">
                    <a:prstClr val="black"/>
                  </a:outerShdw>
                </a:effectLst>
              </c:spPr>
              <c:txPr>
                <a:bodyPr rot="0" spcFirstLastPara="1" vertOverflow="ellipsis" horzOverflow="clip" vert="horz" wrap="square" lIns="38100" tIns="19050" rIns="38100" bIns="19050" anchor="ctr" anchorCtr="1">
                  <a:noAutofit/>
                </a:bodyPr>
                <a:lstStyle/>
                <a:p>
                  <a:pPr>
                    <a:defRPr sz="1000" b="0" i="0" u="none" strike="noStrike" kern="1200" baseline="0">
                      <a:solidFill>
                        <a:schemeClr val="tx1"/>
                      </a:solidFill>
                      <a:latin typeface="+mn-lt"/>
                      <a:ea typeface="+mn-ea"/>
                      <a:cs typeface="+mn-cs"/>
                    </a:defRPr>
                  </a:pPr>
                  <a:endParaRPr lang="sr-Latn-RS"/>
                </a:p>
              </c:txPr>
              <c:showLegendKey val="0"/>
              <c:showVal val="0"/>
              <c:showCatName val="0"/>
              <c:showSerName val="0"/>
              <c:showPercent val="1"/>
              <c:showBubbleSize val="0"/>
              <c:extLst>
                <c:ext xmlns:c15="http://schemas.microsoft.com/office/drawing/2012/chart" uri="{CE6537A1-D6FC-4f65-9D91-7224C49458BB}">
                  <c15:spPr xmlns:c15="http://schemas.microsoft.com/office/drawing/2012/chart">
                    <a:prstGeom prst="rect">
                      <a:avLst/>
                    </a:prstGeom>
                    <a:pattFill prst="pct75">
                      <a:fgClr>
                        <a:schemeClr val="dk1">
                          <a:lumMod val="75000"/>
                          <a:lumOff val="25000"/>
                        </a:schemeClr>
                      </a:fgClr>
                      <a:bgClr>
                        <a:schemeClr val="dk1">
                          <a:lumMod val="65000"/>
                          <a:lumOff val="35000"/>
                        </a:schemeClr>
                      </a:bgClr>
                    </a:pattFill>
                    <a:ln>
                      <a:noFill/>
                    </a:ln>
                  </c15:spPr>
                </c:ext>
                <c:ext xmlns:c16="http://schemas.microsoft.com/office/drawing/2014/chart" uri="{C3380CC4-5D6E-409C-BE32-E72D297353CC}">
                  <c16:uniqueId val="{00000001-5236-454A-8862-8F98CA8519C3}"/>
                </c:ext>
              </c:extLst>
            </c:dLbl>
            <c:dLbl>
              <c:idx val="1"/>
              <c:numFmt formatCode="0.00%" sourceLinked="0"/>
              <c:spPr>
                <a:noFill/>
                <a:ln>
                  <a:noFill/>
                </a:ln>
                <a:effectLst>
                  <a:outerShdw sx="1000" sy="1000" algn="tl" rotWithShape="0">
                    <a:prstClr val="black"/>
                  </a:outerShdw>
                </a:effectLst>
              </c:spPr>
              <c:txPr>
                <a:bodyPr rot="0" spcFirstLastPara="1" vertOverflow="ellipsis" horzOverflow="clip" vert="horz" wrap="square" lIns="38100" tIns="19050" rIns="38100" bIns="19050" anchor="ctr" anchorCtr="1">
                  <a:noAutofit/>
                </a:bodyPr>
                <a:lstStyle/>
                <a:p>
                  <a:pPr>
                    <a:defRPr sz="1000" b="0" i="0" u="none" strike="noStrike" kern="1200" baseline="0">
                      <a:solidFill>
                        <a:schemeClr val="tx1"/>
                      </a:solidFill>
                      <a:latin typeface="+mn-lt"/>
                      <a:ea typeface="+mn-ea"/>
                      <a:cs typeface="+mn-cs"/>
                    </a:defRPr>
                  </a:pPr>
                  <a:endParaRPr lang="sr-Latn-RS"/>
                </a:p>
              </c:txPr>
              <c:showLegendKey val="0"/>
              <c:showVal val="0"/>
              <c:showCatName val="0"/>
              <c:showSerName val="0"/>
              <c:showPercent val="1"/>
              <c:showBubbleSize val="0"/>
              <c:extLst>
                <c:ext xmlns:c15="http://schemas.microsoft.com/office/drawing/2012/chart" uri="{CE6537A1-D6FC-4f65-9D91-7224C49458BB}">
                  <c15:spPr xmlns:c15="http://schemas.microsoft.com/office/drawing/2012/chart">
                    <a:prstGeom prst="rect">
                      <a:avLst/>
                    </a:prstGeom>
                    <a:pattFill prst="pct75">
                      <a:fgClr>
                        <a:schemeClr val="dk1">
                          <a:lumMod val="75000"/>
                          <a:lumOff val="25000"/>
                        </a:schemeClr>
                      </a:fgClr>
                      <a:bgClr>
                        <a:schemeClr val="dk1">
                          <a:lumMod val="65000"/>
                          <a:lumOff val="35000"/>
                        </a:schemeClr>
                      </a:bgClr>
                    </a:pattFill>
                    <a:ln>
                      <a:noFill/>
                    </a:ln>
                  </c15:spPr>
                </c:ext>
                <c:ext xmlns:c16="http://schemas.microsoft.com/office/drawing/2014/chart" uri="{C3380CC4-5D6E-409C-BE32-E72D297353CC}">
                  <c16:uniqueId val="{00000003-5236-454A-8862-8F98CA8519C3}"/>
                </c:ext>
              </c:extLst>
            </c:dLbl>
            <c:spPr>
              <a:noFill/>
              <a:ln>
                <a:noFill/>
              </a:ln>
              <a:effectLst>
                <a:outerShdw sx="1000" sy="1000" algn="tl" rotWithShape="0">
                  <a:prstClr val="black"/>
                </a:outerShdw>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solidFill>
                    <a:latin typeface="+mn-lt"/>
                    <a:ea typeface="+mn-ea"/>
                    <a:cs typeface="+mn-cs"/>
                  </a:defRPr>
                </a:pPr>
                <a:endParaRPr lang="sr-Latn-RS"/>
              </a:p>
            </c:txP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WLR!$B$19:$B$20</c:f>
              <c:strCache>
                <c:ptCount val="2"/>
                <c:pt idx="0">
                  <c:v>WLR</c:v>
                </c:pt>
                <c:pt idx="1">
                  <c:v>Ostalo</c:v>
                </c:pt>
              </c:strCache>
            </c:strRef>
          </c:cat>
          <c:val>
            <c:numRef>
              <c:f>WLR!$P$19:$P$20</c:f>
              <c:numCache>
                <c:formatCode>0.00%</c:formatCode>
                <c:ptCount val="2"/>
                <c:pt idx="0">
                  <c:v>2.9192159996174555E-2</c:v>
                </c:pt>
                <c:pt idx="1">
                  <c:v>0.97080784000382547</c:v>
                </c:pt>
              </c:numCache>
            </c:numRef>
          </c:val>
          <c:extLst>
            <c:ext xmlns:c16="http://schemas.microsoft.com/office/drawing/2014/chart" uri="{C3380CC4-5D6E-409C-BE32-E72D297353CC}">
              <c16:uniqueId val="{00000004-5236-454A-8862-8F98CA8519C3}"/>
            </c:ext>
          </c:extLst>
        </c:ser>
        <c:dLbls>
          <c:showLegendKey val="0"/>
          <c:showVal val="0"/>
          <c:showCatName val="0"/>
          <c:showSerName val="0"/>
          <c:showPercent val="1"/>
          <c:showBubbleSize val="0"/>
          <c:showLeaderLines val="1"/>
        </c:dLbls>
        <c:firstSliceAng val="301"/>
        <c:holeSize val="50"/>
      </c:doughnutChart>
      <c:spPr>
        <a:noFill/>
        <a:ln>
          <a:noFill/>
        </a:ln>
        <a:effectLst/>
      </c:spPr>
    </c:plotArea>
    <c:legend>
      <c:legendPos val="r"/>
      <c:layout>
        <c:manualLayout>
          <c:xMode val="edge"/>
          <c:yMode val="edge"/>
          <c:x val="0.69854095774421121"/>
          <c:y val="3.2440883149112427E-2"/>
          <c:w val="0.14011130553125303"/>
          <c:h val="0.91742068109773223"/>
        </c:manualLayout>
      </c:layout>
      <c:overlay val="1"/>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mn-lt"/>
              <a:ea typeface="+mn-ea"/>
              <a:cs typeface="+mn-cs"/>
            </a:defRPr>
          </a:pPr>
          <a:endParaRPr lang="sr-Latn-RS"/>
        </a:p>
      </c:txPr>
    </c:legend>
    <c:plotVisOnly val="1"/>
    <c:dispBlanksAs val="gap"/>
    <c:showDLblsOverMax val="0"/>
  </c:chart>
  <c:spPr>
    <a:noFill/>
    <a:ln w="9525" cap="flat" cmpd="sng" algn="ctr">
      <a:solidFill>
        <a:schemeClr val="accent1"/>
      </a:solidFill>
      <a:round/>
    </a:ln>
    <a:effectLst/>
  </c:spPr>
  <c:txPr>
    <a:bodyPr/>
    <a:lstStyle/>
    <a:p>
      <a:pPr>
        <a:defRPr/>
      </a:pPr>
      <a:endParaRPr lang="sr-Latn-RS"/>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8836333332750978E-2"/>
          <c:y val="3.8628688503242498E-2"/>
          <c:w val="0.51895232088666965"/>
          <c:h val="0.91686323411847126"/>
        </c:manualLayout>
      </c:layout>
      <c:doughnutChart>
        <c:varyColors val="1"/>
        <c:ser>
          <c:idx val="0"/>
          <c:order val="0"/>
          <c:spPr>
            <a:solidFill>
              <a:schemeClr val="accent3"/>
            </a:solidFill>
            <a:ln>
              <a:noFill/>
            </a:ln>
          </c:spPr>
          <c:dPt>
            <c:idx val="0"/>
            <c:bubble3D val="0"/>
            <c:spPr>
              <a:solidFill>
                <a:schemeClr val="accent1"/>
              </a:solidFill>
              <a:ln w="19050">
                <a:noFill/>
              </a:ln>
              <a:effectLst/>
            </c:spPr>
            <c:extLst>
              <c:ext xmlns:c16="http://schemas.microsoft.com/office/drawing/2014/chart" uri="{C3380CC4-5D6E-409C-BE32-E72D297353CC}">
                <c16:uniqueId val="{00000001-0DA9-4411-8870-1BCA108DA15A}"/>
              </c:ext>
            </c:extLst>
          </c:dPt>
          <c:dPt>
            <c:idx val="1"/>
            <c:bubble3D val="0"/>
            <c:spPr>
              <a:solidFill>
                <a:schemeClr val="accent2"/>
              </a:solidFill>
              <a:ln w="19050">
                <a:noFill/>
              </a:ln>
              <a:effectLst/>
            </c:spPr>
            <c:extLst>
              <c:ext xmlns:c16="http://schemas.microsoft.com/office/drawing/2014/chart" uri="{C3380CC4-5D6E-409C-BE32-E72D297353CC}">
                <c16:uniqueId val="{00000003-0DA9-4411-8870-1BCA108DA15A}"/>
              </c:ext>
            </c:extLst>
          </c:dPt>
          <c:dLbls>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mn-lt"/>
                    <a:ea typeface="+mn-ea"/>
                    <a:cs typeface="+mn-cs"/>
                  </a:defRPr>
                </a:pPr>
                <a:endParaRPr lang="sr-Latn-R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'WLR-OT'!$C$17:$C$18</c:f>
              <c:strCache>
                <c:ptCount val="2"/>
                <c:pt idx="0">
                  <c:v>javno dostupna telefonska usluga ukupno</c:v>
                </c:pt>
                <c:pt idx="1">
                  <c:v>samostalna javno dostupna telefonska usluga</c:v>
                </c:pt>
              </c:strCache>
            </c:strRef>
          </c:cat>
          <c:val>
            <c:numRef>
              <c:f>'WLR-OT'!$E$17:$E$18</c:f>
              <c:numCache>
                <c:formatCode>0.00%</c:formatCode>
                <c:ptCount val="2"/>
                <c:pt idx="0">
                  <c:v>0.65190731100114663</c:v>
                </c:pt>
                <c:pt idx="1">
                  <c:v>0.34809268899885337</c:v>
                </c:pt>
              </c:numCache>
            </c:numRef>
          </c:val>
          <c:extLst>
            <c:ext xmlns:c16="http://schemas.microsoft.com/office/drawing/2014/chart" uri="{C3380CC4-5D6E-409C-BE32-E72D297353CC}">
              <c16:uniqueId val="{00000004-0DA9-4411-8870-1BCA108DA15A}"/>
            </c:ext>
          </c:extLst>
        </c:ser>
        <c:dLbls>
          <c:showLegendKey val="0"/>
          <c:showVal val="0"/>
          <c:showCatName val="0"/>
          <c:showSerName val="0"/>
          <c:showPercent val="0"/>
          <c:showBubbleSize val="0"/>
          <c:showLeaderLines val="1"/>
        </c:dLbls>
        <c:firstSliceAng val="17"/>
        <c:holeSize val="50"/>
      </c:doughnutChart>
      <c:spPr>
        <a:noFill/>
        <a:ln>
          <a:noFill/>
        </a:ln>
        <a:effectLst/>
      </c:spPr>
    </c:plotArea>
    <c:legend>
      <c:legendPos val="r"/>
      <c:layout>
        <c:manualLayout>
          <c:xMode val="edge"/>
          <c:yMode val="edge"/>
          <c:x val="0.69837383506303841"/>
          <c:y val="5.5065946039379338E-2"/>
          <c:w val="0.25826771653543307"/>
          <c:h val="0.91675551042203618"/>
        </c:manualLayout>
      </c:layout>
      <c:overlay val="0"/>
      <c:spPr>
        <a:noFill/>
        <a:ln>
          <a:noFill/>
        </a:ln>
        <a:effectLst/>
      </c:spPr>
      <c:txPr>
        <a:bodyPr rot="0" spcFirstLastPara="1" vertOverflow="ellipsis" vert="horz" wrap="square" anchor="ctr" anchorCtr="1"/>
        <a:lstStyle/>
        <a:p>
          <a:pPr rtl="0">
            <a:defRPr sz="1000" b="0" i="0" u="none" strike="noStrike" kern="1200" baseline="0">
              <a:solidFill>
                <a:schemeClr val="tx1">
                  <a:lumMod val="65000"/>
                  <a:lumOff val="35000"/>
                </a:schemeClr>
              </a:solidFill>
              <a:latin typeface="+mn-lt"/>
              <a:ea typeface="+mn-ea"/>
              <a:cs typeface="+mn-cs"/>
            </a:defRPr>
          </a:pPr>
          <a:endParaRPr lang="sr-Latn-RS"/>
        </a:p>
      </c:txPr>
    </c:legend>
    <c:plotVisOnly val="1"/>
    <c:dispBlanksAs val="gap"/>
    <c:showDLblsOverMax val="0"/>
  </c:chart>
  <c:spPr>
    <a:noFill/>
    <a:ln w="9525" cap="flat" cmpd="sng" algn="ctr">
      <a:solidFill>
        <a:srgbClr val="4F81BD"/>
      </a:solidFill>
      <a:round/>
    </a:ln>
    <a:effectLst/>
  </c:spPr>
  <c:txPr>
    <a:bodyPr/>
    <a:lstStyle/>
    <a:p>
      <a:pPr>
        <a:defRPr/>
      </a:pPr>
      <a:endParaRPr lang="sr-Latn-RS"/>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4.0210765755456519E-2"/>
          <c:y val="6.2537915946835207E-2"/>
          <c:w val="0.51733052172560967"/>
          <c:h val="0.91399790725884866"/>
        </c:manualLayout>
      </c:layout>
      <c:doughnutChart>
        <c:varyColors val="1"/>
        <c:ser>
          <c:idx val="0"/>
          <c:order val="0"/>
          <c:tx>
            <c:strRef>
              <c:f>'WLR-OT'!$L$5</c:f>
              <c:strCache>
                <c:ptCount val="1"/>
                <c:pt idx="0">
                  <c:v>2020/2</c:v>
                </c:pt>
              </c:strCache>
            </c:strRef>
          </c:tx>
          <c:spPr>
            <a:solidFill>
              <a:schemeClr val="accent3"/>
            </a:solidFill>
            <a:ln>
              <a:noFill/>
            </a:ln>
          </c:spPr>
          <c:dPt>
            <c:idx val="0"/>
            <c:bubble3D val="0"/>
            <c:spPr>
              <a:solidFill>
                <a:srgbClr val="C0504D"/>
              </a:solidFill>
              <a:ln w="19050">
                <a:noFill/>
              </a:ln>
              <a:effectLst/>
            </c:spPr>
            <c:extLst>
              <c:ext xmlns:c16="http://schemas.microsoft.com/office/drawing/2014/chart" uri="{C3380CC4-5D6E-409C-BE32-E72D297353CC}">
                <c16:uniqueId val="{00000001-3BA8-4A66-BAAA-4CD4CEE2A08C}"/>
              </c:ext>
            </c:extLst>
          </c:dPt>
          <c:dPt>
            <c:idx val="1"/>
            <c:bubble3D val="0"/>
            <c:spPr>
              <a:solidFill>
                <a:srgbClr val="4F81BD"/>
              </a:solidFill>
              <a:ln w="19050">
                <a:noFill/>
              </a:ln>
              <a:effectLst/>
            </c:spPr>
            <c:extLst>
              <c:ext xmlns:c16="http://schemas.microsoft.com/office/drawing/2014/chart" uri="{C3380CC4-5D6E-409C-BE32-E72D297353CC}">
                <c16:uniqueId val="{00000003-3BA8-4A66-BAAA-4CD4CEE2A08C}"/>
              </c:ext>
            </c:extLst>
          </c:dPt>
          <c:dLbls>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mn-lt"/>
                    <a:ea typeface="+mn-ea"/>
                    <a:cs typeface="+mn-cs"/>
                  </a:defRPr>
                </a:pPr>
                <a:endParaRPr lang="sr-Latn-R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'WLR-OT'!$C$6:$C$7</c:f>
              <c:strCache>
                <c:ptCount val="2"/>
                <c:pt idx="0">
                  <c:v>WLR</c:v>
                </c:pt>
                <c:pt idx="1">
                  <c:v>Ostalo</c:v>
                </c:pt>
              </c:strCache>
            </c:strRef>
          </c:cat>
          <c:val>
            <c:numRef>
              <c:f>'WLR-OT'!$L$6:$L$7</c:f>
              <c:numCache>
                <c:formatCode>0.00%</c:formatCode>
                <c:ptCount val="2"/>
                <c:pt idx="0">
                  <c:v>0.19813223941183325</c:v>
                </c:pt>
                <c:pt idx="1">
                  <c:v>0.80186776058816678</c:v>
                </c:pt>
              </c:numCache>
            </c:numRef>
          </c:val>
          <c:extLst>
            <c:ext xmlns:c16="http://schemas.microsoft.com/office/drawing/2014/chart" uri="{C3380CC4-5D6E-409C-BE32-E72D297353CC}">
              <c16:uniqueId val="{00000004-3BA8-4A66-BAAA-4CD4CEE2A08C}"/>
            </c:ext>
          </c:extLst>
        </c:ser>
        <c:dLbls>
          <c:showLegendKey val="0"/>
          <c:showVal val="0"/>
          <c:showCatName val="0"/>
          <c:showSerName val="0"/>
          <c:showPercent val="0"/>
          <c:showBubbleSize val="0"/>
          <c:showLeaderLines val="1"/>
        </c:dLbls>
        <c:firstSliceAng val="276"/>
        <c:holeSize val="50"/>
      </c:doughnutChart>
      <c:spPr>
        <a:noFill/>
        <a:ln>
          <a:noFill/>
        </a:ln>
        <a:effectLst/>
      </c:spPr>
    </c:plotArea>
    <c:legend>
      <c:legendPos val="r"/>
      <c:layout>
        <c:manualLayout>
          <c:xMode val="edge"/>
          <c:yMode val="edge"/>
          <c:x val="0.69898555249737415"/>
          <c:y val="0.11948457633736824"/>
          <c:w val="0.11885294578097765"/>
          <c:h val="0.77644098177692644"/>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sr-Latn-RS"/>
        </a:p>
      </c:txPr>
    </c:legend>
    <c:plotVisOnly val="1"/>
    <c:dispBlanksAs val="gap"/>
    <c:showDLblsOverMax val="0"/>
  </c:chart>
  <c:spPr>
    <a:noFill/>
    <a:ln w="9525" cap="flat" cmpd="sng" algn="ctr">
      <a:solidFill>
        <a:srgbClr val="4F81BD"/>
      </a:solidFill>
      <a:round/>
    </a:ln>
    <a:effectLst/>
  </c:spPr>
  <c:txPr>
    <a:bodyPr/>
    <a:lstStyle/>
    <a:p>
      <a:pPr>
        <a:defRPr/>
      </a:pPr>
      <a:endParaRPr lang="sr-Latn-RS"/>
    </a:p>
  </c:txPr>
  <c:externalData r:id="rId4">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chemeClr val="accent1"/>
            </a:solidFill>
            <a:ln>
              <a:noFill/>
            </a:ln>
            <a:effectLst/>
          </c:spPr>
          <c:invertIfNegative val="0"/>
          <c:dLbls>
            <c:spPr>
              <a:noFill/>
              <a:ln>
                <a:noFill/>
              </a:ln>
              <a:effectLst>
                <a:outerShdw blurRad="50800" dist="50800" dir="5400000" sx="3000" sy="3000" algn="ctr" rotWithShape="0">
                  <a:srgbClr val="000000">
                    <a:alpha val="43137"/>
                  </a:srgbClr>
                </a:outerShdw>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mn-lt"/>
                    <a:ea typeface="+mn-ea"/>
                    <a:cs typeface="+mn-cs"/>
                  </a:defRPr>
                </a:pPr>
                <a:endParaRPr lang="sr-Latn-R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WLR!$I$3:$P$3</c:f>
              <c:strCache>
                <c:ptCount val="8"/>
                <c:pt idx="0">
                  <c:v>2017/1</c:v>
                </c:pt>
                <c:pt idx="1">
                  <c:v>2017/2</c:v>
                </c:pt>
                <c:pt idx="2">
                  <c:v>2018/1</c:v>
                </c:pt>
                <c:pt idx="3">
                  <c:v>2018/2</c:v>
                </c:pt>
                <c:pt idx="4">
                  <c:v>2019/1</c:v>
                </c:pt>
                <c:pt idx="5">
                  <c:v>2019/2</c:v>
                </c:pt>
                <c:pt idx="6">
                  <c:v>2020/1</c:v>
                </c:pt>
                <c:pt idx="7">
                  <c:v>2020/2</c:v>
                </c:pt>
              </c:strCache>
            </c:strRef>
          </c:cat>
          <c:val>
            <c:numRef>
              <c:f>WLR!$I$9:$P$9</c:f>
              <c:numCache>
                <c:formatCode>#,##0</c:formatCode>
                <c:ptCount val="8"/>
                <c:pt idx="0">
                  <c:v>72902</c:v>
                </c:pt>
                <c:pt idx="1">
                  <c:v>64314</c:v>
                </c:pt>
                <c:pt idx="2">
                  <c:v>57748</c:v>
                </c:pt>
                <c:pt idx="3">
                  <c:v>53037</c:v>
                </c:pt>
                <c:pt idx="4">
                  <c:v>49836</c:v>
                </c:pt>
                <c:pt idx="5">
                  <c:v>46813</c:v>
                </c:pt>
                <c:pt idx="6">
                  <c:v>40976</c:v>
                </c:pt>
                <c:pt idx="7">
                  <c:v>37850</c:v>
                </c:pt>
              </c:numCache>
            </c:numRef>
          </c:val>
          <c:extLst>
            <c:ext xmlns:c16="http://schemas.microsoft.com/office/drawing/2014/chart" uri="{C3380CC4-5D6E-409C-BE32-E72D297353CC}">
              <c16:uniqueId val="{00000000-9CF3-4759-9DF9-FFAB102AC048}"/>
            </c:ext>
          </c:extLst>
        </c:ser>
        <c:dLbls>
          <c:showLegendKey val="0"/>
          <c:showVal val="0"/>
          <c:showCatName val="0"/>
          <c:showSerName val="0"/>
          <c:showPercent val="0"/>
          <c:showBubbleSize val="0"/>
        </c:dLbls>
        <c:gapWidth val="64"/>
        <c:axId val="-1831941248"/>
        <c:axId val="-1831956480"/>
      </c:barChart>
      <c:catAx>
        <c:axId val="-1831941248"/>
        <c:scaling>
          <c:orientation val="minMax"/>
        </c:scaling>
        <c:delete val="0"/>
        <c:axPos val="b"/>
        <c:numFmt formatCode="General" sourceLinked="1"/>
        <c:majorTickMark val="none"/>
        <c:minorTickMark val="none"/>
        <c:tickLblPos val="nextTo"/>
        <c:spPr>
          <a:noFill/>
          <a:ln w="9525" cap="flat" cmpd="sng" algn="ctr">
            <a:solidFill>
              <a:schemeClr val="bg1">
                <a:lumMod val="8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sr-Latn-RS"/>
          </a:p>
        </c:txPr>
        <c:crossAx val="-1831956480"/>
        <c:crosses val="autoZero"/>
        <c:auto val="1"/>
        <c:lblAlgn val="ctr"/>
        <c:lblOffset val="100"/>
        <c:noMultiLvlLbl val="0"/>
      </c:catAx>
      <c:valAx>
        <c:axId val="-1831956480"/>
        <c:scaling>
          <c:orientation val="minMax"/>
        </c:scaling>
        <c:delete val="0"/>
        <c:axPos val="l"/>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sr-Latn-RS"/>
          </a:p>
        </c:txPr>
        <c:crossAx val="-1831941248"/>
        <c:crosses val="autoZero"/>
        <c:crossBetween val="between"/>
      </c:valAx>
      <c:spPr>
        <a:noFill/>
        <a:ln>
          <a:noFill/>
        </a:ln>
        <a:effectLst/>
      </c:spPr>
    </c:plotArea>
    <c:plotVisOnly val="1"/>
    <c:dispBlanksAs val="gap"/>
    <c:showDLblsOverMax val="0"/>
  </c:chart>
  <c:spPr>
    <a:noFill/>
    <a:ln w="9525" cap="flat" cmpd="sng" algn="ctr">
      <a:solidFill>
        <a:srgbClr val="4F81BD"/>
      </a:solidFill>
      <a:round/>
    </a:ln>
    <a:effectLst/>
  </c:spPr>
  <c:txPr>
    <a:bodyPr/>
    <a:lstStyle/>
    <a:p>
      <a:pPr>
        <a:defRPr/>
      </a:pPr>
      <a:endParaRPr lang="sr-Latn-RS"/>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'2020izračun'!$A$32</c:f>
              <c:strCache>
                <c:ptCount val="1"/>
                <c:pt idx="0">
                  <c:v>udio korisnika samostalne javno dostupne telefonske usluge</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sr-Latn-R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'2020izračun'!$C$31:$I$31</c:f>
              <c:strCache>
                <c:ptCount val="7"/>
                <c:pt idx="0">
                  <c:v>2017/2</c:v>
                </c:pt>
                <c:pt idx="1">
                  <c:v>2018/1</c:v>
                </c:pt>
                <c:pt idx="2">
                  <c:v>2018/2</c:v>
                </c:pt>
                <c:pt idx="3">
                  <c:v>2019/1</c:v>
                </c:pt>
                <c:pt idx="4">
                  <c:v>2019/2</c:v>
                </c:pt>
                <c:pt idx="5">
                  <c:v>2020/1</c:v>
                </c:pt>
                <c:pt idx="6">
                  <c:v>2020/2</c:v>
                </c:pt>
              </c:strCache>
            </c:strRef>
          </c:cat>
          <c:val>
            <c:numRef>
              <c:f>'2020izračun'!$C$32:$I$32</c:f>
              <c:numCache>
                <c:formatCode>0.00%</c:formatCode>
                <c:ptCount val="7"/>
                <c:pt idx="0">
                  <c:v>0.86624406496253359</c:v>
                </c:pt>
                <c:pt idx="1">
                  <c:v>0.88177658583521845</c:v>
                </c:pt>
                <c:pt idx="2">
                  <c:v>0.87196799984550322</c:v>
                </c:pt>
                <c:pt idx="3">
                  <c:v>0.87266497520293729</c:v>
                </c:pt>
                <c:pt idx="4">
                  <c:v>0.87348179778924895</c:v>
                </c:pt>
                <c:pt idx="5">
                  <c:v>0.88065231131292365</c:v>
                </c:pt>
                <c:pt idx="6">
                  <c:v>0.87939214917773167</c:v>
                </c:pt>
              </c:numCache>
            </c:numRef>
          </c:val>
          <c:extLst>
            <c:ext xmlns:c16="http://schemas.microsoft.com/office/drawing/2014/chart" uri="{C3380CC4-5D6E-409C-BE32-E72D297353CC}">
              <c16:uniqueId val="{00000000-A1F0-46CB-B7BF-4567445BC144}"/>
            </c:ext>
          </c:extLst>
        </c:ser>
        <c:ser>
          <c:idx val="1"/>
          <c:order val="1"/>
          <c:tx>
            <c:strRef>
              <c:f>'2020izračun'!$A$33</c:f>
              <c:strCache>
                <c:ptCount val="1"/>
                <c:pt idx="0">
                  <c:v>udio WLR korisnika</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sr-Latn-R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'2020izračun'!$C$31:$I$31</c:f>
              <c:strCache>
                <c:ptCount val="7"/>
                <c:pt idx="0">
                  <c:v>2017/2</c:v>
                </c:pt>
                <c:pt idx="1">
                  <c:v>2018/1</c:v>
                </c:pt>
                <c:pt idx="2">
                  <c:v>2018/2</c:v>
                </c:pt>
                <c:pt idx="3">
                  <c:v>2019/1</c:v>
                </c:pt>
                <c:pt idx="4">
                  <c:v>2019/2</c:v>
                </c:pt>
                <c:pt idx="5">
                  <c:v>2020/1</c:v>
                </c:pt>
                <c:pt idx="6">
                  <c:v>2020/2</c:v>
                </c:pt>
              </c:strCache>
            </c:strRef>
          </c:cat>
          <c:val>
            <c:numRef>
              <c:f>'2020izračun'!$C$33:$I$33</c:f>
              <c:numCache>
                <c:formatCode>0.00%</c:formatCode>
                <c:ptCount val="7"/>
                <c:pt idx="0">
                  <c:v>0.13375593503746638</c:v>
                </c:pt>
                <c:pt idx="1">
                  <c:v>0.11822341416478151</c:v>
                </c:pt>
                <c:pt idx="2">
                  <c:v>0.12803200015449681</c:v>
                </c:pt>
                <c:pt idx="3">
                  <c:v>0.12733502479706268</c:v>
                </c:pt>
                <c:pt idx="4">
                  <c:v>0.12651820221075105</c:v>
                </c:pt>
                <c:pt idx="5">
                  <c:v>0.11934768868707639</c:v>
                </c:pt>
                <c:pt idx="6">
                  <c:v>0.12060785082226833</c:v>
                </c:pt>
              </c:numCache>
            </c:numRef>
          </c:val>
          <c:extLst>
            <c:ext xmlns:c16="http://schemas.microsoft.com/office/drawing/2014/chart" uri="{C3380CC4-5D6E-409C-BE32-E72D297353CC}">
              <c16:uniqueId val="{00000001-A1F0-46CB-B7BF-4567445BC144}"/>
            </c:ext>
          </c:extLst>
        </c:ser>
        <c:dLbls>
          <c:showLegendKey val="0"/>
          <c:showVal val="0"/>
          <c:showCatName val="0"/>
          <c:showSerName val="0"/>
          <c:showPercent val="0"/>
          <c:showBubbleSize val="0"/>
        </c:dLbls>
        <c:gapWidth val="64"/>
        <c:overlap val="100"/>
        <c:axId val="1851328447"/>
        <c:axId val="1851306399"/>
      </c:barChart>
      <c:catAx>
        <c:axId val="1851328447"/>
        <c:scaling>
          <c:orientation val="minMax"/>
        </c:scaling>
        <c:delete val="0"/>
        <c:axPos val="b"/>
        <c:numFmt formatCode="General" sourceLinked="1"/>
        <c:majorTickMark val="none"/>
        <c:minorTickMark val="none"/>
        <c:tickLblPos val="nextTo"/>
        <c:spPr>
          <a:noFill/>
          <a:ln w="9525" cap="flat" cmpd="sng" algn="ctr">
            <a:solidFill>
              <a:schemeClr val="bg1">
                <a:lumMod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r-Latn-RS"/>
          </a:p>
        </c:txPr>
        <c:crossAx val="1851306399"/>
        <c:crosses val="autoZero"/>
        <c:auto val="1"/>
        <c:lblAlgn val="ctr"/>
        <c:lblOffset val="100"/>
        <c:noMultiLvlLbl val="0"/>
      </c:catAx>
      <c:valAx>
        <c:axId val="1851306399"/>
        <c:scaling>
          <c:orientation val="minMax"/>
          <c:max val="1"/>
          <c:min val="0"/>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r-Latn-RS"/>
          </a:p>
        </c:txPr>
        <c:crossAx val="1851328447"/>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sr-Latn-RS"/>
        </a:p>
      </c:txPr>
    </c:legend>
    <c:plotVisOnly val="1"/>
    <c:dispBlanksAs val="gap"/>
    <c:showDLblsOverMax val="0"/>
  </c:chart>
  <c:spPr>
    <a:solidFill>
      <a:schemeClr val="bg1"/>
    </a:solidFill>
    <a:ln w="9525" cap="flat" cmpd="sng" algn="ctr">
      <a:solidFill>
        <a:schemeClr val="accent1"/>
      </a:solidFill>
      <a:round/>
    </a:ln>
    <a:effectLst/>
  </c:spPr>
  <c:txPr>
    <a:bodyPr/>
    <a:lstStyle/>
    <a:p>
      <a:pPr>
        <a:defRPr/>
      </a:pPr>
      <a:endParaRPr lang="sr-Latn-RS"/>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stacked"/>
        <c:varyColors val="0"/>
        <c:ser>
          <c:idx val="0"/>
          <c:order val="0"/>
          <c:tx>
            <c:strRef>
              <c:f>WLR!$B$19</c:f>
              <c:strCache>
                <c:ptCount val="1"/>
                <c:pt idx="0">
                  <c:v>WLR</c:v>
                </c:pt>
              </c:strCache>
            </c:strRef>
          </c:tx>
          <c:invertIfNegative val="0"/>
          <c:dLbls>
            <c:dLbl>
              <c:idx val="0"/>
              <c:layout>
                <c:manualLayout>
                  <c:x val="2.2045855379188512E-3"/>
                  <c:y val="-1.421464108031272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7054-462D-AC79-20BA614ED7B4}"/>
                </c:ext>
              </c:extLst>
            </c:dLbl>
            <c:dLbl>
              <c:idx val="1"/>
              <c:layout>
                <c:manualLayout>
                  <c:x val="0"/>
                  <c:y val="-1.421464108031272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7054-462D-AC79-20BA614ED7B4}"/>
                </c:ext>
              </c:extLst>
            </c:dLbl>
            <c:dLbl>
              <c:idx val="2"/>
              <c:layout>
                <c:manualLayout>
                  <c:x val="2.2045855379188711E-3"/>
                  <c:y val="-1.421464108031280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D-7054-462D-AC79-20BA614ED7B4}"/>
                </c:ext>
              </c:extLst>
            </c:dLbl>
            <c:dLbl>
              <c:idx val="3"/>
              <c:layout>
                <c:manualLayout>
                  <c:x val="2.2045855379188711E-3"/>
                  <c:y val="-1.421464108031272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7054-462D-AC79-20BA614ED7B4}"/>
                </c:ext>
              </c:extLst>
            </c:dLbl>
            <c:dLbl>
              <c:idx val="4"/>
              <c:layout>
                <c:manualLayout>
                  <c:x val="8.0833869257269799E-17"/>
                  <c:y val="-1.421464108031272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7054-462D-AC79-20BA614ED7B4}"/>
                </c:ext>
              </c:extLst>
            </c:dLbl>
            <c:dLbl>
              <c:idx val="5"/>
              <c:layout>
                <c:manualLayout>
                  <c:x val="0"/>
                  <c:y val="-2.369106846718787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7054-462D-AC79-20BA614ED7B4}"/>
                </c:ext>
              </c:extLst>
            </c:dLbl>
            <c:dLbl>
              <c:idx val="6"/>
              <c:layout>
                <c:manualLayout>
                  <c:x val="2.2045855379188711E-3"/>
                  <c:y val="-1.421464108031280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7054-462D-AC79-20BA614ED7B4}"/>
                </c:ext>
              </c:extLst>
            </c:dLbl>
            <c:spPr>
              <a:noFill/>
              <a:ln>
                <a:noFill/>
              </a:ln>
              <a:effectLst/>
            </c:spPr>
            <c:txPr>
              <a:bodyPr wrap="square" lIns="38100" tIns="19050" rIns="38100" bIns="19050" anchor="ctr">
                <a:spAutoFit/>
              </a:bodyPr>
              <a:lstStyle/>
              <a:p>
                <a:pPr>
                  <a:defRPr sz="900" baseline="0"/>
                </a:pPr>
                <a:endParaRPr lang="sr-Latn-R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WLR!$J$18:$P$18</c:f>
              <c:strCache>
                <c:ptCount val="7"/>
                <c:pt idx="0">
                  <c:v>2017/2</c:v>
                </c:pt>
                <c:pt idx="1">
                  <c:v>2018/1</c:v>
                </c:pt>
                <c:pt idx="2">
                  <c:v>2018/2</c:v>
                </c:pt>
                <c:pt idx="3">
                  <c:v>2019/1</c:v>
                </c:pt>
                <c:pt idx="4">
                  <c:v>2019/2</c:v>
                </c:pt>
                <c:pt idx="5">
                  <c:v>2020/1</c:v>
                </c:pt>
                <c:pt idx="6">
                  <c:v>2020/2</c:v>
                </c:pt>
              </c:strCache>
            </c:strRef>
          </c:cat>
          <c:val>
            <c:numRef>
              <c:f>WLR!$J$19:$P$19</c:f>
              <c:numCache>
                <c:formatCode>0.00%</c:formatCode>
                <c:ptCount val="7"/>
                <c:pt idx="0">
                  <c:v>4.677640364121944E-2</c:v>
                </c:pt>
                <c:pt idx="1">
                  <c:v>4.2379685227287738E-2</c:v>
                </c:pt>
                <c:pt idx="2">
                  <c:v>3.9381503160574094E-2</c:v>
                </c:pt>
                <c:pt idx="3">
                  <c:v>3.7096863038762785E-2</c:v>
                </c:pt>
                <c:pt idx="4">
                  <c:v>3.5285241146843831E-2</c:v>
                </c:pt>
                <c:pt idx="5">
                  <c:v>3.1400605237163613E-2</c:v>
                </c:pt>
                <c:pt idx="6">
                  <c:v>2.9192159996174555E-2</c:v>
                </c:pt>
              </c:numCache>
            </c:numRef>
          </c:val>
          <c:extLst>
            <c:ext xmlns:c16="http://schemas.microsoft.com/office/drawing/2014/chart" uri="{C3380CC4-5D6E-409C-BE32-E72D297353CC}">
              <c16:uniqueId val="{00000000-4D83-4C8A-A10E-4E190F1EF6C4}"/>
            </c:ext>
          </c:extLst>
        </c:ser>
        <c:ser>
          <c:idx val="1"/>
          <c:order val="1"/>
          <c:tx>
            <c:strRef>
              <c:f>WLR!$B$20</c:f>
              <c:strCache>
                <c:ptCount val="1"/>
                <c:pt idx="0">
                  <c:v>Ostalo</c:v>
                </c:pt>
              </c:strCache>
            </c:strRef>
          </c:tx>
          <c:spPr>
            <a:solidFill>
              <a:schemeClr val="accent2"/>
            </a:solidFill>
            <a:ln>
              <a:noFill/>
            </a:ln>
          </c:spPr>
          <c:invertIfNegative val="0"/>
          <c:dLbls>
            <c:dLbl>
              <c:idx val="0"/>
              <c:layout>
                <c:manualLayout>
                  <c:x val="0"/>
                  <c:y val="2.3691068467187867E-2"/>
                </c:manualLayout>
              </c:layout>
              <c:spPr>
                <a:noFill/>
                <a:ln>
                  <a:noFill/>
                </a:ln>
                <a:effectLst/>
              </c:spPr>
              <c:txPr>
                <a:bodyPr wrap="square" lIns="38100" tIns="19050" rIns="38100" bIns="19050" anchor="ctr">
                  <a:noAutofit/>
                </a:bodyPr>
                <a:lstStyle/>
                <a:p>
                  <a:pPr>
                    <a:defRPr sz="900" baseline="0"/>
                  </a:pPr>
                  <a:endParaRPr lang="sr-Latn-RS"/>
                </a:p>
              </c:txPr>
              <c:showLegendKey val="0"/>
              <c:showVal val="1"/>
              <c:showCatName val="0"/>
              <c:showSerName val="0"/>
              <c:showPercent val="0"/>
              <c:showBubbleSize val="0"/>
              <c:extLst>
                <c:ext xmlns:c15="http://schemas.microsoft.com/office/drawing/2012/chart" uri="{CE6537A1-D6FC-4f65-9D91-7224C49458BB}">
                  <c15:layout>
                    <c:manualLayout>
                      <c:w val="7.2574955908289246E-2"/>
                      <c:h val="7.574053243344582E-2"/>
                    </c:manualLayout>
                  </c15:layout>
                </c:ext>
                <c:ext xmlns:c16="http://schemas.microsoft.com/office/drawing/2014/chart" uri="{C3380CC4-5D6E-409C-BE32-E72D297353CC}">
                  <c16:uniqueId val="{00000000-7054-462D-AC79-20BA614ED7B4}"/>
                </c:ext>
              </c:extLst>
            </c:dLbl>
            <c:dLbl>
              <c:idx val="1"/>
              <c:layout>
                <c:manualLayout>
                  <c:x val="2.2045855379188711E-3"/>
                  <c:y val="2.369106846718786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7054-462D-AC79-20BA614ED7B4}"/>
                </c:ext>
              </c:extLst>
            </c:dLbl>
            <c:dLbl>
              <c:idx val="2"/>
              <c:layout>
                <c:manualLayout>
                  <c:x val="0"/>
                  <c:y val="2.369106846718787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7054-462D-AC79-20BA614ED7B4}"/>
                </c:ext>
              </c:extLst>
            </c:dLbl>
            <c:dLbl>
              <c:idx val="3"/>
              <c:layout>
                <c:manualLayout>
                  <c:x val="2.2045855379188711E-3"/>
                  <c:y val="2.369106846718787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7054-462D-AC79-20BA614ED7B4}"/>
                </c:ext>
              </c:extLst>
            </c:dLbl>
            <c:dLbl>
              <c:idx val="4"/>
              <c:layout>
                <c:manualLayout>
                  <c:x val="2.2045855379187905E-3"/>
                  <c:y val="1.895285477375029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7054-462D-AC79-20BA614ED7B4}"/>
                </c:ext>
              </c:extLst>
            </c:dLbl>
            <c:dLbl>
              <c:idx val="5"/>
              <c:layout>
                <c:manualLayout>
                  <c:x val="2.2045855379190329E-3"/>
                  <c:y val="1.895285477375029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7054-462D-AC79-20BA614ED7B4}"/>
                </c:ext>
              </c:extLst>
            </c:dLbl>
            <c:dLbl>
              <c:idx val="6"/>
              <c:layout>
                <c:manualLayout>
                  <c:x val="0"/>
                  <c:y val="1.8952854773750295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7054-462D-AC79-20BA614ED7B4}"/>
                </c:ext>
              </c:extLst>
            </c:dLbl>
            <c:spPr>
              <a:noFill/>
              <a:ln>
                <a:noFill/>
              </a:ln>
              <a:effectLst/>
            </c:spPr>
            <c:txPr>
              <a:bodyPr wrap="square" lIns="38100" tIns="19050" rIns="38100" bIns="19050" anchor="ctr">
                <a:spAutoFit/>
              </a:bodyPr>
              <a:lstStyle/>
              <a:p>
                <a:pPr>
                  <a:defRPr sz="900" baseline="0"/>
                </a:pPr>
                <a:endParaRPr lang="sr-Latn-R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WLR!$J$18:$P$18</c:f>
              <c:strCache>
                <c:ptCount val="7"/>
                <c:pt idx="0">
                  <c:v>2017/2</c:v>
                </c:pt>
                <c:pt idx="1">
                  <c:v>2018/1</c:v>
                </c:pt>
                <c:pt idx="2">
                  <c:v>2018/2</c:v>
                </c:pt>
                <c:pt idx="3">
                  <c:v>2019/1</c:v>
                </c:pt>
                <c:pt idx="4">
                  <c:v>2019/2</c:v>
                </c:pt>
                <c:pt idx="5">
                  <c:v>2020/1</c:v>
                </c:pt>
                <c:pt idx="6">
                  <c:v>2020/2</c:v>
                </c:pt>
              </c:strCache>
            </c:strRef>
          </c:cat>
          <c:val>
            <c:numRef>
              <c:f>WLR!$J$20:$P$20</c:f>
              <c:numCache>
                <c:formatCode>0.00%</c:formatCode>
                <c:ptCount val="7"/>
                <c:pt idx="0">
                  <c:v>0.95322359635878051</c:v>
                </c:pt>
                <c:pt idx="1">
                  <c:v>0.95762031477271226</c:v>
                </c:pt>
                <c:pt idx="2">
                  <c:v>0.96061849683942591</c:v>
                </c:pt>
                <c:pt idx="3">
                  <c:v>0.96290313696123719</c:v>
                </c:pt>
                <c:pt idx="4">
                  <c:v>0.96471475885315616</c:v>
                </c:pt>
                <c:pt idx="5">
                  <c:v>0.96859939476283641</c:v>
                </c:pt>
                <c:pt idx="6">
                  <c:v>0.97080784000382547</c:v>
                </c:pt>
              </c:numCache>
            </c:numRef>
          </c:val>
          <c:extLst>
            <c:ext xmlns:c16="http://schemas.microsoft.com/office/drawing/2014/chart" uri="{C3380CC4-5D6E-409C-BE32-E72D297353CC}">
              <c16:uniqueId val="{00000001-4D83-4C8A-A10E-4E190F1EF6C4}"/>
            </c:ext>
          </c:extLst>
        </c:ser>
        <c:dLbls>
          <c:showLegendKey val="0"/>
          <c:showVal val="0"/>
          <c:showCatName val="0"/>
          <c:showSerName val="0"/>
          <c:showPercent val="0"/>
          <c:showBubbleSize val="0"/>
        </c:dLbls>
        <c:gapWidth val="64"/>
        <c:overlap val="100"/>
        <c:axId val="-275161920"/>
        <c:axId val="-275148864"/>
      </c:barChart>
      <c:catAx>
        <c:axId val="-275161920"/>
        <c:scaling>
          <c:orientation val="minMax"/>
        </c:scaling>
        <c:delete val="0"/>
        <c:axPos val="b"/>
        <c:numFmt formatCode="General" sourceLinked="0"/>
        <c:majorTickMark val="none"/>
        <c:minorTickMark val="none"/>
        <c:tickLblPos val="nextTo"/>
        <c:spPr>
          <a:ln>
            <a:solidFill>
              <a:schemeClr val="bg1">
                <a:lumMod val="85000"/>
              </a:schemeClr>
            </a:solidFill>
          </a:ln>
        </c:spPr>
        <c:crossAx val="-275148864"/>
        <c:crosses val="autoZero"/>
        <c:auto val="1"/>
        <c:lblAlgn val="ctr"/>
        <c:lblOffset val="100"/>
        <c:noMultiLvlLbl val="0"/>
      </c:catAx>
      <c:valAx>
        <c:axId val="-275148864"/>
        <c:scaling>
          <c:orientation val="minMax"/>
          <c:max val="1"/>
        </c:scaling>
        <c:delete val="0"/>
        <c:axPos val="l"/>
        <c:numFmt formatCode="0%" sourceLinked="0"/>
        <c:majorTickMark val="none"/>
        <c:minorTickMark val="none"/>
        <c:tickLblPos val="nextTo"/>
        <c:spPr>
          <a:ln>
            <a:noFill/>
          </a:ln>
        </c:spPr>
        <c:crossAx val="-275161920"/>
        <c:crosses val="autoZero"/>
        <c:crossBetween val="between"/>
        <c:majorUnit val="0.1"/>
      </c:valAx>
    </c:plotArea>
    <c:legend>
      <c:legendPos val="b"/>
      <c:overlay val="0"/>
    </c:legend>
    <c:plotVisOnly val="1"/>
    <c:dispBlanksAs val="gap"/>
    <c:showDLblsOverMax val="0"/>
  </c:chart>
  <c:spPr>
    <a:ln>
      <a:solidFill>
        <a:schemeClr val="accent1"/>
      </a:solidFill>
    </a:ln>
  </c:spPr>
  <c:externalData r:id="rId1">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'Broj priključaka'!$A$24</c:f>
              <c:strCache>
                <c:ptCount val="1"/>
                <c:pt idx="0">
                  <c:v>samostalni priključci </c:v>
                </c:pt>
              </c:strCache>
            </c:strRef>
          </c:tx>
          <c:spPr>
            <a:solidFill>
              <a:schemeClr val="accent2"/>
            </a:solidFill>
            <a:ln>
              <a:noFill/>
            </a:ln>
            <a:effectLst/>
          </c:spPr>
          <c:invertIfNegative val="0"/>
          <c:dLbls>
            <c:dLbl>
              <c:idx val="0"/>
              <c:layout>
                <c:manualLayout>
                  <c:x val="-4.4375416019525283E-3"/>
                  <c:y val="1.32304299889745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1703-4397-9D40-CC7FC8A5180F}"/>
                </c:ext>
              </c:extLst>
            </c:dLbl>
            <c:dLbl>
              <c:idx val="1"/>
              <c:layout>
                <c:manualLayout>
                  <c:x val="0"/>
                  <c:y val="1.323042998897464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1703-4397-9D40-CC7FC8A5180F}"/>
                </c:ext>
              </c:extLst>
            </c:dLbl>
            <c:dLbl>
              <c:idx val="2"/>
              <c:layout>
                <c:manualLayout>
                  <c:x val="0"/>
                  <c:y val="1.323042998897464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1703-4397-9D40-CC7FC8A5180F}"/>
                </c:ext>
              </c:extLst>
            </c:dLbl>
            <c:dLbl>
              <c:idx val="3"/>
              <c:layout>
                <c:manualLayout>
                  <c:x val="0"/>
                  <c:y val="1.32304299889745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1703-4397-9D40-CC7FC8A5180F}"/>
                </c:ext>
              </c:extLst>
            </c:dLbl>
            <c:dLbl>
              <c:idx val="4"/>
              <c:layout>
                <c:manualLayout>
                  <c:x val="0"/>
                  <c:y val="8.8202866593164279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1703-4397-9D40-CC7FC8A5180F}"/>
                </c:ext>
              </c:extLst>
            </c:dLbl>
            <c:dLbl>
              <c:idx val="5"/>
              <c:layout>
                <c:manualLayout>
                  <c:x val="0"/>
                  <c:y val="1.323042998897464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1703-4397-9D40-CC7FC8A5180F}"/>
                </c:ext>
              </c:extLst>
            </c:dLbl>
            <c:dLbl>
              <c:idx val="6"/>
              <c:layout>
                <c:manualLayout>
                  <c:x val="0"/>
                  <c:y val="8.8202866593163464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1703-4397-9D40-CC7FC8A5180F}"/>
                </c:ext>
              </c:extLst>
            </c:dLbl>
            <c:numFmt formatCode="0.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mn-lt"/>
                    <a:ea typeface="+mn-ea"/>
                    <a:cs typeface="+mn-cs"/>
                  </a:defRPr>
                </a:pPr>
                <a:endParaRPr lang="sr-Latn-R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'Broj priključaka'!$B$23:$H$23</c:f>
              <c:strCache>
                <c:ptCount val="7"/>
                <c:pt idx="0">
                  <c:v>2017/2</c:v>
                </c:pt>
                <c:pt idx="1">
                  <c:v>2018/1</c:v>
                </c:pt>
                <c:pt idx="2">
                  <c:v>2018/2</c:v>
                </c:pt>
                <c:pt idx="3">
                  <c:v>2019/1</c:v>
                </c:pt>
                <c:pt idx="4">
                  <c:v>2019/2</c:v>
                </c:pt>
                <c:pt idx="5">
                  <c:v>2020/1</c:v>
                </c:pt>
                <c:pt idx="6">
                  <c:v>2020/2</c:v>
                </c:pt>
              </c:strCache>
            </c:strRef>
          </c:cat>
          <c:val>
            <c:numRef>
              <c:f>'Broj priključaka'!$B$24:$H$24</c:f>
              <c:numCache>
                <c:formatCode>0%</c:formatCode>
                <c:ptCount val="7"/>
                <c:pt idx="0">
                  <c:v>0.34971460240711488</c:v>
                </c:pt>
                <c:pt idx="1">
                  <c:v>0.35847116687239566</c:v>
                </c:pt>
                <c:pt idx="2">
                  <c:v>0.29984280664028712</c:v>
                </c:pt>
                <c:pt idx="3">
                  <c:v>0.29133275073284093</c:v>
                </c:pt>
                <c:pt idx="4">
                  <c:v>0.27889458220459457</c:v>
                </c:pt>
                <c:pt idx="5">
                  <c:v>0.26310191326364446</c:v>
                </c:pt>
                <c:pt idx="6" formatCode="0.00%">
                  <c:v>0.24204195495692132</c:v>
                </c:pt>
              </c:numCache>
            </c:numRef>
          </c:val>
          <c:extLst>
            <c:ext xmlns:c16="http://schemas.microsoft.com/office/drawing/2014/chart" uri="{C3380CC4-5D6E-409C-BE32-E72D297353CC}">
              <c16:uniqueId val="{00000000-B8C0-4100-BDFF-87CCE208D462}"/>
            </c:ext>
          </c:extLst>
        </c:ser>
        <c:ser>
          <c:idx val="1"/>
          <c:order val="1"/>
          <c:tx>
            <c:strRef>
              <c:f>'Broj priključaka'!$A$25</c:f>
              <c:strCache>
                <c:ptCount val="1"/>
                <c:pt idx="0">
                  <c:v>priključci unutar paketa</c:v>
                </c:pt>
              </c:strCache>
            </c:strRef>
          </c:tx>
          <c:spPr>
            <a:solidFill>
              <a:schemeClr val="accent1"/>
            </a:solidFill>
            <a:ln>
              <a:noFill/>
            </a:ln>
            <a:effectLst/>
          </c:spPr>
          <c:invertIfNegative val="0"/>
          <c:dLbls>
            <c:dLbl>
              <c:idx val="0"/>
              <c:layout>
                <c:manualLayout>
                  <c:x val="3.9130731023831493E-3"/>
                  <c:y val="7.9424250579482013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B8C0-4100-BDFF-87CCE208D462}"/>
                </c:ext>
              </c:extLst>
            </c:dLbl>
            <c:dLbl>
              <c:idx val="1"/>
              <c:layout>
                <c:manualLayout>
                  <c:x val="2.2360667308421369E-3"/>
                  <c:y val="1.279149918829050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B8C0-4100-BDFF-87CCE208D462}"/>
                </c:ext>
              </c:extLst>
            </c:dLbl>
            <c:dLbl>
              <c:idx val="2"/>
              <c:layout>
                <c:manualLayout>
                  <c:x val="0"/>
                  <c:y val="8.8202866593164279E-3"/>
                </c:manualLayout>
              </c:layout>
              <c:numFmt formatCode="0.00%" sourceLinked="0"/>
              <c:spPr>
                <a:noFill/>
                <a:ln>
                  <a:noFill/>
                </a:ln>
                <a:effectLst/>
              </c:spPr>
              <c:txPr>
                <a:bodyPr rot="0" spcFirstLastPara="1" vertOverflow="ellipsis" horzOverflow="clip" vert="horz" wrap="square" lIns="38100" tIns="19050" rIns="38100" bIns="19050" anchor="ctr" anchorCtr="1">
                  <a:noAutofit/>
                </a:bodyPr>
                <a:lstStyle/>
                <a:p>
                  <a:pPr>
                    <a:defRPr sz="1000" b="0" i="0" u="none" strike="noStrike" kern="1200" baseline="0">
                      <a:solidFill>
                        <a:schemeClr val="tx1">
                          <a:lumMod val="75000"/>
                          <a:lumOff val="25000"/>
                        </a:schemeClr>
                      </a:solidFill>
                      <a:latin typeface="+mn-lt"/>
                      <a:ea typeface="+mn-ea"/>
                      <a:cs typeface="+mn-cs"/>
                    </a:defRPr>
                  </a:pPr>
                  <a:endParaRPr lang="sr-Latn-RS"/>
                </a:p>
              </c:txPr>
              <c:showLegendKey val="0"/>
              <c:showVal val="1"/>
              <c:showCatName val="0"/>
              <c:showSerName val="0"/>
              <c:showPercent val="0"/>
              <c:showBubbleSize val="0"/>
              <c:extLst>
                <c:ext xmlns:c15="http://schemas.microsoft.com/office/drawing/2012/chart" uri="{CE6537A1-D6FC-4f65-9D91-7224C49458BB}">
                  <c15:spPr xmlns:c15="http://schemas.microsoft.com/office/drawing/2012/chart">
                    <a:prstGeom prst="rect">
                      <a:avLst/>
                    </a:prstGeom>
                    <a:noFill/>
                    <a:ln>
                      <a:noFill/>
                    </a:ln>
                  </c15:spPr>
                </c:ext>
                <c:ext xmlns:c16="http://schemas.microsoft.com/office/drawing/2014/chart" uri="{C3380CC4-5D6E-409C-BE32-E72D297353CC}">
                  <c16:uniqueId val="{00000000-F155-449F-B70C-55A7B746F04D}"/>
                </c:ext>
              </c:extLst>
            </c:dLbl>
            <c:dLbl>
              <c:idx val="3"/>
              <c:layout>
                <c:manualLayout>
                  <c:x val="0"/>
                  <c:y val="1.764057331863285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1703-4397-9D40-CC7FC8A5180F}"/>
                </c:ext>
              </c:extLst>
            </c:dLbl>
            <c:dLbl>
              <c:idx val="4"/>
              <c:layout>
                <c:manualLayout>
                  <c:x val="-8.1353989560899882E-17"/>
                  <c:y val="1.323042998897464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1703-4397-9D40-CC7FC8A5180F}"/>
                </c:ext>
              </c:extLst>
            </c:dLbl>
            <c:dLbl>
              <c:idx val="5"/>
              <c:layout>
                <c:manualLayout>
                  <c:x val="0"/>
                  <c:y val="1.764057331863285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1703-4397-9D40-CC7FC8A5180F}"/>
                </c:ext>
              </c:extLst>
            </c:dLbl>
            <c:dLbl>
              <c:idx val="6"/>
              <c:layout>
                <c:manualLayout>
                  <c:x val="0"/>
                  <c:y val="8.8202866593164279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1703-4397-9D40-CC7FC8A5180F}"/>
                </c:ext>
              </c:extLst>
            </c:dLbl>
            <c:numFmt formatCode="0.00%" sourceLinked="0"/>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mn-lt"/>
                    <a:ea typeface="+mn-ea"/>
                    <a:cs typeface="+mn-cs"/>
                  </a:defRPr>
                </a:pPr>
                <a:endParaRPr lang="sr-Latn-R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'Broj priključaka'!$B$23:$H$23</c:f>
              <c:strCache>
                <c:ptCount val="7"/>
                <c:pt idx="0">
                  <c:v>2017/2</c:v>
                </c:pt>
                <c:pt idx="1">
                  <c:v>2018/1</c:v>
                </c:pt>
                <c:pt idx="2">
                  <c:v>2018/2</c:v>
                </c:pt>
                <c:pt idx="3">
                  <c:v>2019/1</c:v>
                </c:pt>
                <c:pt idx="4">
                  <c:v>2019/2</c:v>
                </c:pt>
                <c:pt idx="5">
                  <c:v>2020/1</c:v>
                </c:pt>
                <c:pt idx="6">
                  <c:v>2020/2</c:v>
                </c:pt>
              </c:strCache>
            </c:strRef>
          </c:cat>
          <c:val>
            <c:numRef>
              <c:f>'Broj priključaka'!$B$25:$H$25</c:f>
              <c:numCache>
                <c:formatCode>0%</c:formatCode>
                <c:ptCount val="7"/>
                <c:pt idx="0">
                  <c:v>0.65028539759288517</c:v>
                </c:pt>
                <c:pt idx="1">
                  <c:v>0.64152883312760434</c:v>
                </c:pt>
                <c:pt idx="2">
                  <c:v>0.70015719335971294</c:v>
                </c:pt>
                <c:pt idx="3">
                  <c:v>0.70866724926715907</c:v>
                </c:pt>
                <c:pt idx="4">
                  <c:v>0.72110541779540549</c:v>
                </c:pt>
                <c:pt idx="5">
                  <c:v>0.73689808673635548</c:v>
                </c:pt>
                <c:pt idx="6" formatCode="0.00%">
                  <c:v>0.75795804504307873</c:v>
                </c:pt>
              </c:numCache>
            </c:numRef>
          </c:val>
          <c:extLst>
            <c:ext xmlns:c16="http://schemas.microsoft.com/office/drawing/2014/chart" uri="{C3380CC4-5D6E-409C-BE32-E72D297353CC}">
              <c16:uniqueId val="{00000004-B8C0-4100-BDFF-87CCE208D462}"/>
            </c:ext>
          </c:extLst>
        </c:ser>
        <c:dLbls>
          <c:showLegendKey val="0"/>
          <c:showVal val="0"/>
          <c:showCatName val="0"/>
          <c:showSerName val="0"/>
          <c:showPercent val="0"/>
          <c:showBubbleSize val="0"/>
        </c:dLbls>
        <c:gapWidth val="64"/>
        <c:overlap val="100"/>
        <c:axId val="-1831952128"/>
        <c:axId val="-1831950496"/>
      </c:barChart>
      <c:catAx>
        <c:axId val="-1831952128"/>
        <c:scaling>
          <c:orientation val="minMax"/>
        </c:scaling>
        <c:delete val="0"/>
        <c:axPos val="b"/>
        <c:numFmt formatCode="General" sourceLinked="1"/>
        <c:majorTickMark val="none"/>
        <c:minorTickMark val="none"/>
        <c:tickLblPos val="nextTo"/>
        <c:spPr>
          <a:noFill/>
          <a:ln>
            <a:solidFill>
              <a:schemeClr val="bg1">
                <a:lumMod val="85000"/>
              </a:schemeClr>
            </a:solidFill>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sr-Latn-RS"/>
          </a:p>
        </c:txPr>
        <c:crossAx val="-1831950496"/>
        <c:crosses val="autoZero"/>
        <c:auto val="1"/>
        <c:lblAlgn val="ctr"/>
        <c:lblOffset val="100"/>
        <c:noMultiLvlLbl val="0"/>
      </c:catAx>
      <c:valAx>
        <c:axId val="-1831950496"/>
        <c:scaling>
          <c:orientation val="minMax"/>
          <c:max val="1"/>
        </c:scaling>
        <c:delete val="0"/>
        <c:axPos val="l"/>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sr-Latn-RS"/>
          </a:p>
        </c:txPr>
        <c:crossAx val="-1831952128"/>
        <c:crossesAt val="1"/>
        <c:crossBetween val="between"/>
      </c:valAx>
      <c:spPr>
        <a:noFill/>
        <a:ln>
          <a:noFill/>
        </a:ln>
        <a:effectLst/>
      </c:spPr>
    </c:plotArea>
    <c:legend>
      <c:legendPos val="b"/>
      <c:layout>
        <c:manualLayout>
          <c:xMode val="edge"/>
          <c:yMode val="edge"/>
          <c:x val="3.9213944709670254E-2"/>
          <c:y val="0.91563176252994649"/>
          <c:w val="0.5392278677612603"/>
          <c:h val="7.9748239849291164E-2"/>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sr-Latn-RS"/>
        </a:p>
      </c:txPr>
    </c:legend>
    <c:plotVisOnly val="1"/>
    <c:dispBlanksAs val="gap"/>
    <c:showDLblsOverMax val="0"/>
  </c:chart>
  <c:spPr>
    <a:noFill/>
    <a:ln w="9525" cap="flat" cmpd="sng" algn="ctr">
      <a:solidFill>
        <a:srgbClr val="4F81BD"/>
      </a:solidFill>
      <a:round/>
    </a:ln>
    <a:effectLst/>
  </c:spPr>
  <c:txPr>
    <a:bodyPr/>
    <a:lstStyle/>
    <a:p>
      <a:pPr>
        <a:defRPr/>
      </a:pPr>
      <a:endParaRPr lang="sr-Latn-RS"/>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'WLR-OT'!$C$49</c:f>
              <c:strCache>
                <c:ptCount val="1"/>
                <c:pt idx="0">
                  <c:v>broj korisnika samostalne javno dostupne telefonske usluge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mn-lt"/>
                    <a:ea typeface="+mn-ea"/>
                    <a:cs typeface="+mn-cs"/>
                  </a:defRPr>
                </a:pPr>
                <a:endParaRPr lang="sr-Latn-R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'WLR-OT'!$D$48:$J$48</c:f>
              <c:strCache>
                <c:ptCount val="7"/>
                <c:pt idx="0">
                  <c:v>2017/2</c:v>
                </c:pt>
                <c:pt idx="1">
                  <c:v>2018/1</c:v>
                </c:pt>
                <c:pt idx="2">
                  <c:v>2018/2</c:v>
                </c:pt>
                <c:pt idx="3">
                  <c:v>2019/1</c:v>
                </c:pt>
                <c:pt idx="4">
                  <c:v>2019/2</c:v>
                </c:pt>
                <c:pt idx="5">
                  <c:v>2020/1</c:v>
                </c:pt>
                <c:pt idx="6">
                  <c:v>2020/2</c:v>
                </c:pt>
              </c:strCache>
            </c:strRef>
          </c:cat>
          <c:val>
            <c:numRef>
              <c:f>'WLR-OT'!$D$49:$J$49</c:f>
              <c:numCache>
                <c:formatCode>0.00%</c:formatCode>
                <c:ptCount val="7"/>
                <c:pt idx="0">
                  <c:v>0.39905132170912527</c:v>
                </c:pt>
                <c:pt idx="1">
                  <c:v>0.39876266291360629</c:v>
                </c:pt>
                <c:pt idx="2">
                  <c:v>0.40842055185537585</c:v>
                </c:pt>
                <c:pt idx="3">
                  <c:v>0.40318575069120183</c:v>
                </c:pt>
                <c:pt idx="4">
                  <c:v>0.38866796958844996</c:v>
                </c:pt>
                <c:pt idx="5">
                  <c:v>0.35300661596779132</c:v>
                </c:pt>
                <c:pt idx="6">
                  <c:v>0.34809268899885337</c:v>
                </c:pt>
              </c:numCache>
            </c:numRef>
          </c:val>
          <c:extLst>
            <c:ext xmlns:c16="http://schemas.microsoft.com/office/drawing/2014/chart" uri="{C3380CC4-5D6E-409C-BE32-E72D297353CC}">
              <c16:uniqueId val="{00000000-A897-4934-9BEB-04B1128DB4D4}"/>
            </c:ext>
          </c:extLst>
        </c:ser>
        <c:ser>
          <c:idx val="1"/>
          <c:order val="1"/>
          <c:tx>
            <c:strRef>
              <c:f>'WLR-OT'!$C$50</c:f>
              <c:strCache>
                <c:ptCount val="1"/>
                <c:pt idx="0">
                  <c:v>broj korisnika paketa usluga</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mn-lt"/>
                    <a:ea typeface="+mn-ea"/>
                    <a:cs typeface="+mn-cs"/>
                  </a:defRPr>
                </a:pPr>
                <a:endParaRPr lang="sr-Latn-R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'WLR-OT'!$D$48:$J$48</c:f>
              <c:strCache>
                <c:ptCount val="7"/>
                <c:pt idx="0">
                  <c:v>2017/2</c:v>
                </c:pt>
                <c:pt idx="1">
                  <c:v>2018/1</c:v>
                </c:pt>
                <c:pt idx="2">
                  <c:v>2018/2</c:v>
                </c:pt>
                <c:pt idx="3">
                  <c:v>2019/1</c:v>
                </c:pt>
                <c:pt idx="4">
                  <c:v>2019/2</c:v>
                </c:pt>
                <c:pt idx="5">
                  <c:v>2020/1</c:v>
                </c:pt>
                <c:pt idx="6">
                  <c:v>2020/2</c:v>
                </c:pt>
              </c:strCache>
            </c:strRef>
          </c:cat>
          <c:val>
            <c:numRef>
              <c:f>'WLR-OT'!$D$50:$J$50</c:f>
              <c:numCache>
                <c:formatCode>0.00%</c:formatCode>
                <c:ptCount val="7"/>
                <c:pt idx="0">
                  <c:v>0.60094867829087473</c:v>
                </c:pt>
                <c:pt idx="1">
                  <c:v>0.60123733708639371</c:v>
                </c:pt>
                <c:pt idx="2">
                  <c:v>0.59157944814462415</c:v>
                </c:pt>
                <c:pt idx="3">
                  <c:v>0.59681424930879812</c:v>
                </c:pt>
                <c:pt idx="4">
                  <c:v>0.61133203041155004</c:v>
                </c:pt>
                <c:pt idx="5">
                  <c:v>0.64699338403220874</c:v>
                </c:pt>
                <c:pt idx="6">
                  <c:v>0.65190731100114663</c:v>
                </c:pt>
              </c:numCache>
            </c:numRef>
          </c:val>
          <c:extLst>
            <c:ext xmlns:c16="http://schemas.microsoft.com/office/drawing/2014/chart" uri="{C3380CC4-5D6E-409C-BE32-E72D297353CC}">
              <c16:uniqueId val="{00000001-A897-4934-9BEB-04B1128DB4D4}"/>
            </c:ext>
          </c:extLst>
        </c:ser>
        <c:dLbls>
          <c:showLegendKey val="0"/>
          <c:showVal val="0"/>
          <c:showCatName val="0"/>
          <c:showSerName val="0"/>
          <c:showPercent val="0"/>
          <c:showBubbleSize val="0"/>
        </c:dLbls>
        <c:gapWidth val="64"/>
        <c:overlap val="100"/>
        <c:axId val="-1831953216"/>
        <c:axId val="-1831955392"/>
      </c:barChart>
      <c:catAx>
        <c:axId val="-1831953216"/>
        <c:scaling>
          <c:orientation val="minMax"/>
        </c:scaling>
        <c:delete val="0"/>
        <c:axPos val="b"/>
        <c:numFmt formatCode="General" sourceLinked="1"/>
        <c:majorTickMark val="none"/>
        <c:minorTickMark val="none"/>
        <c:tickLblPos val="nextTo"/>
        <c:spPr>
          <a:noFill/>
          <a:ln w="9525" cap="flat" cmpd="sng" algn="ctr">
            <a:solidFill>
              <a:schemeClr val="bg1">
                <a:lumMod val="8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sr-Latn-RS"/>
          </a:p>
        </c:txPr>
        <c:crossAx val="-1831955392"/>
        <c:crosses val="autoZero"/>
        <c:auto val="1"/>
        <c:lblAlgn val="ctr"/>
        <c:lblOffset val="100"/>
        <c:noMultiLvlLbl val="0"/>
      </c:catAx>
      <c:valAx>
        <c:axId val="-1831955392"/>
        <c:scaling>
          <c:orientation val="minMax"/>
          <c:max val="1"/>
        </c:scaling>
        <c:delete val="0"/>
        <c:axPos val="l"/>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sr-Latn-RS"/>
          </a:p>
        </c:txPr>
        <c:crossAx val="-1831953216"/>
        <c:crosses val="autoZero"/>
        <c:crossBetween val="between"/>
      </c:valAx>
      <c:spPr>
        <a:noFill/>
        <a:ln>
          <a:noFill/>
        </a:ln>
        <a:effectLst/>
      </c:spPr>
    </c:plotArea>
    <c:legend>
      <c:legendPos val="b"/>
      <c:layout>
        <c:manualLayout>
          <c:xMode val="edge"/>
          <c:yMode val="edge"/>
          <c:x val="2.1155892234127487E-2"/>
          <c:y val="0.91032881963843115"/>
          <c:w val="0.9"/>
          <c:h val="7.9748239849291164E-2"/>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sr-Latn-RS"/>
        </a:p>
      </c:txPr>
    </c:legend>
    <c:plotVisOnly val="1"/>
    <c:dispBlanksAs val="gap"/>
    <c:showDLblsOverMax val="0"/>
  </c:chart>
  <c:spPr>
    <a:noFill/>
    <a:ln w="9525" cap="flat" cmpd="sng" algn="ctr">
      <a:solidFill>
        <a:srgbClr val="4F81BD"/>
      </a:solidFill>
      <a:round/>
    </a:ln>
    <a:effectLst/>
  </c:spPr>
  <c:txPr>
    <a:bodyPr/>
    <a:lstStyle/>
    <a:p>
      <a:pPr>
        <a:defRPr/>
      </a:pPr>
      <a:endParaRPr lang="sr-Latn-RS"/>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'WLR-CPS'!$AB$5</c:f>
              <c:strCache>
                <c:ptCount val="1"/>
                <c:pt idx="0">
                  <c:v>2020/2</c:v>
                </c:pt>
              </c:strCache>
            </c:strRef>
          </c:tx>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838D-4E17-A586-560959615B5D}"/>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838D-4E17-A586-560959615B5D}"/>
              </c:ext>
            </c:extLst>
          </c:dPt>
          <c:dLbls>
            <c:spPr>
              <a:noFill/>
              <a:ln>
                <a:noFill/>
              </a:ln>
              <a:effectLst>
                <a:outerShdw blurRad="50800" dist="38100" dir="2700000" algn="tl" rotWithShape="0">
                  <a:prstClr val="black">
                    <a:alpha val="0"/>
                  </a:prstClr>
                </a:outerShdw>
              </a:effectLst>
            </c:spPr>
            <c:txPr>
              <a:bodyPr rot="0" spcFirstLastPara="1" vertOverflow="ellipsis" vert="horz" wrap="square" lIns="38100" tIns="19050" rIns="38100" bIns="19050" anchor="ctr" anchorCtr="1">
                <a:spAutoFit/>
              </a:bodyPr>
              <a:lstStyle/>
              <a:p>
                <a:pPr>
                  <a:defRPr sz="1000" b="1" i="0" u="none" strike="noStrike" kern="1200" baseline="0">
                    <a:ln>
                      <a:noFill/>
                    </a:ln>
                    <a:solidFill>
                      <a:schemeClr val="tx1"/>
                    </a:solidFill>
                    <a:latin typeface="+mn-lt"/>
                    <a:ea typeface="+mn-ea"/>
                    <a:cs typeface="+mn-cs"/>
                  </a:defRPr>
                </a:pPr>
                <a:endParaRPr lang="sr-Latn-RS"/>
              </a:p>
            </c:txPr>
            <c:showLegendKey val="0"/>
            <c:showVal val="0"/>
            <c:showCatName val="0"/>
            <c:showSerName val="0"/>
            <c:showPercent val="1"/>
            <c:showBubbleSize val="0"/>
            <c:showLeaderLines val="0"/>
            <c:extLst>
              <c:ext xmlns:c15="http://schemas.microsoft.com/office/drawing/2012/chart" uri="{CE6537A1-D6FC-4f65-9D91-7224C49458BB}"/>
            </c:extLst>
          </c:dLbls>
          <c:cat>
            <c:strRef>
              <c:f>'WLR-CPS'!$AA$6:$AA$7</c:f>
              <c:strCache>
                <c:ptCount val="2"/>
                <c:pt idx="0">
                  <c:v>OPTIMA</c:v>
                </c:pt>
                <c:pt idx="1">
                  <c:v>A1</c:v>
                </c:pt>
              </c:strCache>
            </c:strRef>
          </c:cat>
          <c:val>
            <c:numRef>
              <c:f>'WLR-CPS'!$AB$6:$AB$7</c:f>
              <c:numCache>
                <c:formatCode>#,##0</c:formatCode>
                <c:ptCount val="2"/>
                <c:pt idx="0">
                  <c:v>32312</c:v>
                </c:pt>
                <c:pt idx="1">
                  <c:v>5538</c:v>
                </c:pt>
              </c:numCache>
            </c:numRef>
          </c:val>
          <c:extLst>
            <c:ext xmlns:c16="http://schemas.microsoft.com/office/drawing/2014/chart" uri="{C3380CC4-5D6E-409C-BE32-E72D297353CC}">
              <c16:uniqueId val="{00000004-838D-4E17-A586-560959615B5D}"/>
            </c:ext>
          </c:extLst>
        </c:ser>
        <c:dLbls>
          <c:showLegendKey val="0"/>
          <c:showVal val="0"/>
          <c:showCatName val="0"/>
          <c:showSerName val="0"/>
          <c:showPercent val="1"/>
          <c:showBubbleSize val="0"/>
          <c:showLeaderLines val="0"/>
        </c:dLbls>
        <c:firstSliceAng val="0"/>
        <c:holeSize val="50"/>
      </c:doughnutChart>
      <c:spPr>
        <a:noFill/>
        <a:ln>
          <a:noFill/>
        </a:ln>
        <a:effectLst/>
      </c:spPr>
    </c:plotArea>
    <c:legend>
      <c:legendPos val="r"/>
      <c:layout>
        <c:manualLayout>
          <c:xMode val="edge"/>
          <c:yMode val="edge"/>
          <c:x val="0.79179231782111559"/>
          <c:y val="0.42289167246828907"/>
          <c:w val="9.9830094663982544E-2"/>
          <c:h val="0.15421629527289216"/>
        </c:manualLayout>
      </c:layout>
      <c:overlay val="0"/>
      <c:spPr>
        <a:solidFill>
          <a:schemeClr val="lt1">
            <a:lumMod val="95000"/>
            <a:alpha val="39000"/>
          </a:schemeClr>
        </a:solidFill>
        <a:ln>
          <a:noFill/>
        </a:ln>
        <a:effectLst/>
      </c:spPr>
      <c:txPr>
        <a:bodyPr rot="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sr-Latn-RS"/>
        </a:p>
      </c:txPr>
    </c:legend>
    <c:plotVisOnly val="1"/>
    <c:dispBlanksAs val="gap"/>
    <c:showDLblsOverMax val="0"/>
  </c:chart>
  <c:spPr>
    <a:solidFill>
      <a:schemeClr val="bg1"/>
    </a:solidFill>
    <a:ln w="9525" cap="flat" cmpd="sng" algn="ctr">
      <a:solidFill>
        <a:schemeClr val="accent1"/>
      </a:solidFill>
      <a:round/>
    </a:ln>
    <a:effectLst/>
  </c:spPr>
  <c:txPr>
    <a:bodyPr/>
    <a:lstStyle/>
    <a:p>
      <a:pPr>
        <a:defRPr/>
      </a:pPr>
      <a:endParaRPr lang="sr-Latn-RS"/>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lumMod val="75000"/>
                        <a:lumOff val="25000"/>
                      </a:schemeClr>
                    </a:solidFill>
                    <a:latin typeface="+mn-lt"/>
                    <a:ea typeface="+mn-ea"/>
                    <a:cs typeface="+mn-cs"/>
                  </a:defRPr>
                </a:pPr>
                <a:endParaRPr lang="sr-Latn-R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'2020izračun'!$S$1:$Y$1</c:f>
              <c:strCache>
                <c:ptCount val="7"/>
                <c:pt idx="0">
                  <c:v>2017/2</c:v>
                </c:pt>
                <c:pt idx="1">
                  <c:v>2018/1</c:v>
                </c:pt>
                <c:pt idx="2">
                  <c:v>2018/2</c:v>
                </c:pt>
                <c:pt idx="3">
                  <c:v>2019/1</c:v>
                </c:pt>
                <c:pt idx="4">
                  <c:v>2019/2</c:v>
                </c:pt>
                <c:pt idx="5">
                  <c:v>2020/1</c:v>
                </c:pt>
                <c:pt idx="6">
                  <c:v>2020/2</c:v>
                </c:pt>
              </c:strCache>
            </c:strRef>
          </c:cat>
          <c:val>
            <c:numRef>
              <c:f>'2020izračun'!$S$2:$Y$2</c:f>
              <c:numCache>
                <c:formatCode>#,##0</c:formatCode>
                <c:ptCount val="7"/>
                <c:pt idx="0">
                  <c:v>1374924</c:v>
                </c:pt>
                <c:pt idx="1">
                  <c:v>1362634</c:v>
                </c:pt>
                <c:pt idx="2">
                  <c:v>1346749</c:v>
                </c:pt>
                <c:pt idx="3">
                  <c:v>1343402</c:v>
                </c:pt>
                <c:pt idx="4">
                  <c:v>1326702</c:v>
                </c:pt>
                <c:pt idx="5">
                  <c:v>1304943</c:v>
                </c:pt>
                <c:pt idx="6">
                  <c:v>1296581</c:v>
                </c:pt>
              </c:numCache>
            </c:numRef>
          </c:val>
          <c:extLst>
            <c:ext xmlns:c16="http://schemas.microsoft.com/office/drawing/2014/chart" uri="{C3380CC4-5D6E-409C-BE32-E72D297353CC}">
              <c16:uniqueId val="{00000000-48EA-4E2A-AF28-0163CF721042}"/>
            </c:ext>
          </c:extLst>
        </c:ser>
        <c:dLbls>
          <c:showLegendKey val="0"/>
          <c:showVal val="0"/>
          <c:showCatName val="0"/>
          <c:showSerName val="0"/>
          <c:showPercent val="0"/>
          <c:showBubbleSize val="0"/>
        </c:dLbls>
        <c:gapWidth val="64"/>
        <c:axId val="-1831954304"/>
        <c:axId val="-1831942880"/>
      </c:barChart>
      <c:catAx>
        <c:axId val="-1831954304"/>
        <c:scaling>
          <c:orientation val="minMax"/>
        </c:scaling>
        <c:delete val="0"/>
        <c:axPos val="b"/>
        <c:numFmt formatCode="General" sourceLinked="1"/>
        <c:majorTickMark val="none"/>
        <c:minorTickMark val="none"/>
        <c:tickLblPos val="nextTo"/>
        <c:spPr>
          <a:noFill/>
          <a:ln w="9525" cap="flat" cmpd="sng" algn="ctr">
            <a:solidFill>
              <a:schemeClr val="bg1">
                <a:lumMod val="8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sr-Latn-RS"/>
          </a:p>
        </c:txPr>
        <c:crossAx val="-1831942880"/>
        <c:crosses val="autoZero"/>
        <c:auto val="1"/>
        <c:lblAlgn val="ctr"/>
        <c:lblOffset val="100"/>
        <c:noMultiLvlLbl val="0"/>
      </c:catAx>
      <c:valAx>
        <c:axId val="-1831942880"/>
        <c:scaling>
          <c:orientation val="minMax"/>
        </c:scaling>
        <c:delete val="0"/>
        <c:axPos val="l"/>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sr-Latn-RS"/>
          </a:p>
        </c:txPr>
        <c:crossAx val="-1831954304"/>
        <c:crosses val="autoZero"/>
        <c:crossBetween val="between"/>
      </c:valAx>
      <c:spPr>
        <a:noFill/>
        <a:ln>
          <a:noFill/>
        </a:ln>
        <a:effectLst/>
      </c:spPr>
    </c:plotArea>
    <c:plotVisOnly val="1"/>
    <c:dispBlanksAs val="gap"/>
    <c:showDLblsOverMax val="0"/>
  </c:chart>
  <c:spPr>
    <a:noFill/>
    <a:ln w="9525" cap="flat" cmpd="sng" algn="ctr">
      <a:solidFill>
        <a:srgbClr val="4F81BD"/>
      </a:solidFill>
      <a:round/>
    </a:ln>
    <a:effectLst/>
  </c:spPr>
  <c:txPr>
    <a:bodyPr/>
    <a:lstStyle/>
    <a:p>
      <a:pPr>
        <a:defRPr/>
      </a:pPr>
      <a:endParaRPr lang="sr-Latn-R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word/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word/charts/style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word/charts/style1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FD06513E61F7742953E5F36630C0129" ma:contentTypeVersion="1" ma:contentTypeDescription="Create a new document." ma:contentTypeScope="" ma:versionID="fccb79ad1e30c92e09224b4e854748e9">
  <xsd:schema xmlns:xsd="http://www.w3.org/2001/XMLSchema" xmlns:xs="http://www.w3.org/2001/XMLSchema" xmlns:p="http://schemas.microsoft.com/office/2006/metadata/properties" xmlns:ns2="f45d8b5b-b624-41fb-afb8-da03212d0f19" targetNamespace="http://schemas.microsoft.com/office/2006/metadata/properties" ma:root="true" ma:fieldsID="3d3acb70d8d5d7ae7aad90d7712f8723" ns2:_="">
    <xsd:import namespace="f45d8b5b-b624-41fb-afb8-da03212d0f19"/>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45d8b5b-b624-41fb-afb8-da03212d0f19"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0ACE9EE8-F7D7-4E88-88EA-C00DF6A30899}">
  <ds:schemaRefs>
    <ds:schemaRef ds:uri="http://schemas.microsoft.com/sharepoint/v3/contenttype/forms"/>
  </ds:schemaRefs>
</ds:datastoreItem>
</file>

<file path=customXml/itemProps2.xml><?xml version="1.0" encoding="utf-8"?>
<ds:datastoreItem xmlns:ds="http://schemas.openxmlformats.org/officeDocument/2006/customXml" ds:itemID="{B79E5478-DD03-414B-BC41-C651BDC1657E}">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EAFF20E5-A5F8-4C80-A7AA-B813432EA0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45d8b5b-b624-41fb-afb8-da03212d0f1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3265300-F0D7-43E9-8B88-04F541610638}">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50</Pages>
  <Words>18147</Words>
  <Characters>103441</Characters>
  <Application>Microsoft Office Word</Application>
  <DocSecurity>0</DocSecurity>
  <Lines>862</Lines>
  <Paragraphs>242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121346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HAKOM</dc:creator>
  <cp:keywords/>
  <dc:description/>
  <cp:lastModifiedBy>Jelena Barać</cp:lastModifiedBy>
  <cp:revision>3</cp:revision>
  <cp:lastPrinted>2021-08-24T13:29:00Z</cp:lastPrinted>
  <dcterms:created xsi:type="dcterms:W3CDTF">2021-09-09T14:15:00Z</dcterms:created>
  <dcterms:modified xsi:type="dcterms:W3CDTF">2021-09-09T14:26:00Z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0x0101004FD06513E61F7742953E5F36630C0129</vt:lpwstr>
  </property>
</Properties>
</file>